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80" r:id="rId7"/>
    <p:sldId id="281" r:id="rId8"/>
    <p:sldId id="282" r:id="rId9"/>
    <p:sldId id="283" r:id="rId10"/>
    <p:sldId id="262" r:id="rId11"/>
    <p:sldId id="284" r:id="rId12"/>
    <p:sldId id="285" r:id="rId13"/>
    <p:sldId id="286" r:id="rId14"/>
    <p:sldId id="265" r:id="rId15"/>
    <p:sldId id="287" r:id="rId16"/>
    <p:sldId id="263" r:id="rId17"/>
    <p:sldId id="268" r:id="rId18"/>
    <p:sldId id="267" r:id="rId19"/>
    <p:sldId id="288" r:id="rId20"/>
    <p:sldId id="289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 type="screen16x9"/>
  <p:notesSz cx="6858000" cy="9144000"/>
  <p:embeddedFontLst>
    <p:embeddedFont>
      <p:font typeface="Didact Gothic" panose="020B0604020202020204" charset="0"/>
      <p:regular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  <p:embeddedFont>
      <p:font typeface="Julius Sans One" panose="020B0604020202020204" charset="0"/>
      <p:regular r:id="rId35"/>
    </p:embeddedFont>
    <p:embeddedFont>
      <p:font typeface="Yu Gothic UI Semibold" panose="020B0700000000000000" pitchFamily="34" charset="-128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534" y="114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20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754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01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359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6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233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24ca0b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f24ca0b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24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9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724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94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924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853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71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25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56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317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508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22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704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238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910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978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060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1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MEASUR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eremydlny.github.io/Projet4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jeremydlny/Projet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ctrTitle"/>
          </p:nvPr>
        </p:nvSpPr>
        <p:spPr>
          <a:xfrm>
            <a:off x="992682" y="1561444"/>
            <a:ext cx="6820274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fr-FR" sz="3200" b="1" dirty="0">
                <a:solidFill>
                  <a:schemeClr val="tx1"/>
                </a:solidFill>
              </a:rPr>
              <a:t>Projet4 </a:t>
            </a:r>
            <a:br>
              <a:rPr lang="fr-FR" sz="3200" b="1" dirty="0">
                <a:solidFill>
                  <a:schemeClr val="tx1"/>
                </a:solidFill>
              </a:rPr>
            </a:br>
            <a:r>
              <a:rPr lang="fr-FR" sz="3200" b="1" dirty="0">
                <a:solidFill>
                  <a:schemeClr val="tx1"/>
                </a:solidFill>
              </a:rPr>
              <a:t>Optimisez un </a:t>
            </a:r>
            <a:br>
              <a:rPr lang="fr-FR" sz="3200" b="1" dirty="0">
                <a:solidFill>
                  <a:schemeClr val="tx1"/>
                </a:solidFill>
              </a:rPr>
            </a:br>
            <a:r>
              <a:rPr lang="fr-FR" sz="3200" b="1" dirty="0">
                <a:solidFill>
                  <a:schemeClr val="tx1"/>
                </a:solidFill>
              </a:rPr>
              <a:t>site web existant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3680085" y="3143772"/>
            <a:ext cx="4132871" cy="35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1600" dirty="0">
                <a:solidFill>
                  <a:schemeClr val="tx1"/>
                </a:solidFill>
              </a:rPr>
              <a:t>OPENCLASSROOMS – JEREMY DELANNOY</a:t>
            </a:r>
          </a:p>
        </p:txBody>
      </p:sp>
      <p:cxnSp>
        <p:nvCxnSpPr>
          <p:cNvPr id="51" name="Google Shape;51;p7"/>
          <p:cNvCxnSpPr>
            <a:cxnSpLocks/>
          </p:cNvCxnSpPr>
          <p:nvPr/>
        </p:nvCxnSpPr>
        <p:spPr>
          <a:xfrm>
            <a:off x="5104151" y="3069844"/>
            <a:ext cx="2345960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188608" y="-15809"/>
            <a:ext cx="6766784" cy="42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cap="none" dirty="0">
                <a:ea typeface="Yu Gothic UI Semibold" panose="020B0700000000000000" pitchFamily="34" charset="-128"/>
              </a:rPr>
              <a:t>ERREURS ET CORRECTION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fr-FR" sz="2000" b="0" i="0" u="none" strike="noStrike" cap="none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/</a:t>
            </a:r>
            <a:r>
              <a:rPr lang="fr-FR" sz="2000" b="0" u="none" strike="noStrike" cap="none" dirty="0">
                <a:solidFill>
                  <a:schemeClr val="accent1"/>
                </a:solidFill>
                <a:latin typeface="+mn-lt"/>
                <a:ea typeface="Didact Gothic"/>
                <a:cs typeface="Didact Gothic"/>
                <a:sym typeface="Didact Gothic"/>
              </a:rPr>
              <a:t>ACCESSIBILITÉ</a:t>
            </a:r>
            <a:endParaRPr lang="fr-FR" sz="2000" b="1" cap="none" dirty="0">
              <a:solidFill>
                <a:schemeClr val="accent1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cxnSp>
        <p:nvCxnSpPr>
          <p:cNvPr id="99" name="Google Shape;99;p13"/>
          <p:cNvCxnSpPr/>
          <p:nvPr/>
        </p:nvCxnSpPr>
        <p:spPr>
          <a:xfrm>
            <a:off x="4248450" y="4289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3"/>
          <p:cNvSpPr txBox="1"/>
          <p:nvPr/>
        </p:nvSpPr>
        <p:spPr>
          <a:xfrm>
            <a:off x="982031" y="2131971"/>
            <a:ext cx="217200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524161" y="2131971"/>
            <a:ext cx="1343212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 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411617" y="445047"/>
            <a:ext cx="232076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i="0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LANG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5CC3E5-292B-4D6E-870F-4742154F9DAA}"/>
              </a:ext>
            </a:extLst>
          </p:cNvPr>
          <p:cNvSpPr txBox="1"/>
          <p:nvPr/>
        </p:nvSpPr>
        <p:spPr>
          <a:xfrm>
            <a:off x="1044190" y="2466223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LANGAGUE HTML NON SPÉCIFIÉ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069EA9-6ADA-491B-B977-B6F31F04DA23}"/>
              </a:ext>
            </a:extLst>
          </p:cNvPr>
          <p:cNvSpPr txBox="1"/>
          <p:nvPr/>
        </p:nvSpPr>
        <p:spPr>
          <a:xfrm>
            <a:off x="5524161" y="2466223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MODIFIER "DEFAULT" PAR LA LANGUE UTILISER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1414593" y="-5681"/>
            <a:ext cx="6314812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i="0" u="none" strike="noStrike" cap="none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/</a:t>
            </a:r>
            <a:r>
              <a:rPr lang="fr-FR" sz="2000" b="0" u="none" strike="noStrike" cap="none" dirty="0">
                <a:solidFill>
                  <a:schemeClr val="accent1"/>
                </a:solidFill>
                <a:latin typeface="+mn-lt"/>
                <a:ea typeface="Didact Gothic"/>
                <a:cs typeface="Didact Gothic"/>
                <a:sym typeface="Didact Gothic"/>
              </a:rPr>
              <a:t>ACCESSIBILITÉ</a:t>
            </a:r>
            <a:endParaRPr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143" name="Google Shape;143;p17"/>
          <p:cNvCxnSpPr/>
          <p:nvPr/>
        </p:nvCxnSpPr>
        <p:spPr>
          <a:xfrm>
            <a:off x="4248450" y="4619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17"/>
          <p:cNvSpPr txBox="1"/>
          <p:nvPr/>
        </p:nvSpPr>
        <p:spPr>
          <a:xfrm>
            <a:off x="3024294" y="479440"/>
            <a:ext cx="309540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FORMAT MOBILE</a:t>
            </a:r>
            <a:endParaRPr dirty="0"/>
          </a:p>
        </p:txBody>
      </p:sp>
      <p:sp>
        <p:nvSpPr>
          <p:cNvPr id="9" name="Google Shape;112;p14">
            <a:extLst>
              <a:ext uri="{FF2B5EF4-FFF2-40B4-BE49-F238E27FC236}">
                <a16:creationId xmlns:a16="http://schemas.microsoft.com/office/drawing/2014/main" id="{A49CF746-72CE-42F4-B9CA-2CA2B19DEE21}"/>
              </a:ext>
            </a:extLst>
          </p:cNvPr>
          <p:cNvSpPr txBox="1"/>
          <p:nvPr/>
        </p:nvSpPr>
        <p:spPr>
          <a:xfrm>
            <a:off x="5879738" y="1912430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5E491F-32DF-4919-B55D-793CB8989927}"/>
              </a:ext>
            </a:extLst>
          </p:cNvPr>
          <p:cNvSpPr txBox="1"/>
          <p:nvPr/>
        </p:nvSpPr>
        <p:spPr>
          <a:xfrm>
            <a:off x="983101" y="2069350"/>
            <a:ext cx="1948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7D5F92-2BDC-414C-9A84-D6F973B95AAC}"/>
              </a:ext>
            </a:extLst>
          </p:cNvPr>
          <p:cNvSpPr txBox="1"/>
          <p:nvPr/>
        </p:nvSpPr>
        <p:spPr>
          <a:xfrm>
            <a:off x="983101" y="2330960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LE SITE N'EST PAS ADAPTÉ AU FORMAT MOBILE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F317BD-AAEE-49E0-9598-1C3350975CDE}"/>
              </a:ext>
            </a:extLst>
          </p:cNvPr>
          <p:cNvSpPr txBox="1"/>
          <p:nvPr/>
        </p:nvSpPr>
        <p:spPr>
          <a:xfrm>
            <a:off x="5879738" y="2248584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ADAPTER LE SITE AU FORMAT MOBILE</a:t>
            </a:r>
          </a:p>
        </p:txBody>
      </p:sp>
    </p:spTree>
    <p:extLst>
      <p:ext uri="{BB962C8B-B14F-4D97-AF65-F5344CB8AC3E}">
        <p14:creationId xmlns:p14="http://schemas.microsoft.com/office/powerpoint/2010/main" val="154823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1414593" y="-5681"/>
            <a:ext cx="6314812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i="0" u="none" strike="noStrike" cap="none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/</a:t>
            </a:r>
            <a:r>
              <a:rPr lang="fr-FR" sz="2000" b="0" u="none" strike="noStrike" cap="none" dirty="0">
                <a:solidFill>
                  <a:schemeClr val="accent1"/>
                </a:solidFill>
                <a:latin typeface="+mn-lt"/>
                <a:ea typeface="Didact Gothic"/>
                <a:cs typeface="Didact Gothic"/>
                <a:sym typeface="Didact Gothic"/>
              </a:rPr>
              <a:t>ACCESSIBILITÉ</a:t>
            </a:r>
            <a:endParaRPr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143" name="Google Shape;143;p17"/>
          <p:cNvCxnSpPr/>
          <p:nvPr/>
        </p:nvCxnSpPr>
        <p:spPr>
          <a:xfrm>
            <a:off x="4248450" y="4619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17"/>
          <p:cNvSpPr txBox="1"/>
          <p:nvPr/>
        </p:nvSpPr>
        <p:spPr>
          <a:xfrm>
            <a:off x="3024294" y="479440"/>
            <a:ext cx="322410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CONTRASTE ENTRE TEXTE ET FOND</a:t>
            </a:r>
            <a:endParaRPr dirty="0"/>
          </a:p>
        </p:txBody>
      </p:sp>
      <p:sp>
        <p:nvSpPr>
          <p:cNvPr id="9" name="Google Shape;112;p14">
            <a:extLst>
              <a:ext uri="{FF2B5EF4-FFF2-40B4-BE49-F238E27FC236}">
                <a16:creationId xmlns:a16="http://schemas.microsoft.com/office/drawing/2014/main" id="{A49CF746-72CE-42F4-B9CA-2CA2B19DEE21}"/>
              </a:ext>
            </a:extLst>
          </p:cNvPr>
          <p:cNvSpPr txBox="1"/>
          <p:nvPr/>
        </p:nvSpPr>
        <p:spPr>
          <a:xfrm>
            <a:off x="5587475" y="1912430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5E491F-32DF-4919-B55D-793CB8989927}"/>
              </a:ext>
            </a:extLst>
          </p:cNvPr>
          <p:cNvSpPr txBox="1"/>
          <p:nvPr/>
        </p:nvSpPr>
        <p:spPr>
          <a:xfrm>
            <a:off x="983101" y="2069350"/>
            <a:ext cx="1948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7D5F92-2BDC-414C-9A84-D6F973B95AAC}"/>
              </a:ext>
            </a:extLst>
          </p:cNvPr>
          <p:cNvSpPr txBox="1"/>
          <p:nvPr/>
        </p:nvSpPr>
        <p:spPr>
          <a:xfrm>
            <a:off x="983101" y="2330960"/>
            <a:ext cx="2818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LE CONTRASTE DU TEXTE EST TROP FAIBLE PAR RAPPORT AUX IMAGES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F317BD-AAEE-49E0-9598-1C3350975CDE}"/>
              </a:ext>
            </a:extLst>
          </p:cNvPr>
          <p:cNvSpPr txBox="1"/>
          <p:nvPr/>
        </p:nvSpPr>
        <p:spPr>
          <a:xfrm>
            <a:off x="5587475" y="2330960"/>
            <a:ext cx="2818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CHANGER LA COULEUR DE LA POLICE POUR UNE COULEUR SIMPLE À LIRE </a:t>
            </a:r>
          </a:p>
        </p:txBody>
      </p:sp>
    </p:spTree>
    <p:extLst>
      <p:ext uri="{BB962C8B-B14F-4D97-AF65-F5344CB8AC3E}">
        <p14:creationId xmlns:p14="http://schemas.microsoft.com/office/powerpoint/2010/main" val="101449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1414593" y="-5681"/>
            <a:ext cx="6314812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i="0" u="none" strike="noStrike" cap="none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/</a:t>
            </a:r>
            <a:r>
              <a:rPr lang="fr-FR" sz="2000" b="0" u="none" strike="noStrike" cap="none" dirty="0">
                <a:solidFill>
                  <a:schemeClr val="accent1"/>
                </a:solidFill>
                <a:latin typeface="+mn-lt"/>
                <a:ea typeface="Didact Gothic"/>
                <a:cs typeface="Didact Gothic"/>
                <a:sym typeface="Didact Gothic"/>
              </a:rPr>
              <a:t>ACCESSIBILITÉ</a:t>
            </a:r>
            <a:endParaRPr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143" name="Google Shape;143;p17"/>
          <p:cNvCxnSpPr/>
          <p:nvPr/>
        </p:nvCxnSpPr>
        <p:spPr>
          <a:xfrm>
            <a:off x="4248450" y="4619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17"/>
          <p:cNvSpPr txBox="1"/>
          <p:nvPr/>
        </p:nvSpPr>
        <p:spPr>
          <a:xfrm>
            <a:off x="3024294" y="479440"/>
            <a:ext cx="350350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NAVIGATION N'EST PAS CLAIRE</a:t>
            </a:r>
            <a:endParaRPr dirty="0"/>
          </a:p>
        </p:txBody>
      </p:sp>
      <p:sp>
        <p:nvSpPr>
          <p:cNvPr id="9" name="Google Shape;112;p14">
            <a:extLst>
              <a:ext uri="{FF2B5EF4-FFF2-40B4-BE49-F238E27FC236}">
                <a16:creationId xmlns:a16="http://schemas.microsoft.com/office/drawing/2014/main" id="{A49CF746-72CE-42F4-B9CA-2CA2B19DEE21}"/>
              </a:ext>
            </a:extLst>
          </p:cNvPr>
          <p:cNvSpPr txBox="1"/>
          <p:nvPr/>
        </p:nvSpPr>
        <p:spPr>
          <a:xfrm>
            <a:off x="5587475" y="1912430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5E491F-32DF-4919-B55D-793CB8989927}"/>
              </a:ext>
            </a:extLst>
          </p:cNvPr>
          <p:cNvSpPr txBox="1"/>
          <p:nvPr/>
        </p:nvSpPr>
        <p:spPr>
          <a:xfrm>
            <a:off x="983101" y="2069350"/>
            <a:ext cx="1948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7D5F92-2BDC-414C-9A84-D6F973B95AAC}"/>
              </a:ext>
            </a:extLst>
          </p:cNvPr>
          <p:cNvSpPr txBox="1"/>
          <p:nvPr/>
        </p:nvSpPr>
        <p:spPr>
          <a:xfrm>
            <a:off x="983101" y="2330960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DANS LE MENU LES LIENS NE SONT PAS CLAIR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F317BD-AAEE-49E0-9598-1C3350975CDE}"/>
              </a:ext>
            </a:extLst>
          </p:cNvPr>
          <p:cNvSpPr txBox="1"/>
          <p:nvPr/>
        </p:nvSpPr>
        <p:spPr>
          <a:xfrm>
            <a:off x="5587475" y="2330960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REMPLACER "PAGE2" PAR CONTACT</a:t>
            </a:r>
          </a:p>
        </p:txBody>
      </p:sp>
    </p:spTree>
    <p:extLst>
      <p:ext uri="{BB962C8B-B14F-4D97-AF65-F5344CB8AC3E}">
        <p14:creationId xmlns:p14="http://schemas.microsoft.com/office/powerpoint/2010/main" val="42806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2008917" y="1"/>
            <a:ext cx="5112486" cy="5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cap="none" dirty="0">
                <a:solidFill>
                  <a:srgbClr val="0070C0"/>
                </a:solidFill>
                <a:ea typeface="Yu Gothic UI Semibold" panose="020B0700000000000000" pitchFamily="34" charset="-128"/>
                <a:sym typeface="Didact Gothic"/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1" dirty="0">
              <a:solidFill>
                <a:srgbClr val="0070C0"/>
              </a:solidFill>
              <a:ea typeface="Yu Gothic UI Semibold" panose="020B0700000000000000" pitchFamily="34" charset="-128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 txBox="1"/>
          <p:nvPr/>
        </p:nvSpPr>
        <p:spPr>
          <a:xfrm>
            <a:off x="3024295" y="525439"/>
            <a:ext cx="309540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META DESCRIPTION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EF1047B0-0878-4CE7-BD03-C96EBC764F27}"/>
              </a:ext>
            </a:extLst>
          </p:cNvPr>
          <p:cNvSpPr txBox="1"/>
          <p:nvPr/>
        </p:nvSpPr>
        <p:spPr>
          <a:xfrm>
            <a:off x="687068" y="2182900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Google Shape;112;p14">
            <a:extLst>
              <a:ext uri="{FF2B5EF4-FFF2-40B4-BE49-F238E27FC236}">
                <a16:creationId xmlns:a16="http://schemas.microsoft.com/office/drawing/2014/main" id="{4049777A-5A11-4CD6-A402-B754BFB04F22}"/>
              </a:ext>
            </a:extLst>
          </p:cNvPr>
          <p:cNvSpPr txBox="1"/>
          <p:nvPr/>
        </p:nvSpPr>
        <p:spPr>
          <a:xfrm>
            <a:off x="5091132" y="2169216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70730B-D29F-4B60-974F-3D845DEE03B4}"/>
              </a:ext>
            </a:extLst>
          </p:cNvPr>
          <p:cNvSpPr txBox="1"/>
          <p:nvPr/>
        </p:nvSpPr>
        <p:spPr>
          <a:xfrm>
            <a:off x="687068" y="2601430"/>
            <a:ext cx="321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ABSENCE DE DESCRIPTION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020EBBD-DD44-4D03-B020-DE2EC2C4FDF3}"/>
              </a:ext>
            </a:extLst>
          </p:cNvPr>
          <p:cNvSpPr txBox="1"/>
          <p:nvPr/>
        </p:nvSpPr>
        <p:spPr>
          <a:xfrm>
            <a:off x="5091132" y="2565400"/>
            <a:ext cx="3608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AJOUTER UNE DESCRIPTION POUR LA &lt;META NAME="DESCRIPTION" CONTENT=""&gt;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2008917" y="1"/>
            <a:ext cx="5112486" cy="5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cap="none" dirty="0">
                <a:solidFill>
                  <a:srgbClr val="0070C0"/>
                </a:solidFill>
                <a:ea typeface="Yu Gothic UI Semibold" panose="020B0700000000000000" pitchFamily="34" charset="-128"/>
                <a:sym typeface="Didact Gothic"/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1" dirty="0">
              <a:solidFill>
                <a:srgbClr val="0070C0"/>
              </a:solidFill>
              <a:ea typeface="Yu Gothic UI Semibold" panose="020B0700000000000000" pitchFamily="34" charset="-128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 txBox="1"/>
          <p:nvPr/>
        </p:nvSpPr>
        <p:spPr>
          <a:xfrm>
            <a:off x="3024295" y="525439"/>
            <a:ext cx="309540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TAILLE POLICE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EF1047B0-0878-4CE7-BD03-C96EBC764F27}"/>
              </a:ext>
            </a:extLst>
          </p:cNvPr>
          <p:cNvSpPr txBox="1"/>
          <p:nvPr/>
        </p:nvSpPr>
        <p:spPr>
          <a:xfrm>
            <a:off x="687068" y="2182900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Google Shape;112;p14">
            <a:extLst>
              <a:ext uri="{FF2B5EF4-FFF2-40B4-BE49-F238E27FC236}">
                <a16:creationId xmlns:a16="http://schemas.microsoft.com/office/drawing/2014/main" id="{4049777A-5A11-4CD6-A402-B754BFB04F22}"/>
              </a:ext>
            </a:extLst>
          </p:cNvPr>
          <p:cNvSpPr txBox="1"/>
          <p:nvPr/>
        </p:nvSpPr>
        <p:spPr>
          <a:xfrm>
            <a:off x="5091132" y="2169216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70730B-D29F-4B60-974F-3D845DEE03B4}"/>
              </a:ext>
            </a:extLst>
          </p:cNvPr>
          <p:cNvSpPr txBox="1"/>
          <p:nvPr/>
        </p:nvSpPr>
        <p:spPr>
          <a:xfrm>
            <a:off x="687068" y="2601430"/>
            <a:ext cx="321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TAILLE POLICE TROP PETITE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020EBBD-DD44-4D03-B020-DE2EC2C4FDF3}"/>
              </a:ext>
            </a:extLst>
          </p:cNvPr>
          <p:cNvSpPr txBox="1"/>
          <p:nvPr/>
        </p:nvSpPr>
        <p:spPr>
          <a:xfrm>
            <a:off x="5091132" y="2565400"/>
            <a:ext cx="3608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AUGMENTER LA TAILLE DE POLICE D'ÉCRITURE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64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4811510" cy="75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fr-FR" sz="2000" b="0" i="0" u="none" strike="noStrike" cap="none" dirty="0">
                <a:solidFill>
                  <a:srgbClr val="0070C0"/>
                </a:solidFill>
                <a:latin typeface="Didact Gothic"/>
                <a:ea typeface="Didact Gothic"/>
                <a:cs typeface="Didact Gothic"/>
                <a:sym typeface="Didact Gothic"/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latin typeface="+mn-lt"/>
                <a:ea typeface="Didact Gothic"/>
                <a:cs typeface="Didact Gothic"/>
                <a:sym typeface="Didact Gothic"/>
              </a:rPr>
              <a:t>SEO</a:t>
            </a:r>
            <a:endParaRPr sz="2000" b="1" dirty="0">
              <a:solidFill>
                <a:srgbClr val="0070C0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cxnSp>
        <p:nvCxnSpPr>
          <p:cNvPr id="110" name="Google Shape;110;p14"/>
          <p:cNvCxnSpPr/>
          <p:nvPr/>
        </p:nvCxnSpPr>
        <p:spPr>
          <a:xfrm>
            <a:off x="4080389" y="49108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4"/>
          <p:cNvSpPr txBox="1"/>
          <p:nvPr/>
        </p:nvSpPr>
        <p:spPr>
          <a:xfrm>
            <a:off x="2550870" y="521318"/>
            <a:ext cx="3706138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ORDRE DES TITRES </a:t>
            </a:r>
            <a:endParaRPr lang="fr-FR" dirty="0"/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id="{6148A59D-DE37-4F79-B028-753480BBEE9C}"/>
              </a:ext>
            </a:extLst>
          </p:cNvPr>
          <p:cNvSpPr txBox="1"/>
          <p:nvPr/>
        </p:nvSpPr>
        <p:spPr>
          <a:xfrm>
            <a:off x="687068" y="2182900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" name="Google Shape;112;p14">
            <a:extLst>
              <a:ext uri="{FF2B5EF4-FFF2-40B4-BE49-F238E27FC236}">
                <a16:creationId xmlns:a16="http://schemas.microsoft.com/office/drawing/2014/main" id="{77DEA849-82F0-4347-8491-7193ACEFC9C0}"/>
              </a:ext>
            </a:extLst>
          </p:cNvPr>
          <p:cNvSpPr txBox="1"/>
          <p:nvPr/>
        </p:nvSpPr>
        <p:spPr>
          <a:xfrm>
            <a:off x="5091132" y="2169216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261C572-5D44-4D91-927F-636D2CF158AD}"/>
              </a:ext>
            </a:extLst>
          </p:cNvPr>
          <p:cNvSpPr txBox="1"/>
          <p:nvPr/>
        </p:nvSpPr>
        <p:spPr>
          <a:xfrm>
            <a:off x="687068" y="2601430"/>
            <a:ext cx="3211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ORDRE DES H1/H2/H3 NON RESPECTÉ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FC6707-7BA1-425A-A647-1CCDD5CA38BB}"/>
              </a:ext>
            </a:extLst>
          </p:cNvPr>
          <p:cNvSpPr txBox="1"/>
          <p:nvPr/>
        </p:nvSpPr>
        <p:spPr>
          <a:xfrm>
            <a:off x="5091132" y="2565400"/>
            <a:ext cx="3608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RECTIFICATION DE L'ODRE DES H1/H2/H3 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>
                <a:ea typeface="Yu Gothic UI Semibold" panose="020B0700000000000000" pitchFamily="34" charset="-128"/>
              </a:rPr>
              <a:t>Erreurs et correction </a:t>
            </a:r>
            <a:r>
              <a:rPr lang="fr-FR" sz="2000" b="0" cap="none" dirty="0">
                <a:solidFill>
                  <a:srgbClr val="0070C0"/>
                </a:solidFill>
                <a:ea typeface="Yu Gothic UI Semibold" panose="020B0700000000000000" pitchFamily="34" charset="-128"/>
                <a:sym typeface="Didact Gothic"/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1" dirty="0">
              <a:solidFill>
                <a:srgbClr val="0070C0"/>
              </a:solidFill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19"/>
          <p:cNvSpPr txBox="1"/>
          <p:nvPr/>
        </p:nvSpPr>
        <p:spPr>
          <a:xfrm>
            <a:off x="3024291" y="525438"/>
            <a:ext cx="309540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TITLE</a:t>
            </a:r>
            <a:endParaRPr lang="fr-FR"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6AB7813C-95A3-4374-883D-2F70B5EC8EB0}"/>
              </a:ext>
            </a:extLst>
          </p:cNvPr>
          <p:cNvSpPr txBox="1"/>
          <p:nvPr/>
        </p:nvSpPr>
        <p:spPr>
          <a:xfrm>
            <a:off x="687068" y="2182900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Google Shape;112;p14">
            <a:extLst>
              <a:ext uri="{FF2B5EF4-FFF2-40B4-BE49-F238E27FC236}">
                <a16:creationId xmlns:a16="http://schemas.microsoft.com/office/drawing/2014/main" id="{C541F518-7752-48E5-9674-9C6083348A25}"/>
              </a:ext>
            </a:extLst>
          </p:cNvPr>
          <p:cNvSpPr txBox="1"/>
          <p:nvPr/>
        </p:nvSpPr>
        <p:spPr>
          <a:xfrm>
            <a:off x="5091132" y="2169216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025D80-B399-411E-9F73-158BA5D49C3B}"/>
              </a:ext>
            </a:extLst>
          </p:cNvPr>
          <p:cNvSpPr txBox="1"/>
          <p:nvPr/>
        </p:nvSpPr>
        <p:spPr>
          <a:xfrm>
            <a:off x="687068" y="2601430"/>
            <a:ext cx="321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MAUVAIS TITRE DE LA PAGE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BB5E26-00B0-4489-8969-DC6E8317CFF5}"/>
              </a:ext>
            </a:extLst>
          </p:cNvPr>
          <p:cNvSpPr txBox="1"/>
          <p:nvPr/>
        </p:nvSpPr>
        <p:spPr>
          <a:xfrm>
            <a:off x="5091132" y="2565400"/>
            <a:ext cx="3608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REMPLACER LE "." PAR "LA CHOUETTE AGENCE"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b="0" dirty="0">
                <a:solidFill>
                  <a:srgbClr val="0070C0"/>
                </a:solidFill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0" dirty="0">
              <a:solidFill>
                <a:srgbClr val="0070C0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8"/>
          <p:cNvSpPr txBox="1"/>
          <p:nvPr/>
        </p:nvSpPr>
        <p:spPr>
          <a:xfrm>
            <a:off x="3024295" y="517914"/>
            <a:ext cx="309540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META KEYWORDS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dirty="0"/>
          </a:p>
        </p:txBody>
      </p:sp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97A0104E-8DA9-4342-856B-1A91242D0F53}"/>
              </a:ext>
            </a:extLst>
          </p:cNvPr>
          <p:cNvSpPr txBox="1"/>
          <p:nvPr/>
        </p:nvSpPr>
        <p:spPr>
          <a:xfrm>
            <a:off x="762745" y="1460680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Google Shape;112;p14">
            <a:extLst>
              <a:ext uri="{FF2B5EF4-FFF2-40B4-BE49-F238E27FC236}">
                <a16:creationId xmlns:a16="http://schemas.microsoft.com/office/drawing/2014/main" id="{F58B8E2F-3595-45EE-BAAC-E9A4B52E55E5}"/>
              </a:ext>
            </a:extLst>
          </p:cNvPr>
          <p:cNvSpPr txBox="1"/>
          <p:nvPr/>
        </p:nvSpPr>
        <p:spPr>
          <a:xfrm>
            <a:off x="4895550" y="1460680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CB469A-BC89-42F4-937B-19FFEF4FF3EB}"/>
              </a:ext>
            </a:extLst>
          </p:cNvPr>
          <p:cNvSpPr txBox="1"/>
          <p:nvPr/>
        </p:nvSpPr>
        <p:spPr>
          <a:xfrm>
            <a:off x="762745" y="1879210"/>
            <a:ext cx="31483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&lt;META NAME="KEYWORDS" CONTENT="SEO, GOOGLE, SITE WEB, SITE INTERNET, AGENCE DESIGN PARIS, AGENCE DESIGN, AGENCE DESIGN,AGENCE DESIGN,AGENCE DESIGN,AGENCE DESIGN,AGENCE DESIGN,AGENCE DESIGN,AGENCE DESIGN,AGENCE DESIGN"&gt;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F3B288-43FA-4989-A4F0-D2BD82D62D17}"/>
              </a:ext>
            </a:extLst>
          </p:cNvPr>
          <p:cNvSpPr txBox="1"/>
          <p:nvPr/>
        </p:nvSpPr>
        <p:spPr>
          <a:xfrm>
            <a:off x="4895550" y="1872888"/>
            <a:ext cx="3658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SUPPRIMER LA META KEYWORDS &amp; DIV</a:t>
            </a:r>
            <a:endParaRPr lang="fr-FR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b="0" dirty="0">
                <a:solidFill>
                  <a:srgbClr val="0070C0"/>
                </a:solidFill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0" dirty="0">
              <a:solidFill>
                <a:srgbClr val="0070C0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8"/>
          <p:cNvSpPr txBox="1"/>
          <p:nvPr/>
        </p:nvSpPr>
        <p:spPr>
          <a:xfrm>
            <a:off x="2832947" y="517476"/>
            <a:ext cx="3478105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NOM DES FICHIER (PAGES HTML, IMAGES)</a:t>
            </a:r>
            <a:endParaRPr lang="fr-FR"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dirty="0"/>
          </a:p>
        </p:txBody>
      </p:sp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97A0104E-8DA9-4342-856B-1A91242D0F53}"/>
              </a:ext>
            </a:extLst>
          </p:cNvPr>
          <p:cNvSpPr txBox="1"/>
          <p:nvPr/>
        </p:nvSpPr>
        <p:spPr>
          <a:xfrm>
            <a:off x="762745" y="1951117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Google Shape;112;p14">
            <a:extLst>
              <a:ext uri="{FF2B5EF4-FFF2-40B4-BE49-F238E27FC236}">
                <a16:creationId xmlns:a16="http://schemas.microsoft.com/office/drawing/2014/main" id="{F58B8E2F-3595-45EE-BAAC-E9A4B52E55E5}"/>
              </a:ext>
            </a:extLst>
          </p:cNvPr>
          <p:cNvSpPr txBox="1"/>
          <p:nvPr/>
        </p:nvSpPr>
        <p:spPr>
          <a:xfrm>
            <a:off x="5307032" y="1951117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CB469A-BC89-42F4-937B-19FFEF4FF3EB}"/>
              </a:ext>
            </a:extLst>
          </p:cNvPr>
          <p:cNvSpPr txBox="1"/>
          <p:nvPr/>
        </p:nvSpPr>
        <p:spPr>
          <a:xfrm>
            <a:off x="762745" y="2369647"/>
            <a:ext cx="31483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CERTAINS FICHIERS ONT UN NOM "GÉNÉRIQUE"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F3B288-43FA-4989-A4F0-D2BD82D62D17}"/>
              </a:ext>
            </a:extLst>
          </p:cNvPr>
          <p:cNvSpPr txBox="1"/>
          <p:nvPr/>
        </p:nvSpPr>
        <p:spPr>
          <a:xfrm>
            <a:off x="5307032" y="2323480"/>
            <a:ext cx="3148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MODIFIER LE NOM DES FICHIERS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1188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4888600" y="24091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+mn-lt"/>
                <a:ea typeface="Yu Gothic UI Semibold" panose="020B0700000000000000" pitchFamily="34" charset="-128"/>
              </a:rPr>
              <a:t>/AMÉLIORATION DU SEO</a:t>
            </a:r>
            <a:endParaRPr lang="fr-FR" dirty="0">
              <a:solidFill>
                <a:schemeClr val="dk1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title" idx="2"/>
          </p:nvPr>
        </p:nvSpPr>
        <p:spPr>
          <a:xfrm>
            <a:off x="4161175" y="764441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01_</a:t>
            </a: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 idx="3"/>
          </p:nvPr>
        </p:nvSpPr>
        <p:spPr>
          <a:xfrm>
            <a:off x="4161175" y="1595319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02_</a:t>
            </a: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title" idx="4"/>
          </p:nvPr>
        </p:nvSpPr>
        <p:spPr>
          <a:xfrm>
            <a:off x="4888600" y="744221"/>
            <a:ext cx="381477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solidFill>
                  <a:schemeClr val="dk1"/>
                </a:solidFill>
                <a:latin typeface="+mn-lt"/>
                <a:ea typeface="Yu Gothic UI Semibold" panose="020B0700000000000000" pitchFamily="34" charset="-128"/>
              </a:rPr>
              <a:t>/ANALYSE DE L’ÉTAT ACTUEL DU SITE FOURNI</a:t>
            </a:r>
          </a:p>
        </p:txBody>
      </p:sp>
      <p:sp>
        <p:nvSpPr>
          <p:cNvPr id="61" name="Google Shape;61;p8"/>
          <p:cNvSpPr txBox="1">
            <a:spLocks noGrp="1"/>
          </p:cNvSpPr>
          <p:nvPr>
            <p:ph type="title" idx="5"/>
          </p:nvPr>
        </p:nvSpPr>
        <p:spPr>
          <a:xfrm>
            <a:off x="4888600" y="3345510"/>
            <a:ext cx="3579355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+mn-lt"/>
                <a:ea typeface="Yu Gothic UI Semibold" panose="020B0700000000000000" pitchFamily="34" charset="-128"/>
              </a:rPr>
              <a:t>/COMPARAISON DES RÉSULTATS</a:t>
            </a:r>
            <a:endParaRPr lang="fr-FR" dirty="0">
              <a:solidFill>
                <a:schemeClr val="dk1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title" idx="6"/>
          </p:nvPr>
        </p:nvSpPr>
        <p:spPr>
          <a:xfrm>
            <a:off x="4888600" y="4144783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+mn-lt"/>
                <a:ea typeface="Yu Gothic UI Semibold" panose="020B0700000000000000" pitchFamily="34" charset="-128"/>
              </a:rPr>
              <a:t>/CONCLUSION</a:t>
            </a:r>
            <a:endParaRPr lang="fr-FR" dirty="0">
              <a:solidFill>
                <a:schemeClr val="dk1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 idx="7"/>
          </p:nvPr>
        </p:nvSpPr>
        <p:spPr>
          <a:xfrm>
            <a:off x="4162326" y="2426550"/>
            <a:ext cx="726274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03_</a:t>
            </a: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8"/>
          </p:nvPr>
        </p:nvSpPr>
        <p:spPr>
          <a:xfrm>
            <a:off x="819524" y="2281350"/>
            <a:ext cx="2156023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1" dirty="0">
                <a:solidFill>
                  <a:schemeClr val="tx1"/>
                </a:solidFill>
                <a:latin typeface="+mn-lt"/>
                <a:ea typeface="Yu Gothic UI Semibold" panose="020B0700000000000000" pitchFamily="34" charset="-128"/>
              </a:rPr>
              <a:t>SOMMAIRE</a:t>
            </a:r>
            <a:endParaRPr sz="2000" b="1" dirty="0">
              <a:solidFill>
                <a:schemeClr val="tx1"/>
              </a:solidFill>
              <a:latin typeface="+mn-lt"/>
              <a:ea typeface="Yu Gothic UI Semibold" panose="020B0700000000000000" pitchFamily="34" charset="-128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4161175" y="3362910"/>
            <a:ext cx="669609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Julius Sans One"/>
                <a:sym typeface="Julius Sans One"/>
              </a:rPr>
              <a:t>04</a:t>
            </a:r>
            <a:r>
              <a:rPr lang="fr-F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_</a:t>
            </a: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845775" y="1577919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ea typeface="Yu Gothic UI Semibold" panose="020B0700000000000000" pitchFamily="34" charset="-128"/>
                <a:cs typeface="Julius Sans One"/>
                <a:sym typeface="Julius Sans One"/>
              </a:rPr>
              <a:t>/AUDIT</a:t>
            </a:r>
            <a:endParaRPr b="1" dirty="0">
              <a:ea typeface="Yu Gothic UI Semibold" panose="020B0700000000000000" pitchFamily="34" charset="-128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4161175" y="4163186"/>
            <a:ext cx="669609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Julius Sans One"/>
                <a:sym typeface="Julius Sans One"/>
              </a:rPr>
              <a:t>0</a:t>
            </a:r>
            <a:r>
              <a:rPr lang="fr-FR" sz="1800" b="1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Julius Sans One"/>
                <a:sym typeface="Julius Sans One"/>
              </a:rPr>
              <a:t>5</a:t>
            </a:r>
            <a:r>
              <a:rPr lang="fr-FR" b="1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Julius Sans One"/>
                <a:sym typeface="Julius Sans One"/>
              </a:rPr>
              <a:t>_</a:t>
            </a:r>
            <a:endParaRPr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14" name="Google Shape;73;p9">
            <a:extLst>
              <a:ext uri="{FF2B5EF4-FFF2-40B4-BE49-F238E27FC236}">
                <a16:creationId xmlns:a16="http://schemas.microsoft.com/office/drawing/2014/main" id="{389DCB6C-D6F1-4DA5-8D90-3F685519A3D8}"/>
              </a:ext>
            </a:extLst>
          </p:cNvPr>
          <p:cNvCxnSpPr/>
          <p:nvPr/>
        </p:nvCxnSpPr>
        <p:spPr>
          <a:xfrm>
            <a:off x="923359" y="26480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73;p9">
            <a:extLst>
              <a:ext uri="{FF2B5EF4-FFF2-40B4-BE49-F238E27FC236}">
                <a16:creationId xmlns:a16="http://schemas.microsoft.com/office/drawing/2014/main" id="{878D5F38-C6F7-44C6-A19D-DED1FBD4D430}"/>
              </a:ext>
            </a:extLst>
          </p:cNvPr>
          <p:cNvCxnSpPr>
            <a:cxnSpLocks/>
          </p:cNvCxnSpPr>
          <p:nvPr/>
        </p:nvCxnSpPr>
        <p:spPr>
          <a:xfrm>
            <a:off x="3994882" y="1595319"/>
            <a:ext cx="0" cy="2057991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b="0" dirty="0">
                <a:solidFill>
                  <a:srgbClr val="0070C0"/>
                </a:solidFill>
              </a:rPr>
              <a:t>/</a:t>
            </a:r>
            <a:r>
              <a:rPr lang="fr-FR" sz="2000" b="0" i="0" u="none" strike="noStrike" cap="none" dirty="0">
                <a:solidFill>
                  <a:srgbClr val="0070C0"/>
                </a:solidFill>
                <a:ea typeface="Didact Gothic"/>
                <a:cs typeface="Didact Gothic"/>
                <a:sym typeface="Didact Gothic"/>
              </a:rPr>
              <a:t>SEO</a:t>
            </a:r>
            <a:endParaRPr sz="2000" b="0" dirty="0">
              <a:solidFill>
                <a:srgbClr val="0070C0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8"/>
          <p:cNvSpPr txBox="1"/>
          <p:nvPr/>
        </p:nvSpPr>
        <p:spPr>
          <a:xfrm>
            <a:off x="2832947" y="517476"/>
            <a:ext cx="3478105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: ATTRIBUT ALT DES IMAGES</a:t>
            </a:r>
            <a:endParaRPr lang="fr-FR"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dirty="0"/>
          </a:p>
        </p:txBody>
      </p:sp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97A0104E-8DA9-4342-856B-1A91242D0F53}"/>
              </a:ext>
            </a:extLst>
          </p:cNvPr>
          <p:cNvSpPr txBox="1"/>
          <p:nvPr/>
        </p:nvSpPr>
        <p:spPr>
          <a:xfrm>
            <a:off x="762745" y="1951117"/>
            <a:ext cx="204395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Google Shape;112;p14">
            <a:extLst>
              <a:ext uri="{FF2B5EF4-FFF2-40B4-BE49-F238E27FC236}">
                <a16:creationId xmlns:a16="http://schemas.microsoft.com/office/drawing/2014/main" id="{F58B8E2F-3595-45EE-BAAC-E9A4B52E55E5}"/>
              </a:ext>
            </a:extLst>
          </p:cNvPr>
          <p:cNvSpPr txBox="1"/>
          <p:nvPr/>
        </p:nvSpPr>
        <p:spPr>
          <a:xfrm>
            <a:off x="5307032" y="1951117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CB469A-BC89-42F4-937B-19FFEF4FF3EB}"/>
              </a:ext>
            </a:extLst>
          </p:cNvPr>
          <p:cNvSpPr txBox="1"/>
          <p:nvPr/>
        </p:nvSpPr>
        <p:spPr>
          <a:xfrm>
            <a:off x="762745" y="2369647"/>
            <a:ext cx="3148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PAS DE DESCRIPTION 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F3B288-43FA-4989-A4F0-D2BD82D62D17}"/>
              </a:ext>
            </a:extLst>
          </p:cNvPr>
          <p:cNvSpPr txBox="1"/>
          <p:nvPr/>
        </p:nvSpPr>
        <p:spPr>
          <a:xfrm>
            <a:off x="5307032" y="2323480"/>
            <a:ext cx="3148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AJOUTER L'ATTRIBUT ALT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86895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2008917" y="0"/>
            <a:ext cx="51126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cap="none" dirty="0"/>
              <a:t>ERREURS ET CORRECTION</a:t>
            </a:r>
            <a:endParaRPr lang="fr-FR" sz="2000" b="1" cap="none" dirty="0"/>
          </a:p>
        </p:txBody>
      </p:sp>
      <p:cxnSp>
        <p:nvCxnSpPr>
          <p:cNvPr id="217" name="Google Shape;217;p24"/>
          <p:cNvCxnSpPr/>
          <p:nvPr/>
        </p:nvCxnSpPr>
        <p:spPr>
          <a:xfrm>
            <a:off x="4248450" y="52543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4"/>
          <p:cNvSpPr txBox="1"/>
          <p:nvPr/>
        </p:nvSpPr>
        <p:spPr>
          <a:xfrm>
            <a:off x="2167493" y="668169"/>
            <a:ext cx="4809013" cy="58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dirty="0">
                <a:solidFill>
                  <a:schemeClr val="dk1"/>
                </a:solidFill>
                <a:latin typeface="+mj-lt"/>
                <a:ea typeface="Yu Gothic UI Semibold" panose="020B0700000000000000" pitchFamily="34" charset="-128"/>
                <a:cs typeface="Didact Gothic"/>
                <a:sym typeface="Didact Gothic"/>
              </a:rPr>
              <a:t>RESULTATS DE L’ANALYSE </a:t>
            </a:r>
            <a:r>
              <a:rPr lang="fr-FR" sz="1400" u="sng" dirty="0">
                <a:latin typeface="+mj-lt"/>
                <a:ea typeface="Yu Gothic UI Semibold" panose="020B0700000000000000" pitchFamily="34" charset="-128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HTTPS://WEB.DEV/MEASURE/</a:t>
            </a:r>
            <a:r>
              <a:rPr lang="fr-FR" sz="1400" dirty="0">
                <a:latin typeface="+mj-lt"/>
                <a:ea typeface="Yu Gothic UI Semibold" panose="020B0700000000000000" pitchFamily="34" charset="-128"/>
                <a:cs typeface="Didact Gothic"/>
                <a:sym typeface="Didact Gothic"/>
              </a:rPr>
              <a:t> </a:t>
            </a:r>
            <a:r>
              <a:rPr lang="fr-FR" sz="1400" dirty="0">
                <a:solidFill>
                  <a:schemeClr val="dk1"/>
                </a:solidFill>
                <a:latin typeface="+mj-lt"/>
                <a:ea typeface="Yu Gothic UI Semibold" panose="020B0700000000000000" pitchFamily="34" charset="-128"/>
                <a:cs typeface="Didact Gothic"/>
                <a:sym typeface="Didact Gothic"/>
              </a:rPr>
              <a:t>APRÈS CORRECTION DES ERREURS</a:t>
            </a:r>
            <a:endParaRPr lang="fr-FR" sz="1400" dirty="0">
              <a:latin typeface="+mj-lt"/>
              <a:ea typeface="Yu Gothic UI Semibold" panose="020B0700000000000000" pitchFamily="34" charset="-128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C8E319-EEAF-479F-96A6-5AC999AA7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45" y="1803469"/>
            <a:ext cx="8649907" cy="22101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922652" y="0"/>
            <a:ext cx="5298694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0" dirty="0"/>
              <a:t>04_</a:t>
            </a:r>
            <a:r>
              <a:rPr lang="fr-FR" sz="2400" dirty="0"/>
              <a:t> </a:t>
            </a:r>
            <a:r>
              <a:rPr lang="fr-FR" sz="2000" dirty="0"/>
              <a:t>/Comparaison des résultats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+mj-lt"/>
                <a:ea typeface="Didact Gothic"/>
                <a:cs typeface="Didact Gothic"/>
                <a:sym typeface="Didact Gothic"/>
              </a:rPr>
              <a:t>VERSION DESKTOP</a:t>
            </a:r>
            <a:endParaRPr sz="2000" b="0" dirty="0"/>
          </a:p>
        </p:txBody>
      </p:sp>
      <p:cxnSp>
        <p:nvCxnSpPr>
          <p:cNvPr id="225" name="Google Shape;225;p25"/>
          <p:cNvCxnSpPr/>
          <p:nvPr/>
        </p:nvCxnSpPr>
        <p:spPr>
          <a:xfrm>
            <a:off x="4248449" y="85132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5"/>
          <p:cNvSpPr txBox="1"/>
          <p:nvPr/>
        </p:nvSpPr>
        <p:spPr>
          <a:xfrm>
            <a:off x="1704457" y="851326"/>
            <a:ext cx="5735075" cy="4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ANALYSE DU SITE OPTIMISÉ AVEC LIGHTOUSE</a:t>
            </a:r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629A72-EE10-48A8-A89F-2BDAABE6E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804" y="1279396"/>
            <a:ext cx="3360383" cy="37153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922652" y="0"/>
            <a:ext cx="5298694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0" dirty="0"/>
              <a:t>04_</a:t>
            </a:r>
            <a:r>
              <a:rPr lang="fr-FR" sz="2400" dirty="0"/>
              <a:t> </a:t>
            </a:r>
            <a:r>
              <a:rPr lang="fr-FR" sz="2000" dirty="0"/>
              <a:t>/Comparaison des résultats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+mj-lt"/>
                <a:ea typeface="Didact Gothic"/>
                <a:cs typeface="Didact Gothic"/>
                <a:sym typeface="Didact Gothic"/>
              </a:rPr>
              <a:t>VERSION DESKTOP</a:t>
            </a:r>
            <a:endParaRPr sz="2000" b="1" dirty="0"/>
          </a:p>
        </p:txBody>
      </p:sp>
      <p:cxnSp>
        <p:nvCxnSpPr>
          <p:cNvPr id="233" name="Google Shape;233;p26"/>
          <p:cNvCxnSpPr/>
          <p:nvPr/>
        </p:nvCxnSpPr>
        <p:spPr>
          <a:xfrm>
            <a:off x="4248446" y="828839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26"/>
          <p:cNvSpPr txBox="1"/>
          <p:nvPr/>
        </p:nvSpPr>
        <p:spPr>
          <a:xfrm>
            <a:off x="1704458" y="828839"/>
            <a:ext cx="5735075" cy="4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ANALYSE DU SITE OPTIMISÉ AVEC LIGHTOUSE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944C92-37F0-4A4A-80D6-9370DD43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581" y="1175991"/>
            <a:ext cx="4452827" cy="38475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1922652" y="0"/>
            <a:ext cx="5298694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0" dirty="0"/>
              <a:t>04_</a:t>
            </a:r>
            <a:r>
              <a:rPr lang="fr-FR" sz="2000" dirty="0"/>
              <a:t> /Comparaison des résultats </a:t>
            </a:r>
            <a:r>
              <a:rPr lang="fr-FR" sz="2000" b="0" i="0" u="none" strike="noStrike" cap="none" dirty="0">
                <a:solidFill>
                  <a:schemeClr val="dk1"/>
                </a:solidFill>
                <a:ea typeface="Didact Gothic"/>
                <a:cs typeface="Didact Gothic"/>
                <a:sym typeface="Didact Gothic"/>
              </a:rPr>
              <a:t>VERSION MOBILE</a:t>
            </a:r>
            <a:endParaRPr sz="2000" b="1" dirty="0"/>
          </a:p>
        </p:txBody>
      </p:sp>
      <p:cxnSp>
        <p:nvCxnSpPr>
          <p:cNvPr id="241" name="Google Shape;241;p27"/>
          <p:cNvCxnSpPr/>
          <p:nvPr/>
        </p:nvCxnSpPr>
        <p:spPr>
          <a:xfrm>
            <a:off x="4248449" y="82884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27"/>
          <p:cNvSpPr txBox="1"/>
          <p:nvPr/>
        </p:nvSpPr>
        <p:spPr>
          <a:xfrm>
            <a:off x="1704462" y="828841"/>
            <a:ext cx="5735075" cy="4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ANALYSE DU SITE OPTIMISÉ AVEC LIGHTOUSE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A2B4D4-F16A-4AC9-A852-5867892F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876" y="1184223"/>
            <a:ext cx="3504850" cy="38384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922652" y="0"/>
            <a:ext cx="5298694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0" dirty="0"/>
              <a:t>04_ </a:t>
            </a:r>
            <a:r>
              <a:rPr lang="fr-FR" sz="2000" dirty="0"/>
              <a:t>/Comparaison des résultats</a:t>
            </a:r>
            <a:r>
              <a:rPr lang="fr-FR" sz="2400" b="0" i="0" u="none" strike="noStrike" cap="none" dirty="0">
                <a:solidFill>
                  <a:schemeClr val="dk1"/>
                </a:solidFill>
                <a:ea typeface="Didact Gothic"/>
                <a:cs typeface="Didact Gothic"/>
                <a:sym typeface="Didact Gothic"/>
              </a:rPr>
              <a:t> VERSION MOBILE</a:t>
            </a:r>
            <a:endParaRPr sz="2400" b="1" dirty="0"/>
          </a:p>
        </p:txBody>
      </p:sp>
      <p:cxnSp>
        <p:nvCxnSpPr>
          <p:cNvPr id="249" name="Google Shape;249;p28"/>
          <p:cNvCxnSpPr/>
          <p:nvPr/>
        </p:nvCxnSpPr>
        <p:spPr>
          <a:xfrm>
            <a:off x="4248449" y="84383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28"/>
          <p:cNvSpPr txBox="1"/>
          <p:nvPr/>
        </p:nvSpPr>
        <p:spPr>
          <a:xfrm>
            <a:off x="1704461" y="849394"/>
            <a:ext cx="5735075" cy="4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ANALYSE DU SITE OPTIMISÉ AVEC LIGHTOUSE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CC3A6D-8436-4ADE-A000-980E78EA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00" y="1174556"/>
            <a:ext cx="3519048" cy="390843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1761288" y="0"/>
            <a:ext cx="5298694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b="0" dirty="0"/>
              <a:t>05_</a:t>
            </a:r>
            <a:r>
              <a:rPr lang="fr-FR" sz="2400" dirty="0"/>
              <a:t> </a:t>
            </a:r>
            <a:r>
              <a:rPr lang="fr-FR" sz="2000" dirty="0"/>
              <a:t>/CONCLUSION</a:t>
            </a:r>
            <a:endParaRPr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257" name="Google Shape;257;p29"/>
          <p:cNvCxnSpPr>
            <a:cxnSpLocks/>
          </p:cNvCxnSpPr>
          <p:nvPr/>
        </p:nvCxnSpPr>
        <p:spPr>
          <a:xfrm>
            <a:off x="4054018" y="482110"/>
            <a:ext cx="144781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A019134-81A4-47C8-8890-E939F9F719DF}"/>
              </a:ext>
            </a:extLst>
          </p:cNvPr>
          <p:cNvSpPr txBox="1"/>
          <p:nvPr/>
        </p:nvSpPr>
        <p:spPr>
          <a:xfrm>
            <a:off x="648072" y="1925418"/>
            <a:ext cx="78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383838"/>
                </a:solidFill>
                <a:effectLst/>
                <a:latin typeface="Didact Gothic" panose="020B0604020202020204" charset="0"/>
              </a:rPr>
              <a:t>L’AMÉLIORATION DU SEO APPORTE UNE AMÉLIORATION DE PERFORMANCE, D ’ACCESSIBILITÉ ET UN MEILLEUR </a:t>
            </a:r>
            <a:r>
              <a:rPr lang="fr-FR" sz="1600" b="0" i="0" u="none" strike="noStrike" dirty="0">
                <a:solidFill>
                  <a:srgbClr val="383838"/>
                </a:solidFill>
                <a:effectLst/>
                <a:latin typeface="Didact Gothic" panose="020B0604020202020204" charset="0"/>
              </a:rPr>
              <a:t>RÉFÉRENCEMENT.</a:t>
            </a:r>
            <a:endParaRPr lang="fr-FR" sz="1600" b="0" dirty="0"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1922647" y="1534038"/>
            <a:ext cx="5298694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400" dirty="0"/>
              <a:t>MERCI POUR VOTRE ATTENTION</a:t>
            </a:r>
            <a:endParaRPr lang="fr-FR" sz="2400" b="1" dirty="0"/>
          </a:p>
        </p:txBody>
      </p:sp>
      <p:sp>
        <p:nvSpPr>
          <p:cNvPr id="264" name="Google Shape;264;p30"/>
          <p:cNvSpPr txBox="1"/>
          <p:nvPr/>
        </p:nvSpPr>
        <p:spPr>
          <a:xfrm>
            <a:off x="3418516" y="2631724"/>
            <a:ext cx="2306955" cy="4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b="0" i="0" u="none" strike="noStrike" cap="none" dirty="0">
                <a:solidFill>
                  <a:schemeClr val="dk1"/>
                </a:solidFill>
                <a:ea typeface="Didact Gothic"/>
                <a:cs typeface="Didact Gothic"/>
                <a:sym typeface="Didact Gothic"/>
              </a:rPr>
              <a:t>JEREMY DELANNOY</a:t>
            </a:r>
            <a:endParaRPr lang="fr-FR" sz="2400" dirty="0"/>
          </a:p>
        </p:txBody>
      </p:sp>
      <p:cxnSp>
        <p:nvCxnSpPr>
          <p:cNvPr id="4" name="Google Shape;51;p7">
            <a:extLst>
              <a:ext uri="{FF2B5EF4-FFF2-40B4-BE49-F238E27FC236}">
                <a16:creationId xmlns:a16="http://schemas.microsoft.com/office/drawing/2014/main" id="{0CD88E28-178A-4460-A4B5-23CF09C2CA58}"/>
              </a:ext>
            </a:extLst>
          </p:cNvPr>
          <p:cNvCxnSpPr>
            <a:cxnSpLocks/>
          </p:cNvCxnSpPr>
          <p:nvPr/>
        </p:nvCxnSpPr>
        <p:spPr>
          <a:xfrm>
            <a:off x="3785016" y="2504281"/>
            <a:ext cx="1551482" cy="7495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01575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b="0" dirty="0">
                <a:ea typeface="Yu Gothic UI Semibold" panose="020B0700000000000000" pitchFamily="34" charset="-128"/>
              </a:rPr>
              <a:t>01_</a:t>
            </a:r>
            <a:r>
              <a:rPr lang="fr-FR" sz="2000" dirty="0">
                <a:ea typeface="Yu Gothic UI Semibold" panose="020B0700000000000000" pitchFamily="34" charset="-128"/>
              </a:rPr>
              <a:t> /ANALYSE DE L’ÉTAT ACTUEL DU SITE FOURNI</a:t>
            </a:r>
            <a:endParaRPr lang="fr-FR"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73" name="Google Shape;73;p9"/>
          <p:cNvCxnSpPr/>
          <p:nvPr/>
        </p:nvCxnSpPr>
        <p:spPr>
          <a:xfrm>
            <a:off x="4248450" y="79153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34537BB9-A53F-4670-85F5-93D2C90B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0" y="970243"/>
            <a:ext cx="8668960" cy="3629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2015757" y="0"/>
            <a:ext cx="5112486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b="0" dirty="0">
                <a:ea typeface="Yu Gothic UI Semibold" panose="020B0700000000000000" pitchFamily="34" charset="-128"/>
              </a:rPr>
              <a:t>02_</a:t>
            </a:r>
            <a:r>
              <a:rPr lang="fr-FR" sz="2000" dirty="0">
                <a:ea typeface="Yu Gothic UI Semibold" panose="020B0700000000000000" pitchFamily="34" charset="-128"/>
              </a:rPr>
              <a:t> /AUDIT</a:t>
            </a:r>
            <a:endParaRPr lang="fr-FR"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85" name="Google Shape;85;p11"/>
          <p:cNvCxnSpPr/>
          <p:nvPr/>
        </p:nvCxnSpPr>
        <p:spPr>
          <a:xfrm>
            <a:off x="4248450" y="51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E98F19D7-49B4-4FCB-97C8-BA923982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4" y="608634"/>
            <a:ext cx="8021171" cy="43620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2046507" y="-20661"/>
            <a:ext cx="5216316" cy="5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b="0" dirty="0">
                <a:ea typeface="Yu Gothic UI Semibold" panose="020B0700000000000000" pitchFamily="34" charset="-128"/>
              </a:rPr>
              <a:t>03_ </a:t>
            </a:r>
            <a:r>
              <a:rPr lang="fr-FR" sz="2000" dirty="0">
                <a:ea typeface="Yu Gothic UI Semibold" panose="020B0700000000000000" pitchFamily="34" charset="-128"/>
              </a:rPr>
              <a:t>/AMÉLIORATION DU SEO</a:t>
            </a:r>
            <a:endParaRPr lang="fr-FR" sz="2000" b="1" dirty="0">
              <a:ea typeface="Yu Gothic UI Semibold" panose="020B0700000000000000" pitchFamily="34" charset="-128"/>
            </a:endParaRPr>
          </a:p>
        </p:txBody>
      </p:sp>
      <p:cxnSp>
        <p:nvCxnSpPr>
          <p:cNvPr id="92" name="Google Shape;92;p12"/>
          <p:cNvCxnSpPr/>
          <p:nvPr/>
        </p:nvCxnSpPr>
        <p:spPr>
          <a:xfrm>
            <a:off x="4572000" y="50477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0DB1C15-1D2A-4BA4-816B-EB1AE4F911FA}"/>
              </a:ext>
            </a:extLst>
          </p:cNvPr>
          <p:cNvSpPr txBox="1"/>
          <p:nvPr/>
        </p:nvSpPr>
        <p:spPr>
          <a:xfrm>
            <a:off x="801772" y="2052934"/>
            <a:ext cx="3529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+mj-lt"/>
                <a:ea typeface="Didact Gothic"/>
                <a:cs typeface="Didact Gothic"/>
                <a:sym typeface="Didact Gothic"/>
              </a:rPr>
              <a:t>CODE SOURCE CORRIGÉ PAR RAPPORT À L’AUDIT :</a:t>
            </a:r>
            <a:br>
              <a:rPr lang="fr-FR" sz="1800" b="0" i="0" u="none" strike="noStrike" cap="none" dirty="0">
                <a:solidFill>
                  <a:schemeClr val="dk1"/>
                </a:solidFill>
                <a:latin typeface="+mj-lt"/>
                <a:ea typeface="Didact Gothic"/>
                <a:cs typeface="Didact Gothic"/>
                <a:sym typeface="Didact Gothic"/>
              </a:rPr>
            </a:br>
            <a:endParaRPr lang="fr-FR" sz="1800" b="0" i="0" u="none" strike="noStrike" cap="none" dirty="0">
              <a:solidFill>
                <a:schemeClr val="dk1"/>
              </a:solidFill>
              <a:latin typeface="+mj-lt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224615-E83E-43AF-80E0-5187FEA0758C}"/>
              </a:ext>
            </a:extLst>
          </p:cNvPr>
          <p:cNvSpPr txBox="1"/>
          <p:nvPr/>
        </p:nvSpPr>
        <p:spPr>
          <a:xfrm>
            <a:off x="4895550" y="2052934"/>
            <a:ext cx="266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ea typeface="Didact Gothic"/>
                <a:cs typeface="Didact Gothic"/>
                <a:sym typeface="Didact Gothic"/>
              </a:rPr>
              <a:t>SITE EN LIGNE CORRIGÉ :</a:t>
            </a:r>
            <a:endParaRPr lang="fr-FR" b="1" dirty="0"/>
          </a:p>
        </p:txBody>
      </p:sp>
      <p:cxnSp>
        <p:nvCxnSpPr>
          <p:cNvPr id="11" name="Google Shape;73;p9">
            <a:extLst>
              <a:ext uri="{FF2B5EF4-FFF2-40B4-BE49-F238E27FC236}">
                <a16:creationId xmlns:a16="http://schemas.microsoft.com/office/drawing/2014/main" id="{BB2F01C3-052B-4F9D-B887-C53963DDFDEE}"/>
              </a:ext>
            </a:extLst>
          </p:cNvPr>
          <p:cNvCxnSpPr>
            <a:cxnSpLocks/>
          </p:cNvCxnSpPr>
          <p:nvPr/>
        </p:nvCxnSpPr>
        <p:spPr>
          <a:xfrm>
            <a:off x="4572000" y="1542754"/>
            <a:ext cx="0" cy="2057991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Google Shape;104;p13">
            <a:extLst>
              <a:ext uri="{FF2B5EF4-FFF2-40B4-BE49-F238E27FC236}">
                <a16:creationId xmlns:a16="http://schemas.microsoft.com/office/drawing/2014/main" id="{0A60B8E9-96D3-4D54-A62F-26D2ED08ADAC}"/>
              </a:ext>
            </a:extLst>
          </p:cNvPr>
          <p:cNvSpPr txBox="1"/>
          <p:nvPr/>
        </p:nvSpPr>
        <p:spPr>
          <a:xfrm>
            <a:off x="4895550" y="2704614"/>
            <a:ext cx="3691217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i="0" strike="noStrike" cap="none" dirty="0"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https://jeremydlny.github.io/Projet4/index.html</a:t>
            </a:r>
            <a:endParaRPr lang="fr-FR" sz="1400" i="0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lang="fr-FR" sz="1400" i="0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lang="fr-FR" dirty="0"/>
          </a:p>
        </p:txBody>
      </p:sp>
      <p:sp>
        <p:nvSpPr>
          <p:cNvPr id="10" name="Google Shape;104;p13">
            <a:extLst>
              <a:ext uri="{FF2B5EF4-FFF2-40B4-BE49-F238E27FC236}">
                <a16:creationId xmlns:a16="http://schemas.microsoft.com/office/drawing/2014/main" id="{78B7C7F8-79FE-48F1-9FEA-AC01FB4A48A2}"/>
              </a:ext>
            </a:extLst>
          </p:cNvPr>
          <p:cNvSpPr txBox="1"/>
          <p:nvPr/>
        </p:nvSpPr>
        <p:spPr>
          <a:xfrm>
            <a:off x="797815" y="2704614"/>
            <a:ext cx="3074768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i="0" strike="noStrike" cap="none" dirty="0"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https://github.com/jeremydlny/Projet4</a:t>
            </a:r>
            <a:endParaRPr lang="fr-FR" sz="1400" i="0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45173" y="43981"/>
            <a:ext cx="6653645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cap="none" dirty="0">
                <a:solidFill>
                  <a:srgbClr val="92D050"/>
                </a:solidFill>
                <a:ea typeface="Yu Gothic UI Semibold" panose="020B0700000000000000" pitchFamily="34" charset="-128"/>
              </a:rPr>
              <a:t>/</a:t>
            </a:r>
            <a:r>
              <a:rPr lang="fr-FR" sz="2000" b="0" i="0" u="none" strike="noStrike" cap="none" dirty="0">
                <a:solidFill>
                  <a:srgbClr val="92D050"/>
                </a:solidFill>
                <a:ea typeface="Didact Gothic"/>
                <a:cs typeface="Didact Gothic"/>
                <a:sym typeface="Didact Gothic"/>
              </a:rPr>
              <a:t>PERFORMANCE</a:t>
            </a:r>
            <a:endParaRPr sz="2000" b="1" dirty="0">
              <a:solidFill>
                <a:srgbClr val="92D050"/>
              </a:solidFill>
            </a:endParaRPr>
          </a:p>
        </p:txBody>
      </p:sp>
      <p:cxnSp>
        <p:nvCxnSpPr>
          <p:cNvPr id="187" name="Google Shape;187;p21"/>
          <p:cNvCxnSpPr/>
          <p:nvPr/>
        </p:nvCxnSpPr>
        <p:spPr>
          <a:xfrm>
            <a:off x="4248445" y="54121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21"/>
          <p:cNvSpPr txBox="1"/>
          <p:nvPr/>
        </p:nvSpPr>
        <p:spPr>
          <a:xfrm>
            <a:off x="1000537" y="1863720"/>
            <a:ext cx="3571458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5184697" y="1861081"/>
            <a:ext cx="3367928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 : 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389562" y="568456"/>
            <a:ext cx="436486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FORMAT D’IMAGE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2D4D46-5C7B-49DD-97B1-AFFE0904C925}"/>
              </a:ext>
            </a:extLst>
          </p:cNvPr>
          <p:cNvSpPr txBox="1"/>
          <p:nvPr/>
        </p:nvSpPr>
        <p:spPr>
          <a:xfrm>
            <a:off x="977900" y="2176025"/>
            <a:ext cx="359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IMAGES EN DIFFÉRENTS FORMATS OBSOLÈTE : 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.BMP .JPG .PNG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F3B047-C384-495A-BB85-AF79E6F02E74}"/>
              </a:ext>
            </a:extLst>
          </p:cNvPr>
          <p:cNvSpPr txBox="1"/>
          <p:nvPr/>
        </p:nvSpPr>
        <p:spPr>
          <a:xfrm>
            <a:off x="5184697" y="2176025"/>
            <a:ext cx="359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CONVERSION EN 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WEBP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88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45173" y="43981"/>
            <a:ext cx="6653645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cap="none" dirty="0">
                <a:solidFill>
                  <a:srgbClr val="92D050"/>
                </a:solidFill>
                <a:ea typeface="Yu Gothic UI Semibold" panose="020B0700000000000000" pitchFamily="34" charset="-128"/>
              </a:rPr>
              <a:t>/</a:t>
            </a:r>
            <a:r>
              <a:rPr lang="fr-FR" sz="2000" b="0" i="0" u="none" strike="noStrike" cap="none" dirty="0">
                <a:solidFill>
                  <a:srgbClr val="92D050"/>
                </a:solidFill>
                <a:ea typeface="Didact Gothic"/>
                <a:cs typeface="Didact Gothic"/>
                <a:sym typeface="Didact Gothic"/>
              </a:rPr>
              <a:t>PERFORMANCE</a:t>
            </a:r>
            <a:endParaRPr sz="2000" b="1" dirty="0"/>
          </a:p>
        </p:txBody>
      </p:sp>
      <p:cxnSp>
        <p:nvCxnSpPr>
          <p:cNvPr id="187" name="Google Shape;187;p21"/>
          <p:cNvCxnSpPr/>
          <p:nvPr/>
        </p:nvCxnSpPr>
        <p:spPr>
          <a:xfrm>
            <a:off x="4248445" y="54121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1"/>
          <p:cNvSpPr txBox="1"/>
          <p:nvPr/>
        </p:nvSpPr>
        <p:spPr>
          <a:xfrm>
            <a:off x="2389562" y="568456"/>
            <a:ext cx="436486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TAILLE IMAGES SUPÉRIEUR A LEUR BLOC</a:t>
            </a:r>
            <a:endParaRPr lang="fr-FR"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C08A41D1-2C2A-4FA1-9224-81E0B36D0885}"/>
              </a:ext>
            </a:extLst>
          </p:cNvPr>
          <p:cNvSpPr txBox="1"/>
          <p:nvPr/>
        </p:nvSpPr>
        <p:spPr>
          <a:xfrm>
            <a:off x="982031" y="2131971"/>
            <a:ext cx="217200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Google Shape;112;p14">
            <a:extLst>
              <a:ext uri="{FF2B5EF4-FFF2-40B4-BE49-F238E27FC236}">
                <a16:creationId xmlns:a16="http://schemas.microsoft.com/office/drawing/2014/main" id="{30D15246-C274-4382-ADBF-A466173C0ABA}"/>
              </a:ext>
            </a:extLst>
          </p:cNvPr>
          <p:cNvSpPr txBox="1"/>
          <p:nvPr/>
        </p:nvSpPr>
        <p:spPr>
          <a:xfrm>
            <a:off x="5613973" y="2125982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1C10D0-2B1C-4D05-9E4A-6ABE42039D87}"/>
              </a:ext>
            </a:extLst>
          </p:cNvPr>
          <p:cNvSpPr txBox="1"/>
          <p:nvPr/>
        </p:nvSpPr>
        <p:spPr>
          <a:xfrm>
            <a:off x="1080073" y="2550501"/>
            <a:ext cx="2818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LES IMAGES SONT PARFOIS PLUS GRANDES QUE LEURS CONTENANTS</a:t>
            </a:r>
            <a:b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8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B4E734-A4D0-4E98-9530-E650B40EDB21}"/>
              </a:ext>
            </a:extLst>
          </p:cNvPr>
          <p:cNvSpPr txBox="1"/>
          <p:nvPr/>
        </p:nvSpPr>
        <p:spPr>
          <a:xfrm>
            <a:off x="5613973" y="2550501"/>
            <a:ext cx="2818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AJUSTER LA TAILLE DES IMAGES PAR RAPPORT À LEUR CONTENANTS</a:t>
            </a:r>
          </a:p>
        </p:txBody>
      </p:sp>
    </p:spTree>
    <p:extLst>
      <p:ext uri="{BB962C8B-B14F-4D97-AF65-F5344CB8AC3E}">
        <p14:creationId xmlns:p14="http://schemas.microsoft.com/office/powerpoint/2010/main" val="149624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45173" y="43981"/>
            <a:ext cx="6653645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cap="none" dirty="0">
                <a:solidFill>
                  <a:srgbClr val="92D050"/>
                </a:solidFill>
                <a:ea typeface="Yu Gothic UI Semibold" panose="020B0700000000000000" pitchFamily="34" charset="-128"/>
              </a:rPr>
              <a:t>/</a:t>
            </a:r>
            <a:r>
              <a:rPr lang="fr-FR" sz="2000" b="0" i="0" u="none" strike="noStrike" cap="none" dirty="0">
                <a:solidFill>
                  <a:srgbClr val="92D050"/>
                </a:solidFill>
                <a:ea typeface="Didact Gothic"/>
                <a:cs typeface="Didact Gothic"/>
                <a:sym typeface="Didact Gothic"/>
              </a:rPr>
              <a:t>PERFORMANCE</a:t>
            </a:r>
            <a:endParaRPr sz="2000" b="1" dirty="0"/>
          </a:p>
        </p:txBody>
      </p:sp>
      <p:cxnSp>
        <p:nvCxnSpPr>
          <p:cNvPr id="187" name="Google Shape;187;p21"/>
          <p:cNvCxnSpPr/>
          <p:nvPr/>
        </p:nvCxnSpPr>
        <p:spPr>
          <a:xfrm>
            <a:off x="4248445" y="54121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1"/>
          <p:cNvSpPr txBox="1"/>
          <p:nvPr/>
        </p:nvSpPr>
        <p:spPr>
          <a:xfrm>
            <a:off x="2389562" y="568456"/>
            <a:ext cx="436486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UTILISATION D'IMAGES ANORMALE</a:t>
            </a:r>
            <a:endParaRPr lang="fr-FR" dirty="0"/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0CF04A7D-0FAA-43E9-9A3B-42D9EBCCEB72}"/>
              </a:ext>
            </a:extLst>
          </p:cNvPr>
          <p:cNvSpPr txBox="1"/>
          <p:nvPr/>
        </p:nvSpPr>
        <p:spPr>
          <a:xfrm>
            <a:off x="982031" y="2131971"/>
            <a:ext cx="217200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" name="Google Shape;112;p14">
            <a:extLst>
              <a:ext uri="{FF2B5EF4-FFF2-40B4-BE49-F238E27FC236}">
                <a16:creationId xmlns:a16="http://schemas.microsoft.com/office/drawing/2014/main" id="{4D196CCA-569C-470E-96CB-A84E4725B6D1}"/>
              </a:ext>
            </a:extLst>
          </p:cNvPr>
          <p:cNvSpPr txBox="1"/>
          <p:nvPr/>
        </p:nvSpPr>
        <p:spPr>
          <a:xfrm>
            <a:off x="5479711" y="2117642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BCA318-51D8-4882-98D5-7FC6BAC47BDE}"/>
              </a:ext>
            </a:extLst>
          </p:cNvPr>
          <p:cNvSpPr txBox="1"/>
          <p:nvPr/>
        </p:nvSpPr>
        <p:spPr>
          <a:xfrm>
            <a:off x="1080073" y="2550501"/>
            <a:ext cx="2818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 IMAGES SONT UTILISÉES À LA PLACE DE TEXTE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B48F31-B16A-4891-AF0B-5E35E191EFA0}"/>
              </a:ext>
            </a:extLst>
          </p:cNvPr>
          <p:cNvSpPr txBox="1"/>
          <p:nvPr/>
        </p:nvSpPr>
        <p:spPr>
          <a:xfrm>
            <a:off x="5479711" y="2550501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UTILISER DU CODE HTML À LA PLACE DES IMAGES</a:t>
            </a:r>
          </a:p>
        </p:txBody>
      </p:sp>
    </p:spTree>
    <p:extLst>
      <p:ext uri="{BB962C8B-B14F-4D97-AF65-F5344CB8AC3E}">
        <p14:creationId xmlns:p14="http://schemas.microsoft.com/office/powerpoint/2010/main" val="366754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45173" y="43981"/>
            <a:ext cx="6653645" cy="97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fr-FR" sz="2000" dirty="0"/>
              <a:t>Erreurs et correction </a:t>
            </a:r>
            <a:r>
              <a:rPr lang="fr-FR" sz="2000" cap="none" dirty="0">
                <a:solidFill>
                  <a:srgbClr val="92D050"/>
                </a:solidFill>
                <a:ea typeface="Yu Gothic UI Semibold" panose="020B0700000000000000" pitchFamily="34" charset="-128"/>
              </a:rPr>
              <a:t>/</a:t>
            </a:r>
            <a:r>
              <a:rPr lang="fr-FR" sz="2000" b="0" i="0" u="none" strike="noStrike" cap="none" dirty="0">
                <a:solidFill>
                  <a:srgbClr val="92D050"/>
                </a:solidFill>
                <a:ea typeface="Didact Gothic"/>
                <a:cs typeface="Didact Gothic"/>
                <a:sym typeface="Didact Gothic"/>
              </a:rPr>
              <a:t>PERFORMANCE</a:t>
            </a:r>
            <a:endParaRPr sz="2000" b="1" dirty="0"/>
          </a:p>
        </p:txBody>
      </p:sp>
      <p:cxnSp>
        <p:nvCxnSpPr>
          <p:cNvPr id="187" name="Google Shape;187;p21"/>
          <p:cNvCxnSpPr/>
          <p:nvPr/>
        </p:nvCxnSpPr>
        <p:spPr>
          <a:xfrm>
            <a:off x="4248445" y="54121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1"/>
          <p:cNvSpPr txBox="1"/>
          <p:nvPr/>
        </p:nvSpPr>
        <p:spPr>
          <a:xfrm>
            <a:off x="2389562" y="568456"/>
            <a:ext cx="4364866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CSS ET JS NON MINIFIÉ</a:t>
            </a:r>
            <a:endParaRPr lang="fr-FR" dirty="0"/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EC8CB6BB-4B6D-46FA-8D26-DD45EB0FF5CF}"/>
              </a:ext>
            </a:extLst>
          </p:cNvPr>
          <p:cNvSpPr txBox="1"/>
          <p:nvPr/>
        </p:nvSpPr>
        <p:spPr>
          <a:xfrm>
            <a:off x="982031" y="2131971"/>
            <a:ext cx="2172003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ERREUR RENCONTRÉE :</a:t>
            </a:r>
            <a:br>
              <a:rPr lang="fr-FR" sz="1400" b="0" i="0" u="none" strike="noStrike" cap="none" dirty="0">
                <a:solidFill>
                  <a:srgbClr val="C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fr-FR" sz="1400" b="0" i="0" u="none" strike="noStrike" cap="none" dirty="0">
              <a:solidFill>
                <a:srgbClr val="C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" name="Google Shape;112;p14">
            <a:extLst>
              <a:ext uri="{FF2B5EF4-FFF2-40B4-BE49-F238E27FC236}">
                <a16:creationId xmlns:a16="http://schemas.microsoft.com/office/drawing/2014/main" id="{F5A44609-30D4-4E82-AD55-8144B3D30DB3}"/>
              </a:ext>
            </a:extLst>
          </p:cNvPr>
          <p:cNvSpPr txBox="1"/>
          <p:nvPr/>
        </p:nvSpPr>
        <p:spPr>
          <a:xfrm>
            <a:off x="5695611" y="2120203"/>
            <a:ext cx="1321849" cy="4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CORRECTION:</a:t>
            </a:r>
            <a:br>
              <a:rPr lang="fr-FR" sz="14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4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90F24F-3762-4AA7-9E75-D0434A00C640}"/>
              </a:ext>
            </a:extLst>
          </p:cNvPr>
          <p:cNvSpPr txBox="1"/>
          <p:nvPr/>
        </p:nvSpPr>
        <p:spPr>
          <a:xfrm>
            <a:off x="1092773" y="2550501"/>
            <a:ext cx="281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 CSS ET LE JS NE SONT PAS MINIFIÉ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E19812-180A-48FE-BA7E-159D24237392}"/>
              </a:ext>
            </a:extLst>
          </p:cNvPr>
          <p:cNvSpPr txBox="1"/>
          <p:nvPr/>
        </p:nvSpPr>
        <p:spPr>
          <a:xfrm>
            <a:off x="5695611" y="2573018"/>
            <a:ext cx="281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UTILISER MINIFIEUR</a:t>
            </a:r>
          </a:p>
        </p:txBody>
      </p:sp>
    </p:spTree>
    <p:extLst>
      <p:ext uri="{BB962C8B-B14F-4D97-AF65-F5344CB8AC3E}">
        <p14:creationId xmlns:p14="http://schemas.microsoft.com/office/powerpoint/2010/main" val="355365672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493</TotalTime>
  <Words>697</Words>
  <Application>Microsoft Office PowerPoint</Application>
  <PresentationFormat>Affichage à l'écran (16:9)</PresentationFormat>
  <Paragraphs>125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Didact Gothic</vt:lpstr>
      <vt:lpstr>Yu Gothic UI Semibold</vt:lpstr>
      <vt:lpstr>Julius Sans One</vt:lpstr>
      <vt:lpstr>Gill Sans MT</vt:lpstr>
      <vt:lpstr>Arial</vt:lpstr>
      <vt:lpstr>Colis</vt:lpstr>
      <vt:lpstr>Projet4  Optimisez un  site web existant</vt:lpstr>
      <vt:lpstr>/AMÉLIORATION DU SEO</vt:lpstr>
      <vt:lpstr>01_ /ANALYSE DE L’ÉTAT ACTUEL DU SITE FOURNI</vt:lpstr>
      <vt:lpstr>02_ /AUDIT</vt:lpstr>
      <vt:lpstr>03_ /AMÉLIORATION DU SEO</vt:lpstr>
      <vt:lpstr>Erreurs et correction /PERFORMANCE</vt:lpstr>
      <vt:lpstr>Erreurs et correction /PERFORMANCE</vt:lpstr>
      <vt:lpstr>Erreurs et correction /PERFORMANCE</vt:lpstr>
      <vt:lpstr>Erreurs et correction /PERFORMANCE</vt:lpstr>
      <vt:lpstr>ERREURS ET CORRECTION /ACCESSIBILITÉ</vt:lpstr>
      <vt:lpstr>Erreurs et correction /ACCESSIBILITÉ</vt:lpstr>
      <vt:lpstr>Erreurs et correction /ACCESSIBILITÉ</vt:lpstr>
      <vt:lpstr>Erreurs et correction /ACCESSIBILITÉ</vt:lpstr>
      <vt:lpstr>Erreurs et correction /SEO</vt:lpstr>
      <vt:lpstr>Erreurs et correction /SEO</vt:lpstr>
      <vt:lpstr>ERREURS ET CORRECTION /SEO</vt:lpstr>
      <vt:lpstr>Erreurs et correction /SEO</vt:lpstr>
      <vt:lpstr>Erreurs et correction /SEO</vt:lpstr>
      <vt:lpstr>Erreurs et correction /SEO</vt:lpstr>
      <vt:lpstr>Erreurs et correction /SEO</vt:lpstr>
      <vt:lpstr>ERREURS ET CORRECTION</vt:lpstr>
      <vt:lpstr>04_ /Comparaison des résultats VERSION DESKTOP</vt:lpstr>
      <vt:lpstr>04_ /Comparaison des résultats VERSION DESKTOP</vt:lpstr>
      <vt:lpstr>04_ /Comparaison des résultats VERSION MOBILE</vt:lpstr>
      <vt:lpstr>04_ /Comparaison des résultats VERSION MOBILE</vt:lpstr>
      <vt:lpstr>05_ /CONCLUSION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Projet4  Optimisez un  site web existant</dc:title>
  <cp:lastModifiedBy>Jeremy Delannoy</cp:lastModifiedBy>
  <cp:revision>25</cp:revision>
  <dcterms:modified xsi:type="dcterms:W3CDTF">2022-01-23T15:22:09Z</dcterms:modified>
</cp:coreProperties>
</file>