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77" r:id="rId3"/>
    <p:sldId id="365" r:id="rId4"/>
    <p:sldId id="380" r:id="rId5"/>
    <p:sldId id="378" r:id="rId6"/>
    <p:sldId id="366" r:id="rId7"/>
    <p:sldId id="367" r:id="rId8"/>
    <p:sldId id="364" r:id="rId9"/>
    <p:sldId id="381" r:id="rId10"/>
    <p:sldId id="382" r:id="rId11"/>
    <p:sldId id="368" r:id="rId12"/>
    <p:sldId id="379" r:id="rId13"/>
    <p:sldId id="3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Miller" initials="JM" lastIdx="6" clrIdx="0">
    <p:extLst>
      <p:ext uri="{19B8F6BF-5375-455C-9EA6-DF929625EA0E}">
        <p15:presenceInfo xmlns:p15="http://schemas.microsoft.com/office/powerpoint/2012/main" userId="S::jmiller@calavista.com::3b2c23c5-b324-4b71-8690-f94ed4d66c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BB3"/>
    <a:srgbClr val="2EB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9"/>
    <p:restoredTop sz="94633"/>
  </p:normalViewPr>
  <p:slideViewPr>
    <p:cSldViewPr snapToGrid="0" snapToObjects="1">
      <p:cViewPr varScale="1">
        <p:scale>
          <a:sx n="146" d="100"/>
          <a:sy n="146" d="100"/>
        </p:scale>
        <p:origin x="2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37411-5A5D-1A4D-BB2B-E43C065CA1FB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89966-88F0-B14B-B9AA-BADAC459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8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sample in</a:t>
            </a:r>
            <a:r>
              <a:rPr lang="en-US" baseline="0" dirty="0"/>
              <a:t> the ST tutorial, show the very basic specifications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FubuMVC</a:t>
            </a:r>
            <a:r>
              <a:rPr lang="en-US" dirty="0"/>
              <a:t> login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4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Calculator</a:t>
            </a:r>
            <a:r>
              <a:rPr lang="en-US" baseline="0" dirty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2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Calculator</a:t>
            </a:r>
            <a:r>
              <a:rPr lang="en-US" baseline="0" dirty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1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Calculator</a:t>
            </a:r>
            <a:r>
              <a:rPr lang="en-US" baseline="0" dirty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5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75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</a:t>
            </a:r>
            <a:r>
              <a:rPr lang="en-US" baseline="0" dirty="0"/>
              <a:t> #1: </a:t>
            </a:r>
            <a:r>
              <a:rPr lang="en-US" baseline="0" dirty="0" err="1"/>
              <a:t>FubuMVC</a:t>
            </a:r>
            <a:r>
              <a:rPr lang="en-US" baseline="0" dirty="0"/>
              <a:t> Content Negotiation &amp; FT sending messages</a:t>
            </a:r>
          </a:p>
          <a:p>
            <a:r>
              <a:rPr lang="en-US" baseline="0" dirty="0"/>
              <a:t>Sample #2: Alba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16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4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B65F5-14DE-9B42-9FB3-5E6B185513A9}"/>
              </a:ext>
            </a:extLst>
          </p:cNvPr>
          <p:cNvSpPr/>
          <p:nvPr userDrawn="1"/>
        </p:nvSpPr>
        <p:spPr>
          <a:xfrm>
            <a:off x="0" y="0"/>
            <a:ext cx="12192000" cy="6026046"/>
          </a:xfrm>
          <a:prstGeom prst="rect">
            <a:avLst/>
          </a:prstGeom>
          <a:solidFill>
            <a:srgbClr val="216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8ECC8-AC10-0249-B435-2CE1241202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Presentation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6253DC-D8F6-8A49-A478-D200C0BC1768}"/>
              </a:ext>
            </a:extLst>
          </p:cNvPr>
          <p:cNvSpPr/>
          <p:nvPr userDrawn="1"/>
        </p:nvSpPr>
        <p:spPr>
          <a:xfrm>
            <a:off x="0" y="5842416"/>
            <a:ext cx="12192000" cy="1015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E6221-361D-2E46-A5A8-75E02F7F09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1">
                <a:solidFill>
                  <a:schemeClr val="bg1"/>
                </a:solidFill>
                <a:latin typeface="Avenir Medium Oblique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Presentation 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C387-62AD-8542-A3AD-1E49F690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3049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bg2">
                    <a:lumMod val="90000"/>
                  </a:schemeClr>
                </a:solidFill>
                <a:latin typeface="Avenir Roman" panose="02000503020000020003" pitchFamily="2" charset="0"/>
              </a:defRPr>
            </a:lvl1pPr>
          </a:lstStyle>
          <a:p>
            <a:r>
              <a:rPr lang="en-US" dirty="0"/>
              <a:t>© Copyright Calavista 2019</a:t>
            </a:r>
          </a:p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6CB305D-C2C8-5341-966B-BF54B8CA80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700" y="6118121"/>
            <a:ext cx="2743200" cy="365125"/>
          </a:xfrm>
        </p:spPr>
        <p:txBody>
          <a:bodyPr anchor="ctr">
            <a:noAutofit/>
          </a:bodyPr>
          <a:lstStyle>
            <a:lvl1pPr algn="ctr">
              <a:defRPr sz="1200" b="0" i="0">
                <a:latin typeface="Avenir Roman" panose="02000503020000020003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D195AB-AEEE-5A45-867F-DBA47D5F25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30651" y="5773263"/>
            <a:ext cx="3561349" cy="11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1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8B0B-DB32-2549-8DB5-5E540073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5608-A102-E44C-A96D-C0D901BD4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8E804EF-6D31-0344-A0B3-D94E949F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2">
                    <a:lumMod val="90000"/>
                  </a:schemeClr>
                </a:solidFill>
                <a:latin typeface="Avenir Roman" panose="02000503020000020003" pitchFamily="2" charset="0"/>
              </a:defRPr>
            </a:lvl1pPr>
          </a:lstStyle>
          <a:p>
            <a:r>
              <a:rPr lang="en-US" dirty="0"/>
              <a:t>© Copyright Calavista 2019</a:t>
            </a:r>
          </a:p>
        </p:txBody>
      </p:sp>
    </p:spTree>
    <p:extLst>
      <p:ext uri="{BB962C8B-B14F-4D97-AF65-F5344CB8AC3E}">
        <p14:creationId xmlns:p14="http://schemas.microsoft.com/office/powerpoint/2010/main" val="43389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8B0B-DB32-2549-8DB5-5E540073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5608-A102-E44C-A96D-C0D901BD4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792"/>
            <a:ext cx="10515600" cy="43513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8E804EF-6D31-0344-A0B3-D94E949F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2">
                    <a:lumMod val="90000"/>
                  </a:schemeClr>
                </a:solidFill>
                <a:latin typeface="Avenir Roman" panose="02000503020000020003" pitchFamily="2" charset="0"/>
              </a:defRPr>
            </a:lvl1pPr>
          </a:lstStyle>
          <a:p>
            <a:r>
              <a:rPr lang="en-US" dirty="0"/>
              <a:t>© Copyright Calavista 2019</a:t>
            </a:r>
          </a:p>
        </p:txBody>
      </p:sp>
    </p:spTree>
    <p:extLst>
      <p:ext uri="{BB962C8B-B14F-4D97-AF65-F5344CB8AC3E}">
        <p14:creationId xmlns:p14="http://schemas.microsoft.com/office/powerpoint/2010/main" val="197166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79F0-A76A-C242-9EF3-B43105A4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5E61DB1-7213-1C48-93BD-666634CB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2">
                    <a:lumMod val="90000"/>
                  </a:schemeClr>
                </a:solidFill>
                <a:latin typeface="Avenir Roman" panose="02000503020000020003" pitchFamily="2" charset="0"/>
              </a:defRPr>
            </a:lvl1pPr>
          </a:lstStyle>
          <a:p>
            <a:r>
              <a:rPr lang="en-US" dirty="0"/>
              <a:t>© Copyright Calavista 2019</a:t>
            </a:r>
          </a:p>
        </p:txBody>
      </p:sp>
    </p:spTree>
    <p:extLst>
      <p:ext uri="{BB962C8B-B14F-4D97-AF65-F5344CB8AC3E}">
        <p14:creationId xmlns:p14="http://schemas.microsoft.com/office/powerpoint/2010/main" val="10977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4E1E-8ADC-BE4C-952E-6EFE333C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B47F-0D17-0B4E-8DB8-6455476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6572F-F260-8A41-8AAB-B9E68AC59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3pPr marL="346075" indent="-285750">
              <a:buFont typeface="Arial" panose="020B0604020202020204" pitchFamily="34" charset="0"/>
              <a:buChar char="•"/>
              <a:defRPr sz="1600"/>
            </a:lvl3pPr>
          </a:lstStyle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83E91-5977-394F-AB24-DB46763BE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3B3C4-CCA0-B142-982D-22AAD29E8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3pPr>
              <a:defRPr sz="1600"/>
            </a:lvl3pPr>
          </a:lstStyle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Third level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9A752C-E0C9-044C-9EBA-3F49A19FE89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887330"/>
              </p:ext>
            </p:extLst>
          </p:nvPr>
        </p:nvGraphicFramePr>
        <p:xfrm>
          <a:off x="1151835" y="2720245"/>
          <a:ext cx="4533692" cy="132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846">
                  <a:extLst>
                    <a:ext uri="{9D8B030D-6E8A-4147-A177-3AD203B41FA5}">
                      <a16:colId xmlns:a16="http://schemas.microsoft.com/office/drawing/2014/main" val="423784163"/>
                    </a:ext>
                  </a:extLst>
                </a:gridCol>
                <a:gridCol w="2266846">
                  <a:extLst>
                    <a:ext uri="{9D8B030D-6E8A-4147-A177-3AD203B41FA5}">
                      <a16:colId xmlns:a16="http://schemas.microsoft.com/office/drawing/2014/main" val="1207265160"/>
                    </a:ext>
                  </a:extLst>
                </a:gridCol>
              </a:tblGrid>
              <a:tr h="345490">
                <a:tc>
                  <a:txBody>
                    <a:bodyPr/>
                    <a:lstStyle/>
                    <a:p>
                      <a:endParaRPr lang="en-US" sz="14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venir Heavy" panose="02000503020000020003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venir Heavy" panose="02000503020000020003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82368"/>
                  </a:ext>
                </a:extLst>
              </a:tr>
              <a:tr h="325270">
                <a:tc>
                  <a:txBody>
                    <a:bodyPr/>
                    <a:lstStyle/>
                    <a:p>
                      <a:endParaRPr lang="en-US" sz="14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venir Heavy" panose="02000503020000020003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venir Heavy" panose="02000503020000020003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187297"/>
                  </a:ext>
                </a:extLst>
              </a:tr>
              <a:tr h="325270">
                <a:tc>
                  <a:txBody>
                    <a:bodyPr/>
                    <a:lstStyle/>
                    <a:p>
                      <a:endParaRPr lang="en-US" sz="14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venir Heavy" panose="02000503020000020003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venir Heavy" panose="02000503020000020003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105089"/>
                  </a:ext>
                </a:extLst>
              </a:tr>
              <a:tr h="325270">
                <a:tc>
                  <a:txBody>
                    <a:bodyPr/>
                    <a:lstStyle/>
                    <a:p>
                      <a:endParaRPr lang="en-US" sz="14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venir Heavy" panose="02000503020000020003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venir Heavy" panose="02000503020000020003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028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400ACE7-DFE7-8842-BB78-A4DDB9A6ECD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9941586"/>
              </p:ext>
            </p:extLst>
          </p:nvPr>
        </p:nvGraphicFramePr>
        <p:xfrm>
          <a:off x="6496948" y="2723006"/>
          <a:ext cx="4533692" cy="132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846">
                  <a:extLst>
                    <a:ext uri="{9D8B030D-6E8A-4147-A177-3AD203B41FA5}">
                      <a16:colId xmlns:a16="http://schemas.microsoft.com/office/drawing/2014/main" val="2593346221"/>
                    </a:ext>
                  </a:extLst>
                </a:gridCol>
                <a:gridCol w="2266846">
                  <a:extLst>
                    <a:ext uri="{9D8B030D-6E8A-4147-A177-3AD203B41FA5}">
                      <a16:colId xmlns:a16="http://schemas.microsoft.com/office/drawing/2014/main" val="1554167397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endParaRPr lang="en-US" sz="14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venir Heavy" panose="02000503020000020003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venir Heavy" panose="02000503020000020003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483433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sz="14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venir Heavy" panose="02000503020000020003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venir Heavy" panose="02000503020000020003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06096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sz="14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venir Heavy" panose="02000503020000020003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venir Heavy" panose="02000503020000020003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27250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sz="14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venir Heavy" panose="02000503020000020003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venir Heavy" panose="02000503020000020003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212685"/>
                  </a:ext>
                </a:extLst>
              </a:tr>
            </a:tbl>
          </a:graphicData>
        </a:graphic>
      </p:graphicFrame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0E6B7B8-C222-D740-95F6-85DFCF09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2">
                    <a:lumMod val="90000"/>
                  </a:schemeClr>
                </a:solidFill>
                <a:latin typeface="Avenir Roman" panose="02000503020000020003" pitchFamily="2" charset="0"/>
              </a:defRPr>
            </a:lvl1pPr>
          </a:lstStyle>
          <a:p>
            <a:r>
              <a:rPr lang="en-US" dirty="0"/>
              <a:t>© Copyright Calavista 2019</a:t>
            </a:r>
          </a:p>
        </p:txBody>
      </p:sp>
    </p:spTree>
    <p:extLst>
      <p:ext uri="{BB962C8B-B14F-4D97-AF65-F5344CB8AC3E}">
        <p14:creationId xmlns:p14="http://schemas.microsoft.com/office/powerpoint/2010/main" val="45194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771D-C6BB-8B42-8418-E4D2208F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0874-9C56-2C4A-9664-167F449DE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62684"/>
            <a:ext cx="5181600" cy="435133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CD525-4C39-2245-886A-20B9AFAE0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83893"/>
            <a:ext cx="5181600" cy="435133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357D6A6-EAB6-1A4D-9656-EE0F2EA4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2">
                    <a:lumMod val="90000"/>
                  </a:schemeClr>
                </a:solidFill>
                <a:latin typeface="Avenir Roman" panose="02000503020000020003" pitchFamily="2" charset="0"/>
              </a:defRPr>
            </a:lvl1pPr>
          </a:lstStyle>
          <a:p>
            <a:r>
              <a:rPr lang="en-US" dirty="0"/>
              <a:t>© Copyright Calavista 2019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9E3256-ED6A-E24A-9029-559C3A70AE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5078800"/>
              </p:ext>
            </p:extLst>
          </p:nvPr>
        </p:nvGraphicFramePr>
        <p:xfrm>
          <a:off x="1300480" y="2209800"/>
          <a:ext cx="405180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904">
                  <a:extLst>
                    <a:ext uri="{9D8B030D-6E8A-4147-A177-3AD203B41FA5}">
                      <a16:colId xmlns:a16="http://schemas.microsoft.com/office/drawing/2014/main" val="1521683391"/>
                    </a:ext>
                  </a:extLst>
                </a:gridCol>
                <a:gridCol w="2025904">
                  <a:extLst>
                    <a:ext uri="{9D8B030D-6E8A-4147-A177-3AD203B41FA5}">
                      <a16:colId xmlns:a16="http://schemas.microsoft.com/office/drawing/2014/main" val="3547456241"/>
                    </a:ext>
                  </a:extLst>
                </a:gridCol>
              </a:tblGrid>
              <a:tr h="26221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venir Heavy" panose="02000503020000020003" pitchFamily="2" charset="0"/>
                        </a:rPr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venir Heavy" panose="02000503020000020003" pitchFamily="2" charset="0"/>
                        </a:rPr>
                        <a:t>Text</a:t>
                      </a:r>
                      <a:endParaRPr lang="en-US" sz="1400" b="1" i="0" dirty="0">
                        <a:latin typeface="Avenir Heavy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092515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venir Heavy" panose="02000503020000020003" pitchFamily="2" charset="0"/>
                        </a:rPr>
                        <a:t>Text</a:t>
                      </a:r>
                      <a:endParaRPr lang="en-US" sz="1400" b="1" i="0" dirty="0">
                        <a:latin typeface="Avenir Heavy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venir Heavy" panose="02000503020000020003" pitchFamily="2" charset="0"/>
                        </a:rPr>
                        <a:t>Text</a:t>
                      </a:r>
                      <a:endParaRPr lang="en-US" sz="1400" b="1" i="0" dirty="0">
                        <a:latin typeface="Avenir Heavy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347087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venir Heavy" panose="02000503020000020003" pitchFamily="2" charset="0"/>
                        </a:rPr>
                        <a:t>Text</a:t>
                      </a:r>
                      <a:endParaRPr lang="en-US" sz="1400" b="1" i="0" dirty="0">
                        <a:latin typeface="Avenir Heavy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venir Heavy" panose="02000503020000020003" pitchFamily="2" charset="0"/>
                        </a:rPr>
                        <a:t>Text</a:t>
                      </a:r>
                      <a:endParaRPr lang="en-US" sz="1400" b="1" i="0" dirty="0">
                        <a:latin typeface="Avenir Heavy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157492"/>
                  </a:ext>
                </a:extLst>
              </a:tr>
              <a:tr h="26221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venir Heavy" panose="02000503020000020003" pitchFamily="2" charset="0"/>
                        </a:rPr>
                        <a:t>Text</a:t>
                      </a:r>
                      <a:endParaRPr lang="en-US" sz="1400" b="1" i="0" dirty="0">
                        <a:latin typeface="Avenir Heavy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venir Heavy" panose="02000503020000020003" pitchFamily="2" charset="0"/>
                        </a:rPr>
                        <a:t>Text</a:t>
                      </a:r>
                      <a:endParaRPr lang="en-US" sz="1400" b="1" i="0" dirty="0">
                        <a:latin typeface="Avenir Heavy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43259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B34543-BEE7-2E46-802B-A10AF2618BF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66434280"/>
              </p:ext>
            </p:extLst>
          </p:nvPr>
        </p:nvGraphicFramePr>
        <p:xfrm>
          <a:off x="6737096" y="2209800"/>
          <a:ext cx="405180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904">
                  <a:extLst>
                    <a:ext uri="{9D8B030D-6E8A-4147-A177-3AD203B41FA5}">
                      <a16:colId xmlns:a16="http://schemas.microsoft.com/office/drawing/2014/main" val="3583234858"/>
                    </a:ext>
                  </a:extLst>
                </a:gridCol>
                <a:gridCol w="2025904">
                  <a:extLst>
                    <a:ext uri="{9D8B030D-6E8A-4147-A177-3AD203B41FA5}">
                      <a16:colId xmlns:a16="http://schemas.microsoft.com/office/drawing/2014/main" val="20007557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venir Heavy" panose="02000503020000020003" pitchFamily="2" charset="0"/>
                        </a:rPr>
                        <a:t>Text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venir Heavy" panose="02000503020000020003" pitchFamily="2" charset="0"/>
                        </a:rPr>
                        <a:t>Text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5956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Heavy" panose="02000503020000020003" pitchFamily="2" charset="0"/>
                        </a:rPr>
                        <a:t>Text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Heavy" panose="02000503020000020003" pitchFamily="2" charset="0"/>
                        </a:rPr>
                        <a:t>Text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9148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Heavy" panose="02000503020000020003" pitchFamily="2" charset="0"/>
                        </a:rPr>
                        <a:t>Text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Heavy" panose="02000503020000020003" pitchFamily="2" charset="0"/>
                        </a:rPr>
                        <a:t>Text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04304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Heavy" panose="02000503020000020003" pitchFamily="2" charset="0"/>
                        </a:rPr>
                        <a:t>Text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Heavy" panose="02000503020000020003" pitchFamily="2" charset="0"/>
                        </a:rPr>
                        <a:t>Text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85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4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7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8F305-B5B5-8D4E-8BAE-56B98C90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BF6B-B8CF-984C-94D4-DCEA772B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B022-E35C-BF44-AC3B-DDFBB922C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2">
                    <a:lumMod val="90000"/>
                  </a:schemeClr>
                </a:solidFill>
                <a:latin typeface="Avenir Roman" panose="02000503020000020003" pitchFamily="2" charset="0"/>
              </a:defRPr>
            </a:lvl1pPr>
          </a:lstStyle>
          <a:p>
            <a:r>
              <a:rPr lang="en-US" dirty="0"/>
              <a:t>© Copyright Calavista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CFB49-980D-E040-8B9E-DB2CE5E3E44B}"/>
              </a:ext>
            </a:extLst>
          </p:cNvPr>
          <p:cNvSpPr/>
          <p:nvPr userDrawn="1"/>
        </p:nvSpPr>
        <p:spPr>
          <a:xfrm>
            <a:off x="0" y="0"/>
            <a:ext cx="154546" cy="6176963"/>
          </a:xfrm>
          <a:prstGeom prst="rect">
            <a:avLst/>
          </a:prstGeom>
          <a:solidFill>
            <a:srgbClr val="216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EB3A59-A108-7B4F-BD4B-664F926BC522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2E626FA-652D-B142-9E9D-9CC978C8E46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109391" y="6176963"/>
            <a:ext cx="2244409" cy="7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5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3" r:id="rId5"/>
    <p:sldLayoutId id="2147483652" r:id="rId6"/>
    <p:sldLayoutId id="2147483655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216BB3"/>
          </a:solidFill>
          <a:latin typeface="Avenir Medium" panose="02000503020000020003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i="0" kern="1200">
          <a:solidFill>
            <a:schemeClr val="tx1">
              <a:lumMod val="85000"/>
              <a:lumOff val="15000"/>
            </a:schemeClr>
          </a:solidFill>
          <a:latin typeface="Avenir Heavy" panose="02000503020000020003" pitchFamily="2" charset="0"/>
          <a:ea typeface="+mn-ea"/>
          <a:cs typeface="+mn-cs"/>
        </a:defRPr>
      </a:lvl1pPr>
      <a:lvl2pPr marL="288925" indent="-277813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v"/>
        <a:tabLst/>
        <a:defRPr sz="1800" b="0" i="0" kern="1200">
          <a:solidFill>
            <a:schemeClr val="tx1">
              <a:lumMod val="85000"/>
              <a:lumOff val="15000"/>
            </a:schemeClr>
          </a:solidFill>
          <a:latin typeface="Avenir Medium" panose="02000503020000020003" pitchFamily="2" charset="0"/>
          <a:ea typeface="+mn-ea"/>
          <a:cs typeface="+mn-cs"/>
        </a:defRPr>
      </a:lvl2pPr>
      <a:lvl3pPr marL="28892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b="0" i="0" kern="1200">
          <a:solidFill>
            <a:srgbClr val="2EB7D4"/>
          </a:solidFill>
          <a:latin typeface="Avenir Medium" panose="02000503020000020003" pitchFamily="2" charset="0"/>
          <a:ea typeface="+mn-ea"/>
          <a:cs typeface="+mn-cs"/>
        </a:defRPr>
      </a:lvl3pPr>
      <a:lvl4pPr marL="1608138" indent="-2365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jasperfx/marten" TargetMode="External"/><Relationship Id="rId2" Type="http://schemas.openxmlformats.org/officeDocument/2006/relationships/hyperlink" Target="http://jasperfx.github.io/mart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ter.im/JasperFx/marte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EB30-2A28-0647-BF48-2CF8B6C19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Marten: </a:t>
            </a:r>
            <a:r>
              <a:rPr lang="en-US" dirty="0" err="1"/>
              <a:t>Postgresql</a:t>
            </a:r>
            <a:r>
              <a:rPr lang="en-US" dirty="0"/>
              <a:t> as Document Db and Event Store in 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A887D-9426-DD46-B0F1-E23647231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24th, 2019</a:t>
            </a:r>
          </a:p>
        </p:txBody>
      </p:sp>
    </p:spTree>
    <p:extLst>
      <p:ext uri="{BB962C8B-B14F-4D97-AF65-F5344CB8AC3E}">
        <p14:creationId xmlns:p14="http://schemas.microsoft.com/office/powerpoint/2010/main" val="16596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589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/>
              <a:t>Diagnostics and Logging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2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Making Marten 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Computed Indexes</a:t>
            </a:r>
          </a:p>
          <a:p>
            <a:r>
              <a:rPr lang="en-US" dirty="0"/>
              <a:t>Duplicated Fields</a:t>
            </a:r>
          </a:p>
          <a:p>
            <a:r>
              <a:rPr lang="en-US" dirty="0"/>
              <a:t>Swap in </a:t>
            </a:r>
            <a:r>
              <a:rPr lang="en-US" dirty="0" err="1"/>
              <a:t>Jil</a:t>
            </a:r>
            <a:r>
              <a:rPr lang="en-US" dirty="0"/>
              <a:t> for faster JSON serialization</a:t>
            </a:r>
          </a:p>
          <a:p>
            <a:r>
              <a:rPr lang="en-US" dirty="0" err="1"/>
              <a:t>Async</a:t>
            </a:r>
            <a:r>
              <a:rPr lang="en-US" dirty="0"/>
              <a:t> Queries</a:t>
            </a:r>
          </a:p>
          <a:p>
            <a:r>
              <a:rPr lang="en-US" dirty="0"/>
              <a:t>Batch Queries</a:t>
            </a:r>
          </a:p>
          <a:p>
            <a:r>
              <a:rPr lang="en-US" dirty="0"/>
              <a:t>Includes</a:t>
            </a:r>
          </a:p>
          <a:p>
            <a:r>
              <a:rPr lang="en-US" dirty="0"/>
              <a:t>Bulk Inserts</a:t>
            </a:r>
          </a:p>
          <a:p>
            <a:r>
              <a:rPr lang="en-US" dirty="0"/>
              <a:t>Batching Updates</a:t>
            </a:r>
          </a:p>
          <a:p>
            <a:r>
              <a:rPr lang="en-US" dirty="0"/>
              <a:t>Patching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9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“</a:t>
            </a:r>
            <a:r>
              <a:rPr lang="en-US" sz="2800" dirty="0" err="1"/>
              <a:t>Readside</a:t>
            </a:r>
            <a:r>
              <a:rPr lang="en-US" sz="2800" dirty="0"/>
              <a:t>” 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Select() Transforms</a:t>
            </a:r>
          </a:p>
          <a:p>
            <a:r>
              <a:rPr lang="en-US" dirty="0" err="1"/>
              <a:t>Javascript</a:t>
            </a:r>
            <a:r>
              <a:rPr lang="en-US" dirty="0"/>
              <a:t> Transforms</a:t>
            </a:r>
          </a:p>
          <a:p>
            <a:r>
              <a:rPr lang="en-US" dirty="0"/>
              <a:t>Query for JSON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Marten as Event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events as streams</a:t>
            </a:r>
          </a:p>
          <a:p>
            <a:r>
              <a:rPr lang="en-US" dirty="0"/>
              <a:t>Live / </a:t>
            </a:r>
            <a:r>
              <a:rPr lang="en-US" dirty="0" err="1"/>
              <a:t>Async</a:t>
            </a:r>
            <a:r>
              <a:rPr lang="en-US" dirty="0"/>
              <a:t> / Inline projections</a:t>
            </a:r>
          </a:p>
          <a:p>
            <a:r>
              <a:rPr lang="en-US" dirty="0" err="1"/>
              <a:t>.Net</a:t>
            </a:r>
            <a:r>
              <a:rPr lang="en-US" dirty="0"/>
              <a:t> transforms</a:t>
            </a:r>
          </a:p>
          <a:p>
            <a:r>
              <a:rPr lang="en-US" dirty="0"/>
              <a:t>Query the Event Store</a:t>
            </a:r>
          </a:p>
          <a:p>
            <a:r>
              <a:rPr lang="en-US" dirty="0"/>
              <a:t>Query Aggregated Documents</a:t>
            </a:r>
          </a:p>
          <a:p>
            <a:r>
              <a:rPr lang="en-US" dirty="0"/>
              <a:t>Transaction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1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E24D-B9B0-1F40-AF75-96A67F1A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1818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589" y="428625"/>
            <a:ext cx="8372475" cy="5772856"/>
          </a:xfrm>
        </p:spPr>
        <p:txBody>
          <a:bodyPr/>
          <a:lstStyle/>
          <a:p>
            <a:pPr algn="ctr"/>
            <a:r>
              <a:rPr lang="en-US" sz="3600" dirty="0"/>
              <a:t>Marten: </a:t>
            </a:r>
            <a:r>
              <a:rPr lang="en-US" sz="3600" dirty="0" err="1"/>
              <a:t>Postgresql</a:t>
            </a:r>
            <a:r>
              <a:rPr lang="en-US" sz="3600" dirty="0"/>
              <a:t> as Document </a:t>
            </a:r>
            <a:r>
              <a:rPr lang="en-US" sz="3600" dirty="0" err="1"/>
              <a:t>Db</a:t>
            </a:r>
            <a:r>
              <a:rPr lang="en-US" sz="3600" dirty="0"/>
              <a:t> and Event Store for </a:t>
            </a:r>
            <a:r>
              <a:rPr lang="en-US" sz="3600" dirty="0" err="1"/>
              <a:t>.Net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7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Marten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http://jasperfx.github.io/marten</a:t>
            </a:r>
            <a:endParaRPr lang="en-US" dirty="0"/>
          </a:p>
          <a:p>
            <a:r>
              <a:rPr lang="en-US" dirty="0">
                <a:hlinkClick r:id="rId3"/>
              </a:rPr>
              <a:t>http://github.com/jasperfx/marten</a:t>
            </a:r>
            <a:endParaRPr lang="en-US" dirty="0"/>
          </a:p>
          <a:p>
            <a:r>
              <a:rPr lang="en-US" dirty="0">
                <a:hlinkClick r:id="rId4"/>
              </a:rPr>
              <a:t>https://gitter.im/JasperFx/marten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2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Why a Document Database?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database migrations – or at least much simpler ones;)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evolutionary or emergent software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Less mechanical work in application persistence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 data setup and teardown is more efficient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9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Why </a:t>
            </a:r>
            <a:r>
              <a:rPr lang="en-US" sz="2800" dirty="0" err="1"/>
              <a:t>Postgresql</a:t>
            </a:r>
            <a:r>
              <a:rPr lang="en-US" sz="28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Long, proven history</a:t>
            </a:r>
          </a:p>
          <a:p>
            <a:r>
              <a:rPr lang="en-US" dirty="0"/>
              <a:t>Vibrant community</a:t>
            </a:r>
          </a:p>
          <a:p>
            <a:r>
              <a:rPr lang="en-US" dirty="0"/>
              <a:t>Innovating quickly</a:t>
            </a:r>
          </a:p>
          <a:p>
            <a:r>
              <a:rPr lang="en-US" dirty="0"/>
              <a:t>Outstanding JSON support features that are unique for RDBMS applications</a:t>
            </a:r>
          </a:p>
          <a:p>
            <a:r>
              <a:rPr lang="en-US" dirty="0"/>
              <a:t>Existing ecosystem w/ functional, grown up </a:t>
            </a:r>
            <a:r>
              <a:rPr lang="en-US" dirty="0" err="1"/>
              <a:t>DevOps</a:t>
            </a:r>
            <a:r>
              <a:rPr lang="en-US" dirty="0"/>
              <a:t>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Polyglot Persistence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Ol’fashioned</a:t>
            </a:r>
            <a:r>
              <a:rPr lang="en-US" sz="2800" dirty="0"/>
              <a:t> Relational Database</a:t>
            </a:r>
          </a:p>
          <a:p>
            <a:r>
              <a:rPr lang="en-US" sz="2800" dirty="0"/>
              <a:t>Document Database</a:t>
            </a:r>
          </a:p>
          <a:p>
            <a:r>
              <a:rPr lang="en-US" sz="2800" dirty="0"/>
              <a:t>Event Sourcing</a:t>
            </a:r>
          </a:p>
          <a:p>
            <a:r>
              <a:rPr lang="en-US" sz="2800" dirty="0"/>
              <a:t>Heavy ORM (EF or </a:t>
            </a:r>
            <a:r>
              <a:rPr lang="en-US" sz="2800" dirty="0" err="1"/>
              <a:t>Nhibernate</a:t>
            </a:r>
            <a:r>
              <a:rPr lang="en-US" sz="2800" dirty="0"/>
              <a:t>)</a:t>
            </a:r>
          </a:p>
          <a:p>
            <a:r>
              <a:rPr lang="en-US" sz="2800" dirty="0"/>
              <a:t>Micro ORM’s (Dapper or </a:t>
            </a:r>
            <a:r>
              <a:rPr lang="en-US" sz="2800" dirty="0" err="1"/>
              <a:t>Petapoco</a:t>
            </a:r>
            <a:r>
              <a:rPr lang="en-US" sz="28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7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Marten v. </a:t>
            </a:r>
            <a:r>
              <a:rPr lang="en-US" sz="2800" dirty="0" err="1"/>
              <a:t>RavenDb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similar API – on purpose</a:t>
            </a:r>
          </a:p>
          <a:p>
            <a:r>
              <a:rPr lang="en-US" dirty="0"/>
              <a:t>Marten loses </a:t>
            </a:r>
            <a:r>
              <a:rPr lang="en-US" dirty="0" err="1"/>
              <a:t>RavenDb’s</a:t>
            </a:r>
            <a:r>
              <a:rPr lang="en-US" dirty="0"/>
              <a:t> embedded database feature </a:t>
            </a:r>
            <a:r>
              <a:rPr lang="en-US" dirty="0" err="1"/>
              <a:t>Nuget</a:t>
            </a:r>
            <a:endParaRPr lang="en-US" dirty="0"/>
          </a:p>
          <a:p>
            <a:r>
              <a:rPr lang="en-US" dirty="0"/>
              <a:t>ACID turtles all the way down! No “</a:t>
            </a:r>
            <a:r>
              <a:rPr lang="en-US" dirty="0" err="1"/>
              <a:t>WaitForNonStaleResults</a:t>
            </a:r>
            <a:r>
              <a:rPr lang="en-US" dirty="0"/>
              <a:t>()”</a:t>
            </a:r>
          </a:p>
          <a:p>
            <a:r>
              <a:rPr lang="en-US" dirty="0" err="1"/>
              <a:t>Postgresql</a:t>
            </a:r>
            <a:r>
              <a:rPr lang="en-US" dirty="0"/>
              <a:t> foundation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3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589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/>
              <a:t>Getting Started with Marten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9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589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/>
              <a:t>Querying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8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baseAndAsyncBestPractices" id="{D9766BD0-0D7E-6C43-98C6-1E6503100D74}" vid="{9A4AD51B-CD13-5242-98A8-5AEA4A2968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</TotalTime>
  <Words>317</Words>
  <Application>Microsoft Macintosh PowerPoint</Application>
  <PresentationFormat>Widescreen</PresentationFormat>
  <Paragraphs>84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Avenir Heavy</vt:lpstr>
      <vt:lpstr>Avenir Medium</vt:lpstr>
      <vt:lpstr>Avenir Medium Oblique</vt:lpstr>
      <vt:lpstr>Avenir Roman</vt:lpstr>
      <vt:lpstr>Calibri</vt:lpstr>
      <vt:lpstr>Wingdings</vt:lpstr>
      <vt:lpstr>Office Theme</vt:lpstr>
      <vt:lpstr>Marten: Postgresql as Document Db and Event Store in .Net</vt:lpstr>
      <vt:lpstr>Marten: Postgresql as Document Db and Event Store for .Net</vt:lpstr>
      <vt:lpstr>The Marten Community</vt:lpstr>
      <vt:lpstr>Why a Document Database?</vt:lpstr>
      <vt:lpstr>Why Postgresql?</vt:lpstr>
      <vt:lpstr>Polyglot Persistence</vt:lpstr>
      <vt:lpstr>Marten v. RavenDb</vt:lpstr>
      <vt:lpstr>Getting Started with Marten</vt:lpstr>
      <vt:lpstr>Querying Documents</vt:lpstr>
      <vt:lpstr>Diagnostics and Logging</vt:lpstr>
      <vt:lpstr>Making Marten Fast</vt:lpstr>
      <vt:lpstr>“Readside” Transforms</vt:lpstr>
      <vt:lpstr>Marten as Event Store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Erinn Larson</dc:creator>
  <cp:lastModifiedBy>Jeremy Miller</cp:lastModifiedBy>
  <cp:revision>50</cp:revision>
  <dcterms:created xsi:type="dcterms:W3CDTF">2019-05-23T14:48:19Z</dcterms:created>
  <dcterms:modified xsi:type="dcterms:W3CDTF">2019-10-25T11:52:48Z</dcterms:modified>
</cp:coreProperties>
</file>