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3"/>
  </p:notesMasterIdLst>
  <p:sldIdLst>
    <p:sldId id="256" r:id="rId2"/>
    <p:sldId id="310" r:id="rId3"/>
    <p:sldId id="355" r:id="rId4"/>
    <p:sldId id="364" r:id="rId5"/>
    <p:sldId id="338" r:id="rId6"/>
    <p:sldId id="351" r:id="rId7"/>
    <p:sldId id="329" r:id="rId8"/>
    <p:sldId id="330" r:id="rId9"/>
    <p:sldId id="340" r:id="rId10"/>
    <p:sldId id="353" r:id="rId11"/>
    <p:sldId id="343" r:id="rId12"/>
    <p:sldId id="360" r:id="rId13"/>
    <p:sldId id="347" r:id="rId14"/>
    <p:sldId id="363" r:id="rId15"/>
    <p:sldId id="362" r:id="rId16"/>
    <p:sldId id="361" r:id="rId17"/>
    <p:sldId id="354" r:id="rId18"/>
    <p:sldId id="352" r:id="rId19"/>
    <p:sldId id="357" r:id="rId20"/>
    <p:sldId id="359" r:id="rId21"/>
    <p:sldId id="35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eremy Miller" initials="JM" lastIdx="6" clrIdx="0">
    <p:extLst>
      <p:ext uri="{19B8F6BF-5375-455C-9EA6-DF929625EA0E}">
        <p15:presenceInfo xmlns:p15="http://schemas.microsoft.com/office/powerpoint/2012/main" userId="S::jmiller@calavista.com::3b2c23c5-b324-4b71-8690-f94ed4d66c1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216BB3"/>
    <a:srgbClr val="2EB7D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589"/>
    <p:restoredTop sz="94650"/>
  </p:normalViewPr>
  <p:slideViewPr>
    <p:cSldViewPr snapToGrid="0" snapToObjects="1">
      <p:cViewPr varScale="1">
        <p:scale>
          <a:sx n="120" d="100"/>
          <a:sy n="120" d="100"/>
        </p:scale>
        <p:origin x="600"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_rels/data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ata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4" Type="http://schemas.openxmlformats.org/officeDocument/2006/relationships/image" Target="../media/image17.svg"/></Relationships>
</file>

<file path=ppt/diagrams/_rels/drawing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4" Type="http://schemas.openxmlformats.org/officeDocument/2006/relationships/image" Target="../media/image17.svg"/></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6B48BF5-320C-4691-B5D7-392A243BF671}" type="doc">
      <dgm:prSet loTypeId="urn:microsoft.com/office/officeart/2018/5/layout/IconCircleLabelList" loCatId="icon" qsTypeId="urn:microsoft.com/office/officeart/2005/8/quickstyle/simple1" qsCatId="simple" csTypeId="urn:microsoft.com/office/officeart/2005/8/colors/accent2_2" csCatId="accent2" phldr="1"/>
      <dgm:spPr/>
      <dgm:t>
        <a:bodyPr/>
        <a:lstStyle/>
        <a:p>
          <a:endParaRPr lang="en-US"/>
        </a:p>
      </dgm:t>
    </dgm:pt>
    <dgm:pt modelId="{A98D3C0C-234C-4B69-9D19-732E674CDAC8}">
      <dgm:prSet/>
      <dgm:spPr/>
      <dgm:t>
        <a:bodyPr/>
        <a:lstStyle/>
        <a:p>
          <a:pPr>
            <a:defRPr cap="all"/>
          </a:pPr>
          <a:r>
            <a:rPr lang="en-US" b="1" i="0"/>
            <a:t>Working software</a:t>
          </a:r>
          <a:endParaRPr lang="en-US"/>
        </a:p>
      </dgm:t>
    </dgm:pt>
    <dgm:pt modelId="{D5446E47-CF69-4FB3-8499-6C1F6BA831AB}" type="parTrans" cxnId="{C18381F8-5113-4521-9219-CE1C364783FA}">
      <dgm:prSet/>
      <dgm:spPr/>
      <dgm:t>
        <a:bodyPr/>
        <a:lstStyle/>
        <a:p>
          <a:endParaRPr lang="en-US"/>
        </a:p>
      </dgm:t>
    </dgm:pt>
    <dgm:pt modelId="{4C10DC0D-0E53-4507-99B6-BFC6B988D360}" type="sibTrans" cxnId="{C18381F8-5113-4521-9219-CE1C364783FA}">
      <dgm:prSet/>
      <dgm:spPr/>
      <dgm:t>
        <a:bodyPr/>
        <a:lstStyle/>
        <a:p>
          <a:endParaRPr lang="en-US"/>
        </a:p>
      </dgm:t>
    </dgm:pt>
    <dgm:pt modelId="{E75355AC-F0E0-4E36-86D4-C5DF6A67E7B9}">
      <dgm:prSet/>
      <dgm:spPr/>
      <dgm:t>
        <a:bodyPr/>
        <a:lstStyle/>
        <a:p>
          <a:pPr>
            <a:defRPr cap="all"/>
          </a:pPr>
          <a:r>
            <a:rPr lang="en-US" b="1" i="0"/>
            <a:t>Building features by business priority</a:t>
          </a:r>
          <a:endParaRPr lang="en-US"/>
        </a:p>
      </dgm:t>
    </dgm:pt>
    <dgm:pt modelId="{8E27B831-3D19-42B8-BB56-AB76FFB2B2A0}" type="parTrans" cxnId="{912F937A-51CA-4E70-BDF3-2FC43378EAFC}">
      <dgm:prSet/>
      <dgm:spPr/>
      <dgm:t>
        <a:bodyPr/>
        <a:lstStyle/>
        <a:p>
          <a:endParaRPr lang="en-US"/>
        </a:p>
      </dgm:t>
    </dgm:pt>
    <dgm:pt modelId="{84A992AF-0C06-4439-BDD2-D8D5F1802B66}" type="sibTrans" cxnId="{912F937A-51CA-4E70-BDF3-2FC43378EAFC}">
      <dgm:prSet/>
      <dgm:spPr/>
      <dgm:t>
        <a:bodyPr/>
        <a:lstStyle/>
        <a:p>
          <a:endParaRPr lang="en-US"/>
        </a:p>
      </dgm:t>
    </dgm:pt>
    <dgm:pt modelId="{720FAFBC-5CE5-4EBC-BD1F-CF8860A57DC4}">
      <dgm:prSet/>
      <dgm:spPr/>
      <dgm:t>
        <a:bodyPr/>
        <a:lstStyle/>
        <a:p>
          <a:pPr>
            <a:defRPr cap="all"/>
          </a:pPr>
          <a:r>
            <a:rPr lang="en-US" b="1" i="0"/>
            <a:t>Continuous Delivery</a:t>
          </a:r>
          <a:endParaRPr lang="en-US"/>
        </a:p>
      </dgm:t>
    </dgm:pt>
    <dgm:pt modelId="{AEAFDD97-340B-44BB-A3B1-9A4406D148B6}" type="parTrans" cxnId="{98F22EFE-6B8E-4357-BFB2-6A200C07E42A}">
      <dgm:prSet/>
      <dgm:spPr/>
      <dgm:t>
        <a:bodyPr/>
        <a:lstStyle/>
        <a:p>
          <a:endParaRPr lang="en-US"/>
        </a:p>
      </dgm:t>
    </dgm:pt>
    <dgm:pt modelId="{361F3EE7-6949-435C-9ECB-C22CFAA57DFA}" type="sibTrans" cxnId="{98F22EFE-6B8E-4357-BFB2-6A200C07E42A}">
      <dgm:prSet/>
      <dgm:spPr/>
      <dgm:t>
        <a:bodyPr/>
        <a:lstStyle/>
        <a:p>
          <a:endParaRPr lang="en-US"/>
        </a:p>
      </dgm:t>
    </dgm:pt>
    <dgm:pt modelId="{9E744A34-2512-44DF-9F40-39FF3B62D577}" type="pres">
      <dgm:prSet presAssocID="{D6B48BF5-320C-4691-B5D7-392A243BF671}" presName="root" presStyleCnt="0">
        <dgm:presLayoutVars>
          <dgm:dir/>
          <dgm:resizeHandles val="exact"/>
        </dgm:presLayoutVars>
      </dgm:prSet>
      <dgm:spPr/>
    </dgm:pt>
    <dgm:pt modelId="{2B7001EC-560A-4404-89C6-FF4935FD1200}" type="pres">
      <dgm:prSet presAssocID="{A98D3C0C-234C-4B69-9D19-732E674CDAC8}" presName="compNode" presStyleCnt="0"/>
      <dgm:spPr/>
    </dgm:pt>
    <dgm:pt modelId="{073485E3-985A-4A85-9DDA-FE559C6B0F67}" type="pres">
      <dgm:prSet presAssocID="{A98D3C0C-234C-4B69-9D19-732E674CDAC8}" presName="iconBgRect" presStyleLbl="bgShp" presStyleIdx="0" presStyleCnt="3"/>
      <dgm:spPr/>
    </dgm:pt>
    <dgm:pt modelId="{44F4FCC3-C73C-4DB1-800C-B2E598289DDB}" type="pres">
      <dgm:prSet presAssocID="{A98D3C0C-234C-4B69-9D19-732E674CDAC8}"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omputer"/>
        </a:ext>
      </dgm:extLst>
    </dgm:pt>
    <dgm:pt modelId="{085445A6-0D9C-4820-A5FE-6A4A09ABE94A}" type="pres">
      <dgm:prSet presAssocID="{A98D3C0C-234C-4B69-9D19-732E674CDAC8}" presName="spaceRect" presStyleCnt="0"/>
      <dgm:spPr/>
    </dgm:pt>
    <dgm:pt modelId="{D34130FE-C777-4912-9A1D-887BBA436C73}" type="pres">
      <dgm:prSet presAssocID="{A98D3C0C-234C-4B69-9D19-732E674CDAC8}" presName="textRect" presStyleLbl="revTx" presStyleIdx="0" presStyleCnt="3">
        <dgm:presLayoutVars>
          <dgm:chMax val="1"/>
          <dgm:chPref val="1"/>
        </dgm:presLayoutVars>
      </dgm:prSet>
      <dgm:spPr/>
    </dgm:pt>
    <dgm:pt modelId="{163AF335-D002-4EC3-A0CA-07EEC3D72EE7}" type="pres">
      <dgm:prSet presAssocID="{4C10DC0D-0E53-4507-99B6-BFC6B988D360}" presName="sibTrans" presStyleCnt="0"/>
      <dgm:spPr/>
    </dgm:pt>
    <dgm:pt modelId="{5E2FBA94-FDB2-4FE6-A2EB-5725B271C4B8}" type="pres">
      <dgm:prSet presAssocID="{E75355AC-F0E0-4E36-86D4-C5DF6A67E7B9}" presName="compNode" presStyleCnt="0"/>
      <dgm:spPr/>
    </dgm:pt>
    <dgm:pt modelId="{0F5255BD-B801-4FEB-943A-36519CFBDEA6}" type="pres">
      <dgm:prSet presAssocID="{E75355AC-F0E0-4E36-86D4-C5DF6A67E7B9}" presName="iconBgRect" presStyleLbl="bgShp" presStyleIdx="1" presStyleCnt="3"/>
      <dgm:spPr/>
    </dgm:pt>
    <dgm:pt modelId="{548771DE-8CC7-4451-A528-A518D0E9BD0B}" type="pres">
      <dgm:prSet presAssocID="{E75355AC-F0E0-4E36-86D4-C5DF6A67E7B9}"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 List"/>
        </a:ext>
      </dgm:extLst>
    </dgm:pt>
    <dgm:pt modelId="{A07A14C1-BC45-4082-8DBE-B3D5EE5EE563}" type="pres">
      <dgm:prSet presAssocID="{E75355AC-F0E0-4E36-86D4-C5DF6A67E7B9}" presName="spaceRect" presStyleCnt="0"/>
      <dgm:spPr/>
    </dgm:pt>
    <dgm:pt modelId="{920B4839-60EA-4A7C-BAE3-8CE6CCD5CCB8}" type="pres">
      <dgm:prSet presAssocID="{E75355AC-F0E0-4E36-86D4-C5DF6A67E7B9}" presName="textRect" presStyleLbl="revTx" presStyleIdx="1" presStyleCnt="3">
        <dgm:presLayoutVars>
          <dgm:chMax val="1"/>
          <dgm:chPref val="1"/>
        </dgm:presLayoutVars>
      </dgm:prSet>
      <dgm:spPr/>
    </dgm:pt>
    <dgm:pt modelId="{46127699-7D5F-49EB-932F-9095B41F90A4}" type="pres">
      <dgm:prSet presAssocID="{84A992AF-0C06-4439-BDD2-D8D5F1802B66}" presName="sibTrans" presStyleCnt="0"/>
      <dgm:spPr/>
    </dgm:pt>
    <dgm:pt modelId="{392BA5C6-B160-4F96-BD96-00DCE507A06B}" type="pres">
      <dgm:prSet presAssocID="{720FAFBC-5CE5-4EBC-BD1F-CF8860A57DC4}" presName="compNode" presStyleCnt="0"/>
      <dgm:spPr/>
    </dgm:pt>
    <dgm:pt modelId="{2271D296-A24C-40C0-868C-F7A6E6C9203C}" type="pres">
      <dgm:prSet presAssocID="{720FAFBC-5CE5-4EBC-BD1F-CF8860A57DC4}" presName="iconBgRect" presStyleLbl="bgShp" presStyleIdx="2" presStyleCnt="3"/>
      <dgm:spPr/>
    </dgm:pt>
    <dgm:pt modelId="{15C0BBB5-3CF5-4CA7-9B9E-D902CA5EC046}" type="pres">
      <dgm:prSet presAssocID="{720FAFBC-5CE5-4EBC-BD1F-CF8860A57DC4}"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Truck"/>
        </a:ext>
      </dgm:extLst>
    </dgm:pt>
    <dgm:pt modelId="{DC8AC017-A48D-4CE2-9FA2-ACDD5274649B}" type="pres">
      <dgm:prSet presAssocID="{720FAFBC-5CE5-4EBC-BD1F-CF8860A57DC4}" presName="spaceRect" presStyleCnt="0"/>
      <dgm:spPr/>
    </dgm:pt>
    <dgm:pt modelId="{19CB3481-5627-47C3-BAA9-580921C010E8}" type="pres">
      <dgm:prSet presAssocID="{720FAFBC-5CE5-4EBC-BD1F-CF8860A57DC4}" presName="textRect" presStyleLbl="revTx" presStyleIdx="2" presStyleCnt="3">
        <dgm:presLayoutVars>
          <dgm:chMax val="1"/>
          <dgm:chPref val="1"/>
        </dgm:presLayoutVars>
      </dgm:prSet>
      <dgm:spPr/>
    </dgm:pt>
  </dgm:ptLst>
  <dgm:cxnLst>
    <dgm:cxn modelId="{3E0D5062-4B2C-4353-9E10-4110FB02466C}" type="presOf" srcId="{720FAFBC-5CE5-4EBC-BD1F-CF8860A57DC4}" destId="{19CB3481-5627-47C3-BAA9-580921C010E8}" srcOrd="0" destOrd="0" presId="urn:microsoft.com/office/officeart/2018/5/layout/IconCircleLabelList"/>
    <dgm:cxn modelId="{D0D22364-3DD9-44BC-8B4B-0BBCA3DB7BF5}" type="presOf" srcId="{A98D3C0C-234C-4B69-9D19-732E674CDAC8}" destId="{D34130FE-C777-4912-9A1D-887BBA436C73}" srcOrd="0" destOrd="0" presId="urn:microsoft.com/office/officeart/2018/5/layout/IconCircleLabelList"/>
    <dgm:cxn modelId="{912F937A-51CA-4E70-BDF3-2FC43378EAFC}" srcId="{D6B48BF5-320C-4691-B5D7-392A243BF671}" destId="{E75355AC-F0E0-4E36-86D4-C5DF6A67E7B9}" srcOrd="1" destOrd="0" parTransId="{8E27B831-3D19-42B8-BB56-AB76FFB2B2A0}" sibTransId="{84A992AF-0C06-4439-BDD2-D8D5F1802B66}"/>
    <dgm:cxn modelId="{80F505B2-F7E3-45CC-8037-7FABB967F747}" type="presOf" srcId="{D6B48BF5-320C-4691-B5D7-392A243BF671}" destId="{9E744A34-2512-44DF-9F40-39FF3B62D577}" srcOrd="0" destOrd="0" presId="urn:microsoft.com/office/officeart/2018/5/layout/IconCircleLabelList"/>
    <dgm:cxn modelId="{5D862ABC-D278-4668-8E9A-8EEA3BCA4A7A}" type="presOf" srcId="{E75355AC-F0E0-4E36-86D4-C5DF6A67E7B9}" destId="{920B4839-60EA-4A7C-BAE3-8CE6CCD5CCB8}" srcOrd="0" destOrd="0" presId="urn:microsoft.com/office/officeart/2018/5/layout/IconCircleLabelList"/>
    <dgm:cxn modelId="{C18381F8-5113-4521-9219-CE1C364783FA}" srcId="{D6B48BF5-320C-4691-B5D7-392A243BF671}" destId="{A98D3C0C-234C-4B69-9D19-732E674CDAC8}" srcOrd="0" destOrd="0" parTransId="{D5446E47-CF69-4FB3-8499-6C1F6BA831AB}" sibTransId="{4C10DC0D-0E53-4507-99B6-BFC6B988D360}"/>
    <dgm:cxn modelId="{98F22EFE-6B8E-4357-BFB2-6A200C07E42A}" srcId="{D6B48BF5-320C-4691-B5D7-392A243BF671}" destId="{720FAFBC-5CE5-4EBC-BD1F-CF8860A57DC4}" srcOrd="2" destOrd="0" parTransId="{AEAFDD97-340B-44BB-A3B1-9A4406D148B6}" sibTransId="{361F3EE7-6949-435C-9ECB-C22CFAA57DFA}"/>
    <dgm:cxn modelId="{65629218-B56C-4141-9320-3526598ED7AE}" type="presParOf" srcId="{9E744A34-2512-44DF-9F40-39FF3B62D577}" destId="{2B7001EC-560A-4404-89C6-FF4935FD1200}" srcOrd="0" destOrd="0" presId="urn:microsoft.com/office/officeart/2018/5/layout/IconCircleLabelList"/>
    <dgm:cxn modelId="{2821C5C7-C5A9-407B-B9A0-80F6E902A272}" type="presParOf" srcId="{2B7001EC-560A-4404-89C6-FF4935FD1200}" destId="{073485E3-985A-4A85-9DDA-FE559C6B0F67}" srcOrd="0" destOrd="0" presId="urn:microsoft.com/office/officeart/2018/5/layout/IconCircleLabelList"/>
    <dgm:cxn modelId="{E98D3EC3-0186-4888-986D-7143D9F68E99}" type="presParOf" srcId="{2B7001EC-560A-4404-89C6-FF4935FD1200}" destId="{44F4FCC3-C73C-4DB1-800C-B2E598289DDB}" srcOrd="1" destOrd="0" presId="urn:microsoft.com/office/officeart/2018/5/layout/IconCircleLabelList"/>
    <dgm:cxn modelId="{E7ABCD3C-A4EB-48A2-A42B-92F5D88D65A9}" type="presParOf" srcId="{2B7001EC-560A-4404-89C6-FF4935FD1200}" destId="{085445A6-0D9C-4820-A5FE-6A4A09ABE94A}" srcOrd="2" destOrd="0" presId="urn:microsoft.com/office/officeart/2018/5/layout/IconCircleLabelList"/>
    <dgm:cxn modelId="{8559133A-1BE1-44D6-9608-9479640221C1}" type="presParOf" srcId="{2B7001EC-560A-4404-89C6-FF4935FD1200}" destId="{D34130FE-C777-4912-9A1D-887BBA436C73}" srcOrd="3" destOrd="0" presId="urn:microsoft.com/office/officeart/2018/5/layout/IconCircleLabelList"/>
    <dgm:cxn modelId="{4CF3A4C9-8CC4-484E-B77D-689CC11ABE00}" type="presParOf" srcId="{9E744A34-2512-44DF-9F40-39FF3B62D577}" destId="{163AF335-D002-4EC3-A0CA-07EEC3D72EE7}" srcOrd="1" destOrd="0" presId="urn:microsoft.com/office/officeart/2018/5/layout/IconCircleLabelList"/>
    <dgm:cxn modelId="{447D4CE9-7E20-43FE-86E9-499812427C72}" type="presParOf" srcId="{9E744A34-2512-44DF-9F40-39FF3B62D577}" destId="{5E2FBA94-FDB2-4FE6-A2EB-5725B271C4B8}" srcOrd="2" destOrd="0" presId="urn:microsoft.com/office/officeart/2018/5/layout/IconCircleLabelList"/>
    <dgm:cxn modelId="{917F28F4-AA1B-4841-B8FF-3BBEEF50BEDC}" type="presParOf" srcId="{5E2FBA94-FDB2-4FE6-A2EB-5725B271C4B8}" destId="{0F5255BD-B801-4FEB-943A-36519CFBDEA6}" srcOrd="0" destOrd="0" presId="urn:microsoft.com/office/officeart/2018/5/layout/IconCircleLabelList"/>
    <dgm:cxn modelId="{44AA5053-187B-43E5-8C05-8944FA1054CB}" type="presParOf" srcId="{5E2FBA94-FDB2-4FE6-A2EB-5725B271C4B8}" destId="{548771DE-8CC7-4451-A528-A518D0E9BD0B}" srcOrd="1" destOrd="0" presId="urn:microsoft.com/office/officeart/2018/5/layout/IconCircleLabelList"/>
    <dgm:cxn modelId="{B7FFABDD-0198-46F7-B16A-626482CBBBF2}" type="presParOf" srcId="{5E2FBA94-FDB2-4FE6-A2EB-5725B271C4B8}" destId="{A07A14C1-BC45-4082-8DBE-B3D5EE5EE563}" srcOrd="2" destOrd="0" presId="urn:microsoft.com/office/officeart/2018/5/layout/IconCircleLabelList"/>
    <dgm:cxn modelId="{7DC2CEAC-F5D8-4E57-B50F-3B1FD9468006}" type="presParOf" srcId="{5E2FBA94-FDB2-4FE6-A2EB-5725B271C4B8}" destId="{920B4839-60EA-4A7C-BAE3-8CE6CCD5CCB8}" srcOrd="3" destOrd="0" presId="urn:microsoft.com/office/officeart/2018/5/layout/IconCircleLabelList"/>
    <dgm:cxn modelId="{AF9DEFB4-8FE8-4518-8D54-68227AFA7AE9}" type="presParOf" srcId="{9E744A34-2512-44DF-9F40-39FF3B62D577}" destId="{46127699-7D5F-49EB-932F-9095B41F90A4}" srcOrd="3" destOrd="0" presId="urn:microsoft.com/office/officeart/2018/5/layout/IconCircleLabelList"/>
    <dgm:cxn modelId="{CD541456-7269-4041-B425-CAB2414FD358}" type="presParOf" srcId="{9E744A34-2512-44DF-9F40-39FF3B62D577}" destId="{392BA5C6-B160-4F96-BD96-00DCE507A06B}" srcOrd="4" destOrd="0" presId="urn:microsoft.com/office/officeart/2018/5/layout/IconCircleLabelList"/>
    <dgm:cxn modelId="{3571C133-47B3-41BD-93F4-37FC18C5835E}" type="presParOf" srcId="{392BA5C6-B160-4F96-BD96-00DCE507A06B}" destId="{2271D296-A24C-40C0-868C-F7A6E6C9203C}" srcOrd="0" destOrd="0" presId="urn:microsoft.com/office/officeart/2018/5/layout/IconCircleLabelList"/>
    <dgm:cxn modelId="{E97E61A6-A14D-4C5B-AAD1-0F06FD1BC252}" type="presParOf" srcId="{392BA5C6-B160-4F96-BD96-00DCE507A06B}" destId="{15C0BBB5-3CF5-4CA7-9B9E-D902CA5EC046}" srcOrd="1" destOrd="0" presId="urn:microsoft.com/office/officeart/2018/5/layout/IconCircleLabelList"/>
    <dgm:cxn modelId="{EBD70BB1-CD73-4231-A733-802544B3258C}" type="presParOf" srcId="{392BA5C6-B160-4F96-BD96-00DCE507A06B}" destId="{DC8AC017-A48D-4CE2-9FA2-ACDD5274649B}" srcOrd="2" destOrd="0" presId="urn:microsoft.com/office/officeart/2018/5/layout/IconCircleLabelList"/>
    <dgm:cxn modelId="{2F953677-5A43-4322-8CF8-00A2828C5E48}" type="presParOf" srcId="{392BA5C6-B160-4F96-BD96-00DCE507A06B}" destId="{19CB3481-5627-47C3-BAA9-580921C010E8}"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0C12C1F-E814-4675-9F6F-C2DFD601BF3E}" type="doc">
      <dgm:prSet loTypeId="urn:microsoft.com/office/officeart/2008/layout/LinedList" loCatId="list" qsTypeId="urn:microsoft.com/office/officeart/2005/8/quickstyle/simple1" qsCatId="simple" csTypeId="urn:microsoft.com/office/officeart/2005/8/colors/accent2_2" csCatId="accent2"/>
      <dgm:spPr/>
      <dgm:t>
        <a:bodyPr/>
        <a:lstStyle/>
        <a:p>
          <a:endParaRPr lang="en-US"/>
        </a:p>
      </dgm:t>
    </dgm:pt>
    <dgm:pt modelId="{094A6041-238A-4AC5-9FBF-2F4F3FFA89A6}">
      <dgm:prSet/>
      <dgm:spPr/>
      <dgm:t>
        <a:bodyPr/>
        <a:lstStyle/>
        <a:p>
          <a:r>
            <a:rPr lang="en-US" b="0"/>
            <a:t>A disciplined technique for restructuring an existing body of code, altering its internal structure without changing its external behavior</a:t>
          </a:r>
          <a:endParaRPr lang="en-US"/>
        </a:p>
      </dgm:t>
    </dgm:pt>
    <dgm:pt modelId="{E800332C-A575-4E77-BB2F-6D53FA7EF5EE}" type="parTrans" cxnId="{8FC08995-2234-44A0-B156-CA05939879C5}">
      <dgm:prSet/>
      <dgm:spPr/>
      <dgm:t>
        <a:bodyPr/>
        <a:lstStyle/>
        <a:p>
          <a:endParaRPr lang="en-US"/>
        </a:p>
      </dgm:t>
    </dgm:pt>
    <dgm:pt modelId="{746124CF-1ABC-494B-A0C5-CEF7EB315BB7}" type="sibTrans" cxnId="{8FC08995-2234-44A0-B156-CA05939879C5}">
      <dgm:prSet/>
      <dgm:spPr/>
      <dgm:t>
        <a:bodyPr/>
        <a:lstStyle/>
        <a:p>
          <a:endParaRPr lang="en-US"/>
        </a:p>
      </dgm:t>
    </dgm:pt>
    <dgm:pt modelId="{A5CEE055-DAE4-4CFB-A747-F864AF42806E}">
      <dgm:prSet/>
      <dgm:spPr/>
      <dgm:t>
        <a:bodyPr/>
        <a:lstStyle/>
        <a:p>
          <a:r>
            <a:rPr lang="en-US" b="0" dirty="0"/>
            <a:t>Lies, damn lies, and “it’s just going to be some refactoring”</a:t>
          </a:r>
          <a:endParaRPr lang="en-US" dirty="0"/>
        </a:p>
      </dgm:t>
    </dgm:pt>
    <dgm:pt modelId="{0E367007-0098-42BD-8D12-315576DF72D5}" type="parTrans" cxnId="{A3F9AD62-1206-4A03-B501-95FFD7E64825}">
      <dgm:prSet/>
      <dgm:spPr/>
      <dgm:t>
        <a:bodyPr/>
        <a:lstStyle/>
        <a:p>
          <a:endParaRPr lang="en-US"/>
        </a:p>
      </dgm:t>
    </dgm:pt>
    <dgm:pt modelId="{8B95B4B6-0C8E-4119-85CE-A2C3B9880DAD}" type="sibTrans" cxnId="{A3F9AD62-1206-4A03-B501-95FFD7E64825}">
      <dgm:prSet/>
      <dgm:spPr/>
      <dgm:t>
        <a:bodyPr/>
        <a:lstStyle/>
        <a:p>
          <a:endParaRPr lang="en-US"/>
        </a:p>
      </dgm:t>
    </dgm:pt>
    <dgm:pt modelId="{E40F2B59-DB2D-A34C-A015-A8F978123478}" type="pres">
      <dgm:prSet presAssocID="{20C12C1F-E814-4675-9F6F-C2DFD601BF3E}" presName="vert0" presStyleCnt="0">
        <dgm:presLayoutVars>
          <dgm:dir/>
          <dgm:animOne val="branch"/>
          <dgm:animLvl val="lvl"/>
        </dgm:presLayoutVars>
      </dgm:prSet>
      <dgm:spPr/>
    </dgm:pt>
    <dgm:pt modelId="{D499C2C2-EA46-6246-A4B9-084FC51132A5}" type="pres">
      <dgm:prSet presAssocID="{094A6041-238A-4AC5-9FBF-2F4F3FFA89A6}" presName="thickLine" presStyleLbl="alignNode1" presStyleIdx="0" presStyleCnt="2"/>
      <dgm:spPr/>
    </dgm:pt>
    <dgm:pt modelId="{3BA8739B-E7DE-E643-844A-3707BADC0158}" type="pres">
      <dgm:prSet presAssocID="{094A6041-238A-4AC5-9FBF-2F4F3FFA89A6}" presName="horz1" presStyleCnt="0"/>
      <dgm:spPr/>
    </dgm:pt>
    <dgm:pt modelId="{E0AD0E9B-7542-6A41-B5A4-B1620B0760AF}" type="pres">
      <dgm:prSet presAssocID="{094A6041-238A-4AC5-9FBF-2F4F3FFA89A6}" presName="tx1" presStyleLbl="revTx" presStyleIdx="0" presStyleCnt="2"/>
      <dgm:spPr/>
    </dgm:pt>
    <dgm:pt modelId="{7E3C05E3-D24D-AF45-8F0A-21511E445432}" type="pres">
      <dgm:prSet presAssocID="{094A6041-238A-4AC5-9FBF-2F4F3FFA89A6}" presName="vert1" presStyleCnt="0"/>
      <dgm:spPr/>
    </dgm:pt>
    <dgm:pt modelId="{1804B926-2CC9-7E4B-8CDD-6BF8E5836BBA}" type="pres">
      <dgm:prSet presAssocID="{A5CEE055-DAE4-4CFB-A747-F864AF42806E}" presName="thickLine" presStyleLbl="alignNode1" presStyleIdx="1" presStyleCnt="2"/>
      <dgm:spPr/>
    </dgm:pt>
    <dgm:pt modelId="{4534CE5F-DB88-4E4A-9A0B-758F5141030B}" type="pres">
      <dgm:prSet presAssocID="{A5CEE055-DAE4-4CFB-A747-F864AF42806E}" presName="horz1" presStyleCnt="0"/>
      <dgm:spPr/>
    </dgm:pt>
    <dgm:pt modelId="{41E8E280-60FB-AD44-BB0F-F94B9F52ED05}" type="pres">
      <dgm:prSet presAssocID="{A5CEE055-DAE4-4CFB-A747-F864AF42806E}" presName="tx1" presStyleLbl="revTx" presStyleIdx="1" presStyleCnt="2"/>
      <dgm:spPr/>
    </dgm:pt>
    <dgm:pt modelId="{B8248539-64A8-994B-93D4-F9E8A84A879F}" type="pres">
      <dgm:prSet presAssocID="{A5CEE055-DAE4-4CFB-A747-F864AF42806E}" presName="vert1" presStyleCnt="0"/>
      <dgm:spPr/>
    </dgm:pt>
  </dgm:ptLst>
  <dgm:cxnLst>
    <dgm:cxn modelId="{2F004243-0CF0-AC4D-ACE7-5FA55634C92D}" type="presOf" srcId="{A5CEE055-DAE4-4CFB-A747-F864AF42806E}" destId="{41E8E280-60FB-AD44-BB0F-F94B9F52ED05}" srcOrd="0" destOrd="0" presId="urn:microsoft.com/office/officeart/2008/layout/LinedList"/>
    <dgm:cxn modelId="{C2EE985E-681B-564D-8E70-18E44D896711}" type="presOf" srcId="{094A6041-238A-4AC5-9FBF-2F4F3FFA89A6}" destId="{E0AD0E9B-7542-6A41-B5A4-B1620B0760AF}" srcOrd="0" destOrd="0" presId="urn:microsoft.com/office/officeart/2008/layout/LinedList"/>
    <dgm:cxn modelId="{A3F9AD62-1206-4A03-B501-95FFD7E64825}" srcId="{20C12C1F-E814-4675-9F6F-C2DFD601BF3E}" destId="{A5CEE055-DAE4-4CFB-A747-F864AF42806E}" srcOrd="1" destOrd="0" parTransId="{0E367007-0098-42BD-8D12-315576DF72D5}" sibTransId="{8B95B4B6-0C8E-4119-85CE-A2C3B9880DAD}"/>
    <dgm:cxn modelId="{E46C517F-F70A-7445-B67F-CBBA9B1BBE38}" type="presOf" srcId="{20C12C1F-E814-4675-9F6F-C2DFD601BF3E}" destId="{E40F2B59-DB2D-A34C-A015-A8F978123478}" srcOrd="0" destOrd="0" presId="urn:microsoft.com/office/officeart/2008/layout/LinedList"/>
    <dgm:cxn modelId="{8FC08995-2234-44A0-B156-CA05939879C5}" srcId="{20C12C1F-E814-4675-9F6F-C2DFD601BF3E}" destId="{094A6041-238A-4AC5-9FBF-2F4F3FFA89A6}" srcOrd="0" destOrd="0" parTransId="{E800332C-A575-4E77-BB2F-6D53FA7EF5EE}" sibTransId="{746124CF-1ABC-494B-A0C5-CEF7EB315BB7}"/>
    <dgm:cxn modelId="{E5B531CA-77F5-B244-B144-A5C27BCD639E}" type="presParOf" srcId="{E40F2B59-DB2D-A34C-A015-A8F978123478}" destId="{D499C2C2-EA46-6246-A4B9-084FC51132A5}" srcOrd="0" destOrd="0" presId="urn:microsoft.com/office/officeart/2008/layout/LinedList"/>
    <dgm:cxn modelId="{CF9A3720-9554-B84F-9430-F2ABE0F9696C}" type="presParOf" srcId="{E40F2B59-DB2D-A34C-A015-A8F978123478}" destId="{3BA8739B-E7DE-E643-844A-3707BADC0158}" srcOrd="1" destOrd="0" presId="urn:microsoft.com/office/officeart/2008/layout/LinedList"/>
    <dgm:cxn modelId="{C4E8882B-2F48-6740-86C9-494039784391}" type="presParOf" srcId="{3BA8739B-E7DE-E643-844A-3707BADC0158}" destId="{E0AD0E9B-7542-6A41-B5A4-B1620B0760AF}" srcOrd="0" destOrd="0" presId="urn:microsoft.com/office/officeart/2008/layout/LinedList"/>
    <dgm:cxn modelId="{6EF926AA-21A1-BD4A-926C-A1EEED96CE30}" type="presParOf" srcId="{3BA8739B-E7DE-E643-844A-3707BADC0158}" destId="{7E3C05E3-D24D-AF45-8F0A-21511E445432}" srcOrd="1" destOrd="0" presId="urn:microsoft.com/office/officeart/2008/layout/LinedList"/>
    <dgm:cxn modelId="{9ECEC54B-5D4D-BA4A-BE9D-3F9552EFF341}" type="presParOf" srcId="{E40F2B59-DB2D-A34C-A015-A8F978123478}" destId="{1804B926-2CC9-7E4B-8CDD-6BF8E5836BBA}" srcOrd="2" destOrd="0" presId="urn:microsoft.com/office/officeart/2008/layout/LinedList"/>
    <dgm:cxn modelId="{46C27456-A8C2-2140-BB09-D1363CF9F329}" type="presParOf" srcId="{E40F2B59-DB2D-A34C-A015-A8F978123478}" destId="{4534CE5F-DB88-4E4A-9A0B-758F5141030B}" srcOrd="3" destOrd="0" presId="urn:microsoft.com/office/officeart/2008/layout/LinedList"/>
    <dgm:cxn modelId="{937386A3-DAA3-5740-A019-F6329034855E}" type="presParOf" srcId="{4534CE5F-DB88-4E4A-9A0B-758F5141030B}" destId="{41E8E280-60FB-AD44-BB0F-F94B9F52ED05}" srcOrd="0" destOrd="0" presId="urn:microsoft.com/office/officeart/2008/layout/LinedList"/>
    <dgm:cxn modelId="{77DAE344-0F64-3D4A-AD58-16F9F4484831}" type="presParOf" srcId="{4534CE5F-DB88-4E4A-9A0B-758F5141030B}" destId="{B8248539-64A8-994B-93D4-F9E8A84A879F}"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E03CB1D-7C8A-4776-9598-F247961C4014}"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40E62537-F700-4068-AD0B-ACA3DF3765F7}">
      <dgm:prSet/>
      <dgm:spPr/>
      <dgm:t>
        <a:bodyPr/>
        <a:lstStyle/>
        <a:p>
          <a:r>
            <a:rPr lang="en-US" b="1" i="0"/>
            <a:t>Avoid being frozen by the fear of what you don’t yet know</a:t>
          </a:r>
          <a:endParaRPr lang="en-US"/>
        </a:p>
      </dgm:t>
    </dgm:pt>
    <dgm:pt modelId="{00DACF80-F4BD-48FF-A3FC-A9F6550FF15F}" type="parTrans" cxnId="{CF22C9F7-6612-4781-90C1-AD7B25A7F9B1}">
      <dgm:prSet/>
      <dgm:spPr/>
      <dgm:t>
        <a:bodyPr/>
        <a:lstStyle/>
        <a:p>
          <a:endParaRPr lang="en-US"/>
        </a:p>
      </dgm:t>
    </dgm:pt>
    <dgm:pt modelId="{409F2B87-EF4F-4EE4-A254-FB770349CCD7}" type="sibTrans" cxnId="{CF22C9F7-6612-4781-90C1-AD7B25A7F9B1}">
      <dgm:prSet/>
      <dgm:spPr/>
      <dgm:t>
        <a:bodyPr/>
        <a:lstStyle/>
        <a:p>
          <a:endParaRPr lang="en-US"/>
        </a:p>
      </dgm:t>
    </dgm:pt>
    <dgm:pt modelId="{BCF6A023-2F05-4793-96B7-8153F61B0BD1}">
      <dgm:prSet/>
      <dgm:spPr/>
      <dgm:t>
        <a:bodyPr/>
        <a:lstStyle/>
        <a:p>
          <a:r>
            <a:rPr lang="en-US" b="1" i="0"/>
            <a:t>Bottom Up </a:t>
          </a:r>
          <a:r>
            <a:rPr lang="en-US" b="1" i="0">
              <a:sym typeface="Wingdings" panose="05000000000000000000" pitchFamily="2" charset="2"/>
            </a:rPr>
            <a:t></a:t>
          </a:r>
          <a:r>
            <a:rPr lang="en-US" b="1" i="0"/>
            <a:t> start with individual tasks and assemble the coded elements later as a structure presents itself</a:t>
          </a:r>
          <a:endParaRPr lang="en-US"/>
        </a:p>
      </dgm:t>
    </dgm:pt>
    <dgm:pt modelId="{1EDD7A90-FED5-41D8-8662-AF3078D89306}" type="parTrans" cxnId="{578795D9-E350-4738-85BD-6BFD13440C1F}">
      <dgm:prSet/>
      <dgm:spPr/>
      <dgm:t>
        <a:bodyPr/>
        <a:lstStyle/>
        <a:p>
          <a:endParaRPr lang="en-US"/>
        </a:p>
      </dgm:t>
    </dgm:pt>
    <dgm:pt modelId="{3604BA6E-EC8C-4B9C-B1B5-A1ADE9CC8B38}" type="sibTrans" cxnId="{578795D9-E350-4738-85BD-6BFD13440C1F}">
      <dgm:prSet/>
      <dgm:spPr/>
      <dgm:t>
        <a:bodyPr/>
        <a:lstStyle/>
        <a:p>
          <a:endParaRPr lang="en-US"/>
        </a:p>
      </dgm:t>
    </dgm:pt>
    <dgm:pt modelId="{E438C4AF-2579-4D82-9AF4-BA0FBD2D28C0}">
      <dgm:prSet/>
      <dgm:spPr/>
      <dgm:t>
        <a:bodyPr/>
        <a:lstStyle/>
        <a:p>
          <a:r>
            <a:rPr lang="en-US" b="1" i="0"/>
            <a:t>Top Down </a:t>
          </a:r>
          <a:r>
            <a:rPr lang="en-US" b="1" i="0">
              <a:sym typeface="Wingdings" panose="05000000000000000000" pitchFamily="2" charset="2"/>
            </a:rPr>
            <a:t></a:t>
          </a:r>
          <a:r>
            <a:rPr lang="en-US" b="1" i="0"/>
            <a:t> start with the basic workflow, leave placeholders for individual steps later</a:t>
          </a:r>
          <a:endParaRPr lang="en-US"/>
        </a:p>
      </dgm:t>
    </dgm:pt>
    <dgm:pt modelId="{52E53EE5-6EAA-438B-814E-27ADF4235AAC}" type="parTrans" cxnId="{01C0491F-897D-4F68-AEA5-3FC159BEE35C}">
      <dgm:prSet/>
      <dgm:spPr/>
      <dgm:t>
        <a:bodyPr/>
        <a:lstStyle/>
        <a:p>
          <a:endParaRPr lang="en-US"/>
        </a:p>
      </dgm:t>
    </dgm:pt>
    <dgm:pt modelId="{A2680C14-BD2B-4B55-8792-16BB6841681A}" type="sibTrans" cxnId="{01C0491F-897D-4F68-AEA5-3FC159BEE35C}">
      <dgm:prSet/>
      <dgm:spPr/>
      <dgm:t>
        <a:bodyPr/>
        <a:lstStyle/>
        <a:p>
          <a:endParaRPr lang="en-US"/>
        </a:p>
      </dgm:t>
    </dgm:pt>
    <dgm:pt modelId="{407E8B01-B029-4251-AADD-FD333800D53E}" type="pres">
      <dgm:prSet presAssocID="{9E03CB1D-7C8A-4776-9598-F247961C4014}" presName="root" presStyleCnt="0">
        <dgm:presLayoutVars>
          <dgm:dir/>
          <dgm:resizeHandles val="exact"/>
        </dgm:presLayoutVars>
      </dgm:prSet>
      <dgm:spPr/>
    </dgm:pt>
    <dgm:pt modelId="{3B9C3E1C-06DC-44E0-A15B-A2A5DC54B44A}" type="pres">
      <dgm:prSet presAssocID="{40E62537-F700-4068-AD0B-ACA3DF3765F7}" presName="compNode" presStyleCnt="0"/>
      <dgm:spPr/>
    </dgm:pt>
    <dgm:pt modelId="{94B65AAF-99AB-41F4-8C6E-8F3F7DA07F02}" type="pres">
      <dgm:prSet presAssocID="{40E62537-F700-4068-AD0B-ACA3DF3765F7}" presName="bgRect" presStyleLbl="bgShp" presStyleIdx="0" presStyleCnt="3"/>
      <dgm:spPr/>
    </dgm:pt>
    <dgm:pt modelId="{A4491582-0959-4675-A2EE-15F638D0C495}" type="pres">
      <dgm:prSet presAssocID="{40E62537-F700-4068-AD0B-ACA3DF3765F7}"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Irritant"/>
        </a:ext>
      </dgm:extLst>
    </dgm:pt>
    <dgm:pt modelId="{3A1D7541-5BBC-414A-9826-AB07B67C3567}" type="pres">
      <dgm:prSet presAssocID="{40E62537-F700-4068-AD0B-ACA3DF3765F7}" presName="spaceRect" presStyleCnt="0"/>
      <dgm:spPr/>
    </dgm:pt>
    <dgm:pt modelId="{FA2346E6-7FF1-4BB1-A827-BC97CD507E36}" type="pres">
      <dgm:prSet presAssocID="{40E62537-F700-4068-AD0B-ACA3DF3765F7}" presName="parTx" presStyleLbl="revTx" presStyleIdx="0" presStyleCnt="3">
        <dgm:presLayoutVars>
          <dgm:chMax val="0"/>
          <dgm:chPref val="0"/>
        </dgm:presLayoutVars>
      </dgm:prSet>
      <dgm:spPr/>
    </dgm:pt>
    <dgm:pt modelId="{66AF6E72-620C-4EE0-BFC3-A701DE08EF24}" type="pres">
      <dgm:prSet presAssocID="{409F2B87-EF4F-4EE4-A254-FB770349CCD7}" presName="sibTrans" presStyleCnt="0"/>
      <dgm:spPr/>
    </dgm:pt>
    <dgm:pt modelId="{A55A18A8-B176-4458-B0F7-04D7CF6311CE}" type="pres">
      <dgm:prSet presAssocID="{BCF6A023-2F05-4793-96B7-8153F61B0BD1}" presName="compNode" presStyleCnt="0"/>
      <dgm:spPr/>
    </dgm:pt>
    <dgm:pt modelId="{1DD6C650-FEEC-4400-829C-7B9DFD841B65}" type="pres">
      <dgm:prSet presAssocID="{BCF6A023-2F05-4793-96B7-8153F61B0BD1}" presName="bgRect" presStyleLbl="bgShp" presStyleIdx="1" presStyleCnt="3"/>
      <dgm:spPr/>
    </dgm:pt>
    <dgm:pt modelId="{4A64A563-012F-4046-AFC0-C90FC0AE4087}" type="pres">
      <dgm:prSet presAssocID="{BCF6A023-2F05-4793-96B7-8153F61B0BD1}" presName="iconRect" presStyleLbl="node1" presStyleIdx="1" presStyleCnt="3" custAng="10800000"/>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ranching Diagram"/>
        </a:ext>
      </dgm:extLst>
    </dgm:pt>
    <dgm:pt modelId="{05A0092F-0FF2-4194-8E7F-6E5B59572495}" type="pres">
      <dgm:prSet presAssocID="{BCF6A023-2F05-4793-96B7-8153F61B0BD1}" presName="spaceRect" presStyleCnt="0"/>
      <dgm:spPr/>
    </dgm:pt>
    <dgm:pt modelId="{2095AB8A-16FE-43DE-B382-15730D7E2180}" type="pres">
      <dgm:prSet presAssocID="{BCF6A023-2F05-4793-96B7-8153F61B0BD1}" presName="parTx" presStyleLbl="revTx" presStyleIdx="1" presStyleCnt="3">
        <dgm:presLayoutVars>
          <dgm:chMax val="0"/>
          <dgm:chPref val="0"/>
        </dgm:presLayoutVars>
      </dgm:prSet>
      <dgm:spPr/>
    </dgm:pt>
    <dgm:pt modelId="{C726FE71-3B51-46C3-A2C2-03CC2592753F}" type="pres">
      <dgm:prSet presAssocID="{3604BA6E-EC8C-4B9C-B1B5-A1ADE9CC8B38}" presName="sibTrans" presStyleCnt="0"/>
      <dgm:spPr/>
    </dgm:pt>
    <dgm:pt modelId="{70399FD4-1177-43BE-9ED3-25848115AF09}" type="pres">
      <dgm:prSet presAssocID="{E438C4AF-2579-4D82-9AF4-BA0FBD2D28C0}" presName="compNode" presStyleCnt="0"/>
      <dgm:spPr/>
    </dgm:pt>
    <dgm:pt modelId="{FBF43B5B-F006-4383-BD31-CD5BB5F85E3B}" type="pres">
      <dgm:prSet presAssocID="{E438C4AF-2579-4D82-9AF4-BA0FBD2D28C0}" presName="bgRect" presStyleLbl="bgShp" presStyleIdx="2" presStyleCnt="3"/>
      <dgm:spPr/>
    </dgm:pt>
    <dgm:pt modelId="{EB70CE1F-6021-4F25-AF8E-AF2C9F670EE8}" type="pres">
      <dgm:prSet presAssocID="{E438C4AF-2579-4D82-9AF4-BA0FBD2D28C0}" presName="iconRect" presStyleLbl="node1" presStyleIdx="2" presStyleCnt="3" custAng="10800000"/>
      <dgm:spPr>
        <a:blipFill rotWithShape="1">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Circles with Arrows"/>
        </a:ext>
      </dgm:extLst>
    </dgm:pt>
    <dgm:pt modelId="{9CA61D09-1DBC-4EE1-877E-B585E383D173}" type="pres">
      <dgm:prSet presAssocID="{E438C4AF-2579-4D82-9AF4-BA0FBD2D28C0}" presName="spaceRect" presStyleCnt="0"/>
      <dgm:spPr/>
    </dgm:pt>
    <dgm:pt modelId="{4EC50402-BC98-4516-989A-9C2F8F079526}" type="pres">
      <dgm:prSet presAssocID="{E438C4AF-2579-4D82-9AF4-BA0FBD2D28C0}" presName="parTx" presStyleLbl="revTx" presStyleIdx="2" presStyleCnt="3">
        <dgm:presLayoutVars>
          <dgm:chMax val="0"/>
          <dgm:chPref val="0"/>
        </dgm:presLayoutVars>
      </dgm:prSet>
      <dgm:spPr/>
    </dgm:pt>
  </dgm:ptLst>
  <dgm:cxnLst>
    <dgm:cxn modelId="{01C0491F-897D-4F68-AEA5-3FC159BEE35C}" srcId="{9E03CB1D-7C8A-4776-9598-F247961C4014}" destId="{E438C4AF-2579-4D82-9AF4-BA0FBD2D28C0}" srcOrd="2" destOrd="0" parTransId="{52E53EE5-6EAA-438B-814E-27ADF4235AAC}" sibTransId="{A2680C14-BD2B-4B55-8792-16BB6841681A}"/>
    <dgm:cxn modelId="{2BC3AE3C-7DFC-4A50-8587-FAB5C6BBEF81}" type="presOf" srcId="{BCF6A023-2F05-4793-96B7-8153F61B0BD1}" destId="{2095AB8A-16FE-43DE-B382-15730D7E2180}" srcOrd="0" destOrd="0" presId="urn:microsoft.com/office/officeart/2018/2/layout/IconVerticalSolidList"/>
    <dgm:cxn modelId="{D596F065-28B9-4AED-A652-A9FED88C89A0}" type="presOf" srcId="{E438C4AF-2579-4D82-9AF4-BA0FBD2D28C0}" destId="{4EC50402-BC98-4516-989A-9C2F8F079526}" srcOrd="0" destOrd="0" presId="urn:microsoft.com/office/officeart/2018/2/layout/IconVerticalSolidList"/>
    <dgm:cxn modelId="{A2C53C7D-610F-4B88-9BFD-9C6B1C79DBB6}" type="presOf" srcId="{40E62537-F700-4068-AD0B-ACA3DF3765F7}" destId="{FA2346E6-7FF1-4BB1-A827-BC97CD507E36}" srcOrd="0" destOrd="0" presId="urn:microsoft.com/office/officeart/2018/2/layout/IconVerticalSolidList"/>
    <dgm:cxn modelId="{7F02C1A6-2BFC-4AC8-A65B-5D842FA6B27E}" type="presOf" srcId="{9E03CB1D-7C8A-4776-9598-F247961C4014}" destId="{407E8B01-B029-4251-AADD-FD333800D53E}" srcOrd="0" destOrd="0" presId="urn:microsoft.com/office/officeart/2018/2/layout/IconVerticalSolidList"/>
    <dgm:cxn modelId="{578795D9-E350-4738-85BD-6BFD13440C1F}" srcId="{9E03CB1D-7C8A-4776-9598-F247961C4014}" destId="{BCF6A023-2F05-4793-96B7-8153F61B0BD1}" srcOrd="1" destOrd="0" parTransId="{1EDD7A90-FED5-41D8-8662-AF3078D89306}" sibTransId="{3604BA6E-EC8C-4B9C-B1B5-A1ADE9CC8B38}"/>
    <dgm:cxn modelId="{CF22C9F7-6612-4781-90C1-AD7B25A7F9B1}" srcId="{9E03CB1D-7C8A-4776-9598-F247961C4014}" destId="{40E62537-F700-4068-AD0B-ACA3DF3765F7}" srcOrd="0" destOrd="0" parTransId="{00DACF80-F4BD-48FF-A3FC-A9F6550FF15F}" sibTransId="{409F2B87-EF4F-4EE4-A254-FB770349CCD7}"/>
    <dgm:cxn modelId="{5FD1E51D-808B-44F4-B938-F206FAD5B45E}" type="presParOf" srcId="{407E8B01-B029-4251-AADD-FD333800D53E}" destId="{3B9C3E1C-06DC-44E0-A15B-A2A5DC54B44A}" srcOrd="0" destOrd="0" presId="urn:microsoft.com/office/officeart/2018/2/layout/IconVerticalSolidList"/>
    <dgm:cxn modelId="{AAD18E10-D3FA-464A-AA69-300B464F63F9}" type="presParOf" srcId="{3B9C3E1C-06DC-44E0-A15B-A2A5DC54B44A}" destId="{94B65AAF-99AB-41F4-8C6E-8F3F7DA07F02}" srcOrd="0" destOrd="0" presId="urn:microsoft.com/office/officeart/2018/2/layout/IconVerticalSolidList"/>
    <dgm:cxn modelId="{23EA915E-8952-4D24-8AB4-568F52C552EA}" type="presParOf" srcId="{3B9C3E1C-06DC-44E0-A15B-A2A5DC54B44A}" destId="{A4491582-0959-4675-A2EE-15F638D0C495}" srcOrd="1" destOrd="0" presId="urn:microsoft.com/office/officeart/2018/2/layout/IconVerticalSolidList"/>
    <dgm:cxn modelId="{B1D1C4EE-8652-45AB-9506-8E7C70146D6F}" type="presParOf" srcId="{3B9C3E1C-06DC-44E0-A15B-A2A5DC54B44A}" destId="{3A1D7541-5BBC-414A-9826-AB07B67C3567}" srcOrd="2" destOrd="0" presId="urn:microsoft.com/office/officeart/2018/2/layout/IconVerticalSolidList"/>
    <dgm:cxn modelId="{3CBBFBBB-FDCE-42DD-B807-1AEA8B429EE9}" type="presParOf" srcId="{3B9C3E1C-06DC-44E0-A15B-A2A5DC54B44A}" destId="{FA2346E6-7FF1-4BB1-A827-BC97CD507E36}" srcOrd="3" destOrd="0" presId="urn:microsoft.com/office/officeart/2018/2/layout/IconVerticalSolidList"/>
    <dgm:cxn modelId="{D33E53C0-8067-4C5A-954B-5057E869933D}" type="presParOf" srcId="{407E8B01-B029-4251-AADD-FD333800D53E}" destId="{66AF6E72-620C-4EE0-BFC3-A701DE08EF24}" srcOrd="1" destOrd="0" presId="urn:microsoft.com/office/officeart/2018/2/layout/IconVerticalSolidList"/>
    <dgm:cxn modelId="{BC7467B6-C1F2-4D9F-8038-01085A7BEF81}" type="presParOf" srcId="{407E8B01-B029-4251-AADD-FD333800D53E}" destId="{A55A18A8-B176-4458-B0F7-04D7CF6311CE}" srcOrd="2" destOrd="0" presId="urn:microsoft.com/office/officeart/2018/2/layout/IconVerticalSolidList"/>
    <dgm:cxn modelId="{B61784E0-C266-4711-A117-3DBE08D35678}" type="presParOf" srcId="{A55A18A8-B176-4458-B0F7-04D7CF6311CE}" destId="{1DD6C650-FEEC-4400-829C-7B9DFD841B65}" srcOrd="0" destOrd="0" presId="urn:microsoft.com/office/officeart/2018/2/layout/IconVerticalSolidList"/>
    <dgm:cxn modelId="{B9BA3B38-EA65-425F-A0F0-00C8D77CE3E5}" type="presParOf" srcId="{A55A18A8-B176-4458-B0F7-04D7CF6311CE}" destId="{4A64A563-012F-4046-AFC0-C90FC0AE4087}" srcOrd="1" destOrd="0" presId="urn:microsoft.com/office/officeart/2018/2/layout/IconVerticalSolidList"/>
    <dgm:cxn modelId="{C047C245-4AE7-4C5D-8345-F2A405A55AA0}" type="presParOf" srcId="{A55A18A8-B176-4458-B0F7-04D7CF6311CE}" destId="{05A0092F-0FF2-4194-8E7F-6E5B59572495}" srcOrd="2" destOrd="0" presId="urn:microsoft.com/office/officeart/2018/2/layout/IconVerticalSolidList"/>
    <dgm:cxn modelId="{D21DA413-00BD-4870-B9C9-EED72E99D32D}" type="presParOf" srcId="{A55A18A8-B176-4458-B0F7-04D7CF6311CE}" destId="{2095AB8A-16FE-43DE-B382-15730D7E2180}" srcOrd="3" destOrd="0" presId="urn:microsoft.com/office/officeart/2018/2/layout/IconVerticalSolidList"/>
    <dgm:cxn modelId="{151246CC-59DE-480B-AC83-2199523E19B8}" type="presParOf" srcId="{407E8B01-B029-4251-AADD-FD333800D53E}" destId="{C726FE71-3B51-46C3-A2C2-03CC2592753F}" srcOrd="3" destOrd="0" presId="urn:microsoft.com/office/officeart/2018/2/layout/IconVerticalSolidList"/>
    <dgm:cxn modelId="{CFA3C51C-2306-4BA0-ADDB-D759E885F61C}" type="presParOf" srcId="{407E8B01-B029-4251-AADD-FD333800D53E}" destId="{70399FD4-1177-43BE-9ED3-25848115AF09}" srcOrd="4" destOrd="0" presId="urn:microsoft.com/office/officeart/2018/2/layout/IconVerticalSolidList"/>
    <dgm:cxn modelId="{FEF0B31C-C5FA-453B-9586-56878EF14E4D}" type="presParOf" srcId="{70399FD4-1177-43BE-9ED3-25848115AF09}" destId="{FBF43B5B-F006-4383-BD31-CD5BB5F85E3B}" srcOrd="0" destOrd="0" presId="urn:microsoft.com/office/officeart/2018/2/layout/IconVerticalSolidList"/>
    <dgm:cxn modelId="{660401C2-B0D3-4023-9B32-BD84EA4D4BB2}" type="presParOf" srcId="{70399FD4-1177-43BE-9ED3-25848115AF09}" destId="{EB70CE1F-6021-4F25-AF8E-AF2C9F670EE8}" srcOrd="1" destOrd="0" presId="urn:microsoft.com/office/officeart/2018/2/layout/IconVerticalSolidList"/>
    <dgm:cxn modelId="{E1DBB9BC-C136-438C-ACD2-3DCE9B64C434}" type="presParOf" srcId="{70399FD4-1177-43BE-9ED3-25848115AF09}" destId="{9CA61D09-1DBC-4EE1-877E-B585E383D173}" srcOrd="2" destOrd="0" presId="urn:microsoft.com/office/officeart/2018/2/layout/IconVerticalSolidList"/>
    <dgm:cxn modelId="{049324FD-9E57-4F7C-88FD-78995BE6937C}" type="presParOf" srcId="{70399FD4-1177-43BE-9ED3-25848115AF09}" destId="{4EC50402-BC98-4516-989A-9C2F8F079526}"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73485E3-985A-4A85-9DDA-FE559C6B0F67}">
      <dsp:nvSpPr>
        <dsp:cNvPr id="0" name=""/>
        <dsp:cNvSpPr/>
      </dsp:nvSpPr>
      <dsp:spPr>
        <a:xfrm>
          <a:off x="679050" y="578168"/>
          <a:ext cx="1887187" cy="1887187"/>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4F4FCC3-C73C-4DB1-800C-B2E598289DDB}">
      <dsp:nvSpPr>
        <dsp:cNvPr id="0" name=""/>
        <dsp:cNvSpPr/>
      </dsp:nvSpPr>
      <dsp:spPr>
        <a:xfrm>
          <a:off x="1081237" y="980356"/>
          <a:ext cx="1082812" cy="108281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34130FE-C777-4912-9A1D-887BBA436C73}">
      <dsp:nvSpPr>
        <dsp:cNvPr id="0" name=""/>
        <dsp:cNvSpPr/>
      </dsp:nvSpPr>
      <dsp:spPr>
        <a:xfrm>
          <a:off x="75768" y="3053169"/>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defRPr cap="all"/>
          </a:pPr>
          <a:r>
            <a:rPr lang="en-US" sz="2500" b="1" i="0" kern="1200"/>
            <a:t>Working software</a:t>
          </a:r>
          <a:endParaRPr lang="en-US" sz="2500" kern="1200"/>
        </a:p>
      </dsp:txBody>
      <dsp:txXfrm>
        <a:off x="75768" y="3053169"/>
        <a:ext cx="3093750" cy="720000"/>
      </dsp:txXfrm>
    </dsp:sp>
    <dsp:sp modelId="{0F5255BD-B801-4FEB-943A-36519CFBDEA6}">
      <dsp:nvSpPr>
        <dsp:cNvPr id="0" name=""/>
        <dsp:cNvSpPr/>
      </dsp:nvSpPr>
      <dsp:spPr>
        <a:xfrm>
          <a:off x="4314206" y="578168"/>
          <a:ext cx="1887187" cy="1887187"/>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48771DE-8CC7-4451-A528-A518D0E9BD0B}">
      <dsp:nvSpPr>
        <dsp:cNvPr id="0" name=""/>
        <dsp:cNvSpPr/>
      </dsp:nvSpPr>
      <dsp:spPr>
        <a:xfrm>
          <a:off x="4716393" y="980356"/>
          <a:ext cx="1082812" cy="108281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20B4839-60EA-4A7C-BAE3-8CE6CCD5CCB8}">
      <dsp:nvSpPr>
        <dsp:cNvPr id="0" name=""/>
        <dsp:cNvSpPr/>
      </dsp:nvSpPr>
      <dsp:spPr>
        <a:xfrm>
          <a:off x="3710925" y="3053169"/>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defRPr cap="all"/>
          </a:pPr>
          <a:r>
            <a:rPr lang="en-US" sz="2500" b="1" i="0" kern="1200"/>
            <a:t>Building features by business priority</a:t>
          </a:r>
          <a:endParaRPr lang="en-US" sz="2500" kern="1200"/>
        </a:p>
      </dsp:txBody>
      <dsp:txXfrm>
        <a:off x="3710925" y="3053169"/>
        <a:ext cx="3093750" cy="720000"/>
      </dsp:txXfrm>
    </dsp:sp>
    <dsp:sp modelId="{2271D296-A24C-40C0-868C-F7A6E6C9203C}">
      <dsp:nvSpPr>
        <dsp:cNvPr id="0" name=""/>
        <dsp:cNvSpPr/>
      </dsp:nvSpPr>
      <dsp:spPr>
        <a:xfrm>
          <a:off x="7949362" y="578168"/>
          <a:ext cx="1887187" cy="1887187"/>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5C0BBB5-3CF5-4CA7-9B9E-D902CA5EC046}">
      <dsp:nvSpPr>
        <dsp:cNvPr id="0" name=""/>
        <dsp:cNvSpPr/>
      </dsp:nvSpPr>
      <dsp:spPr>
        <a:xfrm>
          <a:off x="8351550" y="980356"/>
          <a:ext cx="1082812" cy="108281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9CB3481-5627-47C3-BAA9-580921C010E8}">
      <dsp:nvSpPr>
        <dsp:cNvPr id="0" name=""/>
        <dsp:cNvSpPr/>
      </dsp:nvSpPr>
      <dsp:spPr>
        <a:xfrm>
          <a:off x="7346081" y="3053169"/>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defRPr cap="all"/>
          </a:pPr>
          <a:r>
            <a:rPr lang="en-US" sz="2500" b="1" i="0" kern="1200"/>
            <a:t>Continuous Delivery</a:t>
          </a:r>
          <a:endParaRPr lang="en-US" sz="2500" kern="1200"/>
        </a:p>
      </dsp:txBody>
      <dsp:txXfrm>
        <a:off x="7346081" y="3053169"/>
        <a:ext cx="309375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99C2C2-EA46-6246-A4B9-084FC51132A5}">
      <dsp:nvSpPr>
        <dsp:cNvPr id="0" name=""/>
        <dsp:cNvSpPr/>
      </dsp:nvSpPr>
      <dsp:spPr>
        <a:xfrm>
          <a:off x="0" y="0"/>
          <a:ext cx="10515600"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0AD0E9B-7542-6A41-B5A4-B1620B0760AF}">
      <dsp:nvSpPr>
        <dsp:cNvPr id="0" name=""/>
        <dsp:cNvSpPr/>
      </dsp:nvSpPr>
      <dsp:spPr>
        <a:xfrm>
          <a:off x="0" y="0"/>
          <a:ext cx="10515600" cy="21756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6210" tIns="156210" rIns="156210" bIns="156210" numCol="1" spcCol="1270" anchor="t" anchorCtr="0">
          <a:noAutofit/>
        </a:bodyPr>
        <a:lstStyle/>
        <a:p>
          <a:pPr marL="0" lvl="0" indent="0" algn="l" defTabSz="1822450">
            <a:lnSpc>
              <a:spcPct val="90000"/>
            </a:lnSpc>
            <a:spcBef>
              <a:spcPct val="0"/>
            </a:spcBef>
            <a:spcAft>
              <a:spcPct val="35000"/>
            </a:spcAft>
            <a:buNone/>
          </a:pPr>
          <a:r>
            <a:rPr lang="en-US" sz="4100" b="0" kern="1200"/>
            <a:t>A disciplined technique for restructuring an existing body of code, altering its internal structure without changing its external behavior</a:t>
          </a:r>
          <a:endParaRPr lang="en-US" sz="4100" kern="1200"/>
        </a:p>
      </dsp:txBody>
      <dsp:txXfrm>
        <a:off x="0" y="0"/>
        <a:ext cx="10515600" cy="2175669"/>
      </dsp:txXfrm>
    </dsp:sp>
    <dsp:sp modelId="{1804B926-2CC9-7E4B-8CDD-6BF8E5836BBA}">
      <dsp:nvSpPr>
        <dsp:cNvPr id="0" name=""/>
        <dsp:cNvSpPr/>
      </dsp:nvSpPr>
      <dsp:spPr>
        <a:xfrm>
          <a:off x="0" y="2175669"/>
          <a:ext cx="10515600"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1E8E280-60FB-AD44-BB0F-F94B9F52ED05}">
      <dsp:nvSpPr>
        <dsp:cNvPr id="0" name=""/>
        <dsp:cNvSpPr/>
      </dsp:nvSpPr>
      <dsp:spPr>
        <a:xfrm>
          <a:off x="0" y="2175669"/>
          <a:ext cx="10515600" cy="21756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6210" tIns="156210" rIns="156210" bIns="156210" numCol="1" spcCol="1270" anchor="t" anchorCtr="0">
          <a:noAutofit/>
        </a:bodyPr>
        <a:lstStyle/>
        <a:p>
          <a:pPr marL="0" lvl="0" indent="0" algn="l" defTabSz="1822450">
            <a:lnSpc>
              <a:spcPct val="90000"/>
            </a:lnSpc>
            <a:spcBef>
              <a:spcPct val="0"/>
            </a:spcBef>
            <a:spcAft>
              <a:spcPct val="35000"/>
            </a:spcAft>
            <a:buNone/>
          </a:pPr>
          <a:r>
            <a:rPr lang="en-US" sz="4100" b="0" kern="1200" dirty="0"/>
            <a:t>Lies, damn lies, and “it’s just going to be some refactoring”</a:t>
          </a:r>
          <a:endParaRPr lang="en-US" sz="4100" kern="1200" dirty="0"/>
        </a:p>
      </dsp:txBody>
      <dsp:txXfrm>
        <a:off x="0" y="2175669"/>
        <a:ext cx="10515600" cy="217566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B65AAF-99AB-41F4-8C6E-8F3F7DA07F02}">
      <dsp:nvSpPr>
        <dsp:cNvPr id="0" name=""/>
        <dsp:cNvSpPr/>
      </dsp:nvSpPr>
      <dsp:spPr>
        <a:xfrm>
          <a:off x="0" y="531"/>
          <a:ext cx="10515600" cy="1242935"/>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4491582-0959-4675-A2EE-15F638D0C495}">
      <dsp:nvSpPr>
        <dsp:cNvPr id="0" name=""/>
        <dsp:cNvSpPr/>
      </dsp:nvSpPr>
      <dsp:spPr>
        <a:xfrm>
          <a:off x="375988" y="280191"/>
          <a:ext cx="683614" cy="6836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A2346E6-7FF1-4BB1-A827-BC97CD507E36}">
      <dsp:nvSpPr>
        <dsp:cNvPr id="0" name=""/>
        <dsp:cNvSpPr/>
      </dsp:nvSpPr>
      <dsp:spPr>
        <a:xfrm>
          <a:off x="1435590" y="53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111250">
            <a:lnSpc>
              <a:spcPct val="90000"/>
            </a:lnSpc>
            <a:spcBef>
              <a:spcPct val="0"/>
            </a:spcBef>
            <a:spcAft>
              <a:spcPct val="35000"/>
            </a:spcAft>
            <a:buNone/>
          </a:pPr>
          <a:r>
            <a:rPr lang="en-US" sz="2500" b="1" i="0" kern="1200"/>
            <a:t>Avoid being frozen by the fear of what you don’t yet know</a:t>
          </a:r>
          <a:endParaRPr lang="en-US" sz="2500" kern="1200"/>
        </a:p>
      </dsp:txBody>
      <dsp:txXfrm>
        <a:off x="1435590" y="531"/>
        <a:ext cx="9080009" cy="1242935"/>
      </dsp:txXfrm>
    </dsp:sp>
    <dsp:sp modelId="{1DD6C650-FEEC-4400-829C-7B9DFD841B65}">
      <dsp:nvSpPr>
        <dsp:cNvPr id="0" name=""/>
        <dsp:cNvSpPr/>
      </dsp:nvSpPr>
      <dsp:spPr>
        <a:xfrm>
          <a:off x="0" y="1554201"/>
          <a:ext cx="10515600" cy="1242935"/>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A64A563-012F-4046-AFC0-C90FC0AE4087}">
      <dsp:nvSpPr>
        <dsp:cNvPr id="0" name=""/>
        <dsp:cNvSpPr/>
      </dsp:nvSpPr>
      <dsp:spPr>
        <a:xfrm rot="10800000">
          <a:off x="375988" y="1833861"/>
          <a:ext cx="683614" cy="68361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095AB8A-16FE-43DE-B382-15730D7E2180}">
      <dsp:nvSpPr>
        <dsp:cNvPr id="0" name=""/>
        <dsp:cNvSpPr/>
      </dsp:nvSpPr>
      <dsp:spPr>
        <a:xfrm>
          <a:off x="1435590" y="155420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111250">
            <a:lnSpc>
              <a:spcPct val="90000"/>
            </a:lnSpc>
            <a:spcBef>
              <a:spcPct val="0"/>
            </a:spcBef>
            <a:spcAft>
              <a:spcPct val="35000"/>
            </a:spcAft>
            <a:buNone/>
          </a:pPr>
          <a:r>
            <a:rPr lang="en-US" sz="2500" b="1" i="0" kern="1200"/>
            <a:t>Bottom Up </a:t>
          </a:r>
          <a:r>
            <a:rPr lang="en-US" sz="2500" b="1" i="0" kern="1200">
              <a:sym typeface="Wingdings" panose="05000000000000000000" pitchFamily="2" charset="2"/>
            </a:rPr>
            <a:t></a:t>
          </a:r>
          <a:r>
            <a:rPr lang="en-US" sz="2500" b="1" i="0" kern="1200"/>
            <a:t> start with individual tasks and assemble the coded elements later as a structure presents itself</a:t>
          </a:r>
          <a:endParaRPr lang="en-US" sz="2500" kern="1200"/>
        </a:p>
      </dsp:txBody>
      <dsp:txXfrm>
        <a:off x="1435590" y="1554201"/>
        <a:ext cx="9080009" cy="1242935"/>
      </dsp:txXfrm>
    </dsp:sp>
    <dsp:sp modelId="{FBF43B5B-F006-4383-BD31-CD5BB5F85E3B}">
      <dsp:nvSpPr>
        <dsp:cNvPr id="0" name=""/>
        <dsp:cNvSpPr/>
      </dsp:nvSpPr>
      <dsp:spPr>
        <a:xfrm>
          <a:off x="0" y="3107870"/>
          <a:ext cx="10515600" cy="1242935"/>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B70CE1F-6021-4F25-AF8E-AF2C9F670EE8}">
      <dsp:nvSpPr>
        <dsp:cNvPr id="0" name=""/>
        <dsp:cNvSpPr/>
      </dsp:nvSpPr>
      <dsp:spPr>
        <a:xfrm rot="10800000">
          <a:off x="375988" y="3387531"/>
          <a:ext cx="683614" cy="683614"/>
        </a:xfrm>
        <a:prstGeom prst="rect">
          <a:avLst/>
        </a:prstGeom>
        <a:blipFill rotWithShape="1">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EC50402-BC98-4516-989A-9C2F8F079526}">
      <dsp:nvSpPr>
        <dsp:cNvPr id="0" name=""/>
        <dsp:cNvSpPr/>
      </dsp:nvSpPr>
      <dsp:spPr>
        <a:xfrm>
          <a:off x="1435590" y="3107870"/>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111250">
            <a:lnSpc>
              <a:spcPct val="90000"/>
            </a:lnSpc>
            <a:spcBef>
              <a:spcPct val="0"/>
            </a:spcBef>
            <a:spcAft>
              <a:spcPct val="35000"/>
            </a:spcAft>
            <a:buNone/>
          </a:pPr>
          <a:r>
            <a:rPr lang="en-US" sz="2500" b="1" i="0" kern="1200"/>
            <a:t>Top Down </a:t>
          </a:r>
          <a:r>
            <a:rPr lang="en-US" sz="2500" b="1" i="0" kern="1200">
              <a:sym typeface="Wingdings" panose="05000000000000000000" pitchFamily="2" charset="2"/>
            </a:rPr>
            <a:t></a:t>
          </a:r>
          <a:r>
            <a:rPr lang="en-US" sz="2500" b="1" i="0" kern="1200"/>
            <a:t> start with the basic workflow, leave placeholders for individual steps later</a:t>
          </a:r>
          <a:endParaRPr lang="en-US" sz="2500" kern="1200"/>
        </a:p>
      </dsp:txBody>
      <dsp:txXfrm>
        <a:off x="1435590" y="3107870"/>
        <a:ext cx="9080009" cy="1242935"/>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A37411-5A5D-1A4D-BB2B-E43C065CA1FB}" type="datetimeFigureOut">
              <a:rPr lang="en-US" smtClean="0"/>
              <a:t>5/9/20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E89966-88F0-B14B-B9AA-BADAC45919BD}" type="slidenum">
              <a:rPr lang="en-US" smtClean="0"/>
              <a:t>‹#›</a:t>
            </a:fld>
            <a:endParaRPr lang="en-US"/>
          </a:p>
        </p:txBody>
      </p:sp>
    </p:spTree>
    <p:extLst>
      <p:ext uri="{BB962C8B-B14F-4D97-AF65-F5344CB8AC3E}">
        <p14:creationId xmlns:p14="http://schemas.microsoft.com/office/powerpoint/2010/main" val="36610825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Heuristics, no prescriptive guidance. All about thinking through problems</a:t>
            </a:r>
          </a:p>
        </p:txBody>
      </p:sp>
      <p:sp>
        <p:nvSpPr>
          <p:cNvPr id="4" name="Slide Number Placeholder 3"/>
          <p:cNvSpPr>
            <a:spLocks noGrp="1"/>
          </p:cNvSpPr>
          <p:nvPr>
            <p:ph type="sldNum" sz="quarter" idx="5"/>
          </p:nvPr>
        </p:nvSpPr>
        <p:spPr/>
        <p:txBody>
          <a:bodyPr/>
          <a:lstStyle/>
          <a:p>
            <a:fld id="{ABE89966-88F0-B14B-B9AA-BADAC45919BD}" type="slidenum">
              <a:rPr lang="en-US" smtClean="0"/>
              <a:t>1</a:t>
            </a:fld>
            <a:endParaRPr lang="en-US"/>
          </a:p>
        </p:txBody>
      </p:sp>
    </p:spTree>
    <p:extLst>
      <p:ext uri="{BB962C8B-B14F-4D97-AF65-F5344CB8AC3E}">
        <p14:creationId xmlns:p14="http://schemas.microsoft.com/office/powerpoint/2010/main" val="32459403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BE89966-88F0-B14B-B9AA-BADAC45919BD}" type="slidenum">
              <a:rPr lang="en-US" smtClean="0"/>
              <a:t>10</a:t>
            </a:fld>
            <a:endParaRPr lang="en-US"/>
          </a:p>
        </p:txBody>
      </p:sp>
    </p:spTree>
    <p:extLst>
      <p:ext uri="{BB962C8B-B14F-4D97-AF65-F5344CB8AC3E}">
        <p14:creationId xmlns:p14="http://schemas.microsoft.com/office/powerpoint/2010/main" val="21774780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BE89966-88F0-B14B-B9AA-BADAC45919BD}" type="slidenum">
              <a:rPr lang="en-US" smtClean="0"/>
              <a:t>11</a:t>
            </a:fld>
            <a:endParaRPr lang="en-US"/>
          </a:p>
        </p:txBody>
      </p:sp>
    </p:spTree>
    <p:extLst>
      <p:ext uri="{BB962C8B-B14F-4D97-AF65-F5344CB8AC3E}">
        <p14:creationId xmlns:p14="http://schemas.microsoft.com/office/powerpoint/2010/main" val="9148991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BE89966-88F0-B14B-B9AA-BADAC45919BD}" type="slidenum">
              <a:rPr lang="en-US" smtClean="0"/>
              <a:t>12</a:t>
            </a:fld>
            <a:endParaRPr lang="en-US"/>
          </a:p>
        </p:txBody>
      </p:sp>
    </p:spTree>
    <p:extLst>
      <p:ext uri="{BB962C8B-B14F-4D97-AF65-F5344CB8AC3E}">
        <p14:creationId xmlns:p14="http://schemas.microsoft.com/office/powerpoint/2010/main" val="28965170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BE89966-88F0-B14B-B9AA-BADAC45919BD}" type="slidenum">
              <a:rPr lang="en-US" smtClean="0"/>
              <a:t>13</a:t>
            </a:fld>
            <a:endParaRPr lang="en-US"/>
          </a:p>
        </p:txBody>
      </p:sp>
    </p:spTree>
    <p:extLst>
      <p:ext uri="{BB962C8B-B14F-4D97-AF65-F5344CB8AC3E}">
        <p14:creationId xmlns:p14="http://schemas.microsoft.com/office/powerpoint/2010/main" val="30282640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BE89966-88F0-B14B-B9AA-BADAC45919BD}" type="slidenum">
              <a:rPr lang="en-US" smtClean="0"/>
              <a:t>14</a:t>
            </a:fld>
            <a:endParaRPr lang="en-US"/>
          </a:p>
        </p:txBody>
      </p:sp>
    </p:spTree>
    <p:extLst>
      <p:ext uri="{BB962C8B-B14F-4D97-AF65-F5344CB8AC3E}">
        <p14:creationId xmlns:p14="http://schemas.microsoft.com/office/powerpoint/2010/main" val="36753471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BE89966-88F0-B14B-B9AA-BADAC45919BD}" type="slidenum">
              <a:rPr lang="en-US" smtClean="0"/>
              <a:t>15</a:t>
            </a:fld>
            <a:endParaRPr lang="en-US"/>
          </a:p>
        </p:txBody>
      </p:sp>
    </p:spTree>
    <p:extLst>
      <p:ext uri="{BB962C8B-B14F-4D97-AF65-F5344CB8AC3E}">
        <p14:creationId xmlns:p14="http://schemas.microsoft.com/office/powerpoint/2010/main" val="26414068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BE89966-88F0-B14B-B9AA-BADAC45919BD}" type="slidenum">
              <a:rPr lang="en-US" smtClean="0"/>
              <a:t>16</a:t>
            </a:fld>
            <a:endParaRPr lang="en-US"/>
          </a:p>
        </p:txBody>
      </p:sp>
    </p:spTree>
    <p:extLst>
      <p:ext uri="{BB962C8B-B14F-4D97-AF65-F5344CB8AC3E}">
        <p14:creationId xmlns:p14="http://schemas.microsoft.com/office/powerpoint/2010/main" val="13429585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BE89966-88F0-B14B-B9AA-BADAC45919BD}" type="slidenum">
              <a:rPr lang="en-US" smtClean="0"/>
              <a:t>17</a:t>
            </a:fld>
            <a:endParaRPr lang="en-US"/>
          </a:p>
        </p:txBody>
      </p:sp>
    </p:spTree>
    <p:extLst>
      <p:ext uri="{BB962C8B-B14F-4D97-AF65-F5344CB8AC3E}">
        <p14:creationId xmlns:p14="http://schemas.microsoft.com/office/powerpoint/2010/main" val="390781664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BE89966-88F0-B14B-B9AA-BADAC45919BD}" type="slidenum">
              <a:rPr lang="en-US" smtClean="0"/>
              <a:t>18</a:t>
            </a:fld>
            <a:endParaRPr lang="en-US"/>
          </a:p>
        </p:txBody>
      </p:sp>
    </p:spTree>
    <p:extLst>
      <p:ext uri="{BB962C8B-B14F-4D97-AF65-F5344CB8AC3E}">
        <p14:creationId xmlns:p14="http://schemas.microsoft.com/office/powerpoint/2010/main" val="26753877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BE89966-88F0-B14B-B9AA-BADAC45919BD}" type="slidenum">
              <a:rPr lang="en-US" smtClean="0"/>
              <a:t>19</a:t>
            </a:fld>
            <a:endParaRPr lang="en-US"/>
          </a:p>
        </p:txBody>
      </p:sp>
    </p:spTree>
    <p:extLst>
      <p:ext uri="{BB962C8B-B14F-4D97-AF65-F5344CB8AC3E}">
        <p14:creationId xmlns:p14="http://schemas.microsoft.com/office/powerpoint/2010/main" val="14698752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BE89966-88F0-B14B-B9AA-BADAC45919BD}" type="slidenum">
              <a:rPr lang="en-US" smtClean="0"/>
              <a:t>2</a:t>
            </a:fld>
            <a:endParaRPr lang="en-US"/>
          </a:p>
        </p:txBody>
      </p:sp>
    </p:spTree>
    <p:extLst>
      <p:ext uri="{BB962C8B-B14F-4D97-AF65-F5344CB8AC3E}">
        <p14:creationId xmlns:p14="http://schemas.microsoft.com/office/powerpoint/2010/main" val="7586508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BE89966-88F0-B14B-B9AA-BADAC45919BD}" type="slidenum">
              <a:rPr lang="en-US" smtClean="0"/>
              <a:t>20</a:t>
            </a:fld>
            <a:endParaRPr lang="en-US"/>
          </a:p>
        </p:txBody>
      </p:sp>
    </p:spTree>
    <p:extLst>
      <p:ext uri="{BB962C8B-B14F-4D97-AF65-F5344CB8AC3E}">
        <p14:creationId xmlns:p14="http://schemas.microsoft.com/office/powerpoint/2010/main" val="3315108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”Get off my lawn!”</a:t>
            </a:r>
          </a:p>
          <a:p>
            <a:r>
              <a:rPr lang="en-US" dirty="0"/>
              <a:t>Extreme Programming might have been a good thing going, but Scrum swept in. The potential problem with Scrum is that it focuses almost completely on projection management. “Agile” became associated with performative ceremonies like daily standup meetings, sprint reviews, and sprint planning</a:t>
            </a:r>
          </a:p>
          <a:p>
            <a:endParaRPr lang="en-US" dirty="0"/>
          </a:p>
          <a:p>
            <a:endParaRPr lang="en-US" dirty="0"/>
          </a:p>
        </p:txBody>
      </p:sp>
      <p:sp>
        <p:nvSpPr>
          <p:cNvPr id="4" name="Slide Number Placeholder 3"/>
          <p:cNvSpPr>
            <a:spLocks noGrp="1"/>
          </p:cNvSpPr>
          <p:nvPr>
            <p:ph type="sldNum" sz="quarter" idx="5"/>
          </p:nvPr>
        </p:nvSpPr>
        <p:spPr/>
        <p:txBody>
          <a:bodyPr/>
          <a:lstStyle/>
          <a:p>
            <a:fld id="{ABE89966-88F0-B14B-B9AA-BADAC45919BD}" type="slidenum">
              <a:rPr lang="en-US" smtClean="0"/>
              <a:t>3</a:t>
            </a:fld>
            <a:endParaRPr lang="en-US"/>
          </a:p>
        </p:txBody>
      </p:sp>
    </p:spTree>
    <p:extLst>
      <p:ext uri="{BB962C8B-B14F-4D97-AF65-F5344CB8AC3E}">
        <p14:creationId xmlns:p14="http://schemas.microsoft.com/office/powerpoint/2010/main" val="32994482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”Get off my lawn!”</a:t>
            </a:r>
          </a:p>
          <a:p>
            <a:r>
              <a:rPr lang="en-US" dirty="0"/>
              <a:t>Extreme Programming might have been a good thing going, but Scrum swept in. The potential problem with Scrum is that it focuses almost completely on projection management. “Agile” became associated with performative ceremonies like daily standup meetings, sprint reviews, and sprint planning</a:t>
            </a:r>
          </a:p>
          <a:p>
            <a:endParaRPr lang="en-US" dirty="0"/>
          </a:p>
          <a:p>
            <a:endParaRPr lang="en-US" dirty="0"/>
          </a:p>
        </p:txBody>
      </p:sp>
      <p:sp>
        <p:nvSpPr>
          <p:cNvPr id="4" name="Slide Number Placeholder 3"/>
          <p:cNvSpPr>
            <a:spLocks noGrp="1"/>
          </p:cNvSpPr>
          <p:nvPr>
            <p:ph type="sldNum" sz="quarter" idx="5"/>
          </p:nvPr>
        </p:nvSpPr>
        <p:spPr/>
        <p:txBody>
          <a:bodyPr/>
          <a:lstStyle/>
          <a:p>
            <a:fld id="{ABE89966-88F0-B14B-B9AA-BADAC45919BD}" type="slidenum">
              <a:rPr lang="en-US" smtClean="0"/>
              <a:t>4</a:t>
            </a:fld>
            <a:endParaRPr lang="en-US"/>
          </a:p>
        </p:txBody>
      </p:sp>
    </p:spTree>
    <p:extLst>
      <p:ext uri="{BB962C8B-B14F-4D97-AF65-F5344CB8AC3E}">
        <p14:creationId xmlns:p14="http://schemas.microsoft.com/office/powerpoint/2010/main" val="34506597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What’s important is your ability to continuously work on business priorities. Eliminates the possibility of upfront architecture phases or sprints. Puts a lot of stress on technical teams to deliver functionality and initial architectural work upfront. Requires us to put off structural elements for later. Puts an onus on the code structure to allow for later extension without too much rework. Talk about being late and having the entire database and data layer constructed, vs being late but having half the features completely deployable. Talk about the construction metaphor</a:t>
            </a:r>
          </a:p>
        </p:txBody>
      </p:sp>
      <p:sp>
        <p:nvSpPr>
          <p:cNvPr id="4" name="Slide Number Placeholder 3"/>
          <p:cNvSpPr>
            <a:spLocks noGrp="1"/>
          </p:cNvSpPr>
          <p:nvPr>
            <p:ph type="sldNum" sz="quarter" idx="5"/>
          </p:nvPr>
        </p:nvSpPr>
        <p:spPr/>
        <p:txBody>
          <a:bodyPr/>
          <a:lstStyle/>
          <a:p>
            <a:fld id="{ABE89966-88F0-B14B-B9AA-BADAC45919BD}" type="slidenum">
              <a:rPr lang="en-US" smtClean="0"/>
              <a:t>5</a:t>
            </a:fld>
            <a:endParaRPr lang="en-US"/>
          </a:p>
        </p:txBody>
      </p:sp>
    </p:spTree>
    <p:extLst>
      <p:ext uri="{BB962C8B-B14F-4D97-AF65-F5344CB8AC3E}">
        <p14:creationId xmlns:p14="http://schemas.microsoft.com/office/powerpoint/2010/main" val="4567842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Worst failures</a:t>
            </a:r>
          </a:p>
        </p:txBody>
      </p:sp>
      <p:sp>
        <p:nvSpPr>
          <p:cNvPr id="4" name="Slide Number Placeholder 3"/>
          <p:cNvSpPr>
            <a:spLocks noGrp="1"/>
          </p:cNvSpPr>
          <p:nvPr>
            <p:ph type="sldNum" sz="quarter" idx="5"/>
          </p:nvPr>
        </p:nvSpPr>
        <p:spPr/>
        <p:txBody>
          <a:bodyPr/>
          <a:lstStyle/>
          <a:p>
            <a:fld id="{ABE89966-88F0-B14B-B9AA-BADAC45919BD}" type="slidenum">
              <a:rPr lang="en-US" smtClean="0"/>
              <a:t>6</a:t>
            </a:fld>
            <a:endParaRPr lang="en-US"/>
          </a:p>
        </p:txBody>
      </p:sp>
    </p:spTree>
    <p:extLst>
      <p:ext uri="{BB962C8B-B14F-4D97-AF65-F5344CB8AC3E}">
        <p14:creationId xmlns:p14="http://schemas.microsoft.com/office/powerpoint/2010/main" val="23077499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Deciding when to decide, reacting to feedback. Requires a lot of feedback cycles, and there’s what XP really was</a:t>
            </a:r>
          </a:p>
        </p:txBody>
      </p:sp>
      <p:sp>
        <p:nvSpPr>
          <p:cNvPr id="4" name="Slide Number Placeholder 3"/>
          <p:cNvSpPr>
            <a:spLocks noGrp="1"/>
          </p:cNvSpPr>
          <p:nvPr>
            <p:ph type="sldNum" sz="quarter" idx="5"/>
          </p:nvPr>
        </p:nvSpPr>
        <p:spPr/>
        <p:txBody>
          <a:bodyPr/>
          <a:lstStyle/>
          <a:p>
            <a:fld id="{ABE89966-88F0-B14B-B9AA-BADAC45919BD}" type="slidenum">
              <a:rPr lang="en-US" smtClean="0"/>
              <a:t>7</a:t>
            </a:fld>
            <a:endParaRPr lang="en-US"/>
          </a:p>
        </p:txBody>
      </p:sp>
    </p:spTree>
    <p:extLst>
      <p:ext uri="{BB962C8B-B14F-4D97-AF65-F5344CB8AC3E}">
        <p14:creationId xmlns:p14="http://schemas.microsoft.com/office/powerpoint/2010/main" val="41053387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BE89966-88F0-B14B-B9AA-BADAC45919BD}" type="slidenum">
              <a:rPr lang="en-US" smtClean="0"/>
              <a:t>8</a:t>
            </a:fld>
            <a:endParaRPr lang="en-US"/>
          </a:p>
        </p:txBody>
      </p:sp>
    </p:spTree>
    <p:extLst>
      <p:ext uri="{BB962C8B-B14F-4D97-AF65-F5344CB8AC3E}">
        <p14:creationId xmlns:p14="http://schemas.microsoft.com/office/powerpoint/2010/main" val="8805698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BE89966-88F0-B14B-B9AA-BADAC45919BD}" type="slidenum">
              <a:rPr lang="en-US" smtClean="0"/>
              <a:t>9</a:t>
            </a:fld>
            <a:endParaRPr lang="en-US"/>
          </a:p>
        </p:txBody>
      </p:sp>
    </p:spTree>
    <p:extLst>
      <p:ext uri="{BB962C8B-B14F-4D97-AF65-F5344CB8AC3E}">
        <p14:creationId xmlns:p14="http://schemas.microsoft.com/office/powerpoint/2010/main" val="110990205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A8B65F5-14DE-9B42-9FB3-5E6B185513A9}"/>
              </a:ext>
            </a:extLst>
          </p:cNvPr>
          <p:cNvSpPr/>
          <p:nvPr userDrawn="1"/>
        </p:nvSpPr>
        <p:spPr>
          <a:xfrm>
            <a:off x="0" y="0"/>
            <a:ext cx="12192000" cy="6026046"/>
          </a:xfrm>
          <a:prstGeom prst="rect">
            <a:avLst/>
          </a:prstGeom>
          <a:solidFill>
            <a:srgbClr val="216B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1B8ECC8-AC10-0249-B435-2CE12412023B}"/>
              </a:ext>
            </a:extLst>
          </p:cNvPr>
          <p:cNvSpPr>
            <a:spLocks noGrp="1"/>
          </p:cNvSpPr>
          <p:nvPr>
            <p:ph type="ctrTitle" hasCustomPrompt="1"/>
          </p:nvPr>
        </p:nvSpPr>
        <p:spPr>
          <a:xfrm>
            <a:off x="1524000" y="1122363"/>
            <a:ext cx="9144000" cy="2387600"/>
          </a:xfrm>
        </p:spPr>
        <p:txBody>
          <a:bodyPr anchor="b">
            <a:normAutofit/>
          </a:bodyPr>
          <a:lstStyle>
            <a:lvl1pPr algn="ctr">
              <a:defRPr sz="4000">
                <a:solidFill>
                  <a:schemeClr val="bg1"/>
                </a:solidFill>
              </a:defRPr>
            </a:lvl1pPr>
          </a:lstStyle>
          <a:p>
            <a:r>
              <a:rPr lang="en-US" dirty="0"/>
              <a:t>Insert Presentation Title</a:t>
            </a:r>
          </a:p>
        </p:txBody>
      </p:sp>
      <p:sp>
        <p:nvSpPr>
          <p:cNvPr id="13" name="Rectangle 12">
            <a:extLst>
              <a:ext uri="{FF2B5EF4-FFF2-40B4-BE49-F238E27FC236}">
                <a16:creationId xmlns:a16="http://schemas.microsoft.com/office/drawing/2014/main" id="{576253DC-D8F6-8A49-A478-D200C0BC1768}"/>
              </a:ext>
            </a:extLst>
          </p:cNvPr>
          <p:cNvSpPr/>
          <p:nvPr userDrawn="1"/>
        </p:nvSpPr>
        <p:spPr>
          <a:xfrm>
            <a:off x="0" y="5842416"/>
            <a:ext cx="12192000" cy="101558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693E6221-361D-2E46-A5A8-75E02F7F0978}"/>
              </a:ext>
            </a:extLst>
          </p:cNvPr>
          <p:cNvSpPr>
            <a:spLocks noGrp="1"/>
          </p:cNvSpPr>
          <p:nvPr>
            <p:ph type="subTitle" idx="1" hasCustomPrompt="1"/>
          </p:nvPr>
        </p:nvSpPr>
        <p:spPr>
          <a:xfrm>
            <a:off x="1524000" y="3602038"/>
            <a:ext cx="9144000" cy="1655762"/>
          </a:xfrm>
        </p:spPr>
        <p:txBody>
          <a:bodyPr>
            <a:normAutofit/>
          </a:bodyPr>
          <a:lstStyle>
            <a:lvl1pPr marL="0" indent="0" algn="ctr">
              <a:buNone/>
              <a:defRPr sz="1800" b="0" i="1">
                <a:solidFill>
                  <a:schemeClr val="bg1"/>
                </a:solidFill>
                <a:latin typeface="Avenir Medium Oblique" panose="02000503020000020003"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Insert Presentation Date</a:t>
            </a:r>
          </a:p>
        </p:txBody>
      </p:sp>
      <p:sp>
        <p:nvSpPr>
          <p:cNvPr id="5" name="Footer Placeholder 4">
            <a:extLst>
              <a:ext uri="{FF2B5EF4-FFF2-40B4-BE49-F238E27FC236}">
                <a16:creationId xmlns:a16="http://schemas.microsoft.com/office/drawing/2014/main" id="{39D0C387-62AD-8542-A3AD-1E49F690DD18}"/>
              </a:ext>
            </a:extLst>
          </p:cNvPr>
          <p:cNvSpPr>
            <a:spLocks noGrp="1"/>
          </p:cNvSpPr>
          <p:nvPr>
            <p:ph type="ftr" sz="quarter" idx="11"/>
          </p:nvPr>
        </p:nvSpPr>
        <p:spPr>
          <a:xfrm>
            <a:off x="4038600" y="6130496"/>
            <a:ext cx="4114800" cy="365125"/>
          </a:xfrm>
          <a:prstGeom prst="rect">
            <a:avLst/>
          </a:prstGeom>
        </p:spPr>
        <p:txBody>
          <a:bodyPr/>
          <a:lstStyle>
            <a:lvl1pPr algn="ctr">
              <a:defRPr sz="1200" b="0" i="0">
                <a:solidFill>
                  <a:schemeClr val="bg2">
                    <a:lumMod val="90000"/>
                  </a:schemeClr>
                </a:solidFill>
                <a:latin typeface="Avenir Roman" panose="02000503020000020003" pitchFamily="2" charset="0"/>
              </a:defRPr>
            </a:lvl1pPr>
          </a:lstStyle>
          <a:p>
            <a:r>
              <a:rPr lang="en-US" dirty="0"/>
              <a:t>© Copyright Calavista 2019</a:t>
            </a:r>
          </a:p>
          <a:p>
            <a:endParaRPr lang="en-US" dirty="0"/>
          </a:p>
        </p:txBody>
      </p:sp>
      <p:sp>
        <p:nvSpPr>
          <p:cNvPr id="11" name="Picture Placeholder 10">
            <a:extLst>
              <a:ext uri="{FF2B5EF4-FFF2-40B4-BE49-F238E27FC236}">
                <a16:creationId xmlns:a16="http://schemas.microsoft.com/office/drawing/2014/main" id="{96CB305D-C2C8-5341-966B-BF54B8CA805F}"/>
              </a:ext>
            </a:extLst>
          </p:cNvPr>
          <p:cNvSpPr>
            <a:spLocks noGrp="1"/>
          </p:cNvSpPr>
          <p:nvPr>
            <p:ph type="pic" sz="quarter" idx="12"/>
          </p:nvPr>
        </p:nvSpPr>
        <p:spPr>
          <a:xfrm>
            <a:off x="647700" y="6118121"/>
            <a:ext cx="2743200" cy="365125"/>
          </a:xfrm>
        </p:spPr>
        <p:txBody>
          <a:bodyPr anchor="ctr">
            <a:noAutofit/>
          </a:bodyPr>
          <a:lstStyle>
            <a:lvl1pPr algn="ctr">
              <a:defRPr sz="1200" b="0" i="0">
                <a:latin typeface="Avenir Roman" panose="02000503020000020003" pitchFamily="2" charset="0"/>
              </a:defRPr>
            </a:lvl1pPr>
          </a:lstStyle>
          <a:p>
            <a:endParaRPr lang="en-US" dirty="0"/>
          </a:p>
        </p:txBody>
      </p:sp>
      <p:pic>
        <p:nvPicPr>
          <p:cNvPr id="15" name="Picture 14">
            <a:extLst>
              <a:ext uri="{FF2B5EF4-FFF2-40B4-BE49-F238E27FC236}">
                <a16:creationId xmlns:a16="http://schemas.microsoft.com/office/drawing/2014/main" id="{EED195AB-AEEE-5A45-867F-DBA47D5F256C}"/>
              </a:ext>
            </a:extLst>
          </p:cNvPr>
          <p:cNvPicPr>
            <a:picLocks noChangeAspect="1"/>
          </p:cNvPicPr>
          <p:nvPr userDrawn="1"/>
        </p:nvPicPr>
        <p:blipFill>
          <a:blip r:embed="rId2"/>
          <a:stretch>
            <a:fillRect/>
          </a:stretch>
        </p:blipFill>
        <p:spPr>
          <a:xfrm>
            <a:off x="8630651" y="5773263"/>
            <a:ext cx="3561349" cy="1144719"/>
          </a:xfrm>
          <a:prstGeom prst="rect">
            <a:avLst/>
          </a:prstGeom>
        </p:spPr>
      </p:pic>
    </p:spTree>
    <p:extLst>
      <p:ext uri="{BB962C8B-B14F-4D97-AF65-F5344CB8AC3E}">
        <p14:creationId xmlns:p14="http://schemas.microsoft.com/office/powerpoint/2010/main" val="25297147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EB8B0B-DB32-2549-8DB5-5E5400735F8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0B55608-A102-E44C-A96D-C0D901BD4D9A}"/>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p:txBody>
      </p:sp>
      <p:sp>
        <p:nvSpPr>
          <p:cNvPr id="7" name="Date Placeholder 3">
            <a:extLst>
              <a:ext uri="{FF2B5EF4-FFF2-40B4-BE49-F238E27FC236}">
                <a16:creationId xmlns:a16="http://schemas.microsoft.com/office/drawing/2014/main" id="{48E804EF-6D31-0344-A0B3-D94E949FD649}"/>
              </a:ext>
            </a:extLst>
          </p:cNvPr>
          <p:cNvSpPr>
            <a:spLocks noGrp="1"/>
          </p:cNvSpPr>
          <p:nvPr>
            <p:ph type="dt" sz="half" idx="10"/>
          </p:nvPr>
        </p:nvSpPr>
        <p:spPr>
          <a:xfrm>
            <a:off x="838200" y="6356350"/>
            <a:ext cx="2743200" cy="365125"/>
          </a:xfrm>
          <a:prstGeom prst="rect">
            <a:avLst/>
          </a:prstGeom>
        </p:spPr>
        <p:txBody>
          <a:bodyPr vert="horz" lIns="91440" tIns="45720" rIns="91440" bIns="45720" rtlCol="0" anchor="ctr"/>
          <a:lstStyle>
            <a:lvl1pPr algn="l">
              <a:defRPr sz="1200" b="0" i="0">
                <a:solidFill>
                  <a:schemeClr val="bg2">
                    <a:lumMod val="90000"/>
                  </a:schemeClr>
                </a:solidFill>
                <a:latin typeface="Avenir Roman" panose="02000503020000020003" pitchFamily="2" charset="0"/>
              </a:defRPr>
            </a:lvl1pPr>
          </a:lstStyle>
          <a:p>
            <a:r>
              <a:rPr lang="en-US" dirty="0"/>
              <a:t>© Copyright Calavista 2019</a:t>
            </a:r>
          </a:p>
        </p:txBody>
      </p:sp>
    </p:spTree>
    <p:extLst>
      <p:ext uri="{BB962C8B-B14F-4D97-AF65-F5344CB8AC3E}">
        <p14:creationId xmlns:p14="http://schemas.microsoft.com/office/powerpoint/2010/main" val="4338930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EB8B0B-DB32-2549-8DB5-5E5400735F87}"/>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D0B55608-A102-E44C-A96D-C0D901BD4D9A}"/>
              </a:ext>
            </a:extLst>
          </p:cNvPr>
          <p:cNvSpPr>
            <a:spLocks noGrp="1"/>
          </p:cNvSpPr>
          <p:nvPr>
            <p:ph idx="1"/>
          </p:nvPr>
        </p:nvSpPr>
        <p:spPr>
          <a:xfrm>
            <a:off x="838200" y="1570792"/>
            <a:ext cx="10515600" cy="4351338"/>
          </a:xfrm>
        </p:spPr>
        <p:txBody>
          <a:bodyPr/>
          <a:lstStyle>
            <a:lvl1pPr>
              <a:defRPr sz="1800"/>
            </a:lvl1pPr>
            <a:lvl2pPr>
              <a:defRPr sz="1600"/>
            </a:lvl2pPr>
          </a:lstStyle>
          <a:p>
            <a:pPr lvl="0"/>
            <a:r>
              <a:rPr lang="en-US" dirty="0"/>
              <a:t>Click to edit Master text styles</a:t>
            </a:r>
          </a:p>
          <a:p>
            <a:pPr lvl="1"/>
            <a:r>
              <a:rPr lang="en-US" dirty="0"/>
              <a:t>Second level</a:t>
            </a:r>
          </a:p>
        </p:txBody>
      </p:sp>
      <p:sp>
        <p:nvSpPr>
          <p:cNvPr id="7" name="Date Placeholder 3">
            <a:extLst>
              <a:ext uri="{FF2B5EF4-FFF2-40B4-BE49-F238E27FC236}">
                <a16:creationId xmlns:a16="http://schemas.microsoft.com/office/drawing/2014/main" id="{48E804EF-6D31-0344-A0B3-D94E949FD649}"/>
              </a:ext>
            </a:extLst>
          </p:cNvPr>
          <p:cNvSpPr>
            <a:spLocks noGrp="1"/>
          </p:cNvSpPr>
          <p:nvPr>
            <p:ph type="dt" sz="half" idx="10"/>
          </p:nvPr>
        </p:nvSpPr>
        <p:spPr>
          <a:xfrm>
            <a:off x="838200" y="6356350"/>
            <a:ext cx="2743200" cy="365125"/>
          </a:xfrm>
          <a:prstGeom prst="rect">
            <a:avLst/>
          </a:prstGeom>
        </p:spPr>
        <p:txBody>
          <a:bodyPr vert="horz" lIns="91440" tIns="45720" rIns="91440" bIns="45720" rtlCol="0" anchor="ctr"/>
          <a:lstStyle>
            <a:lvl1pPr algn="l">
              <a:defRPr sz="1200" b="0" i="0">
                <a:solidFill>
                  <a:schemeClr val="bg2">
                    <a:lumMod val="90000"/>
                  </a:schemeClr>
                </a:solidFill>
                <a:latin typeface="Avenir Roman" panose="02000503020000020003" pitchFamily="2" charset="0"/>
              </a:defRPr>
            </a:lvl1pPr>
          </a:lstStyle>
          <a:p>
            <a:r>
              <a:rPr lang="en-US" dirty="0"/>
              <a:t>© Copyright Calavista 2019</a:t>
            </a:r>
          </a:p>
        </p:txBody>
      </p:sp>
    </p:spTree>
    <p:extLst>
      <p:ext uri="{BB962C8B-B14F-4D97-AF65-F5344CB8AC3E}">
        <p14:creationId xmlns:p14="http://schemas.microsoft.com/office/powerpoint/2010/main" val="19716661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D79F0-A76A-C242-9EF3-B43105A4A375}"/>
              </a:ext>
            </a:extLst>
          </p:cNvPr>
          <p:cNvSpPr>
            <a:spLocks noGrp="1"/>
          </p:cNvSpPr>
          <p:nvPr>
            <p:ph type="title"/>
          </p:nvPr>
        </p:nvSpPr>
        <p:spPr/>
        <p:txBody>
          <a:bodyPr/>
          <a:lstStyle/>
          <a:p>
            <a:r>
              <a:rPr lang="en-US"/>
              <a:t>Click to edit Master title style</a:t>
            </a:r>
          </a:p>
        </p:txBody>
      </p:sp>
      <p:sp>
        <p:nvSpPr>
          <p:cNvPr id="6" name="Date Placeholder 3">
            <a:extLst>
              <a:ext uri="{FF2B5EF4-FFF2-40B4-BE49-F238E27FC236}">
                <a16:creationId xmlns:a16="http://schemas.microsoft.com/office/drawing/2014/main" id="{F5E61DB1-7213-1C48-93BD-666634CBBFA9}"/>
              </a:ext>
            </a:extLst>
          </p:cNvPr>
          <p:cNvSpPr>
            <a:spLocks noGrp="1"/>
          </p:cNvSpPr>
          <p:nvPr>
            <p:ph type="dt" sz="half" idx="10"/>
          </p:nvPr>
        </p:nvSpPr>
        <p:spPr>
          <a:xfrm>
            <a:off x="838200" y="6356350"/>
            <a:ext cx="2743200" cy="365125"/>
          </a:xfrm>
          <a:prstGeom prst="rect">
            <a:avLst/>
          </a:prstGeom>
        </p:spPr>
        <p:txBody>
          <a:bodyPr vert="horz" lIns="91440" tIns="45720" rIns="91440" bIns="45720" rtlCol="0" anchor="ctr"/>
          <a:lstStyle>
            <a:lvl1pPr algn="l">
              <a:defRPr sz="1200" b="0" i="0">
                <a:solidFill>
                  <a:schemeClr val="bg2">
                    <a:lumMod val="90000"/>
                  </a:schemeClr>
                </a:solidFill>
                <a:latin typeface="Avenir Roman" panose="02000503020000020003" pitchFamily="2" charset="0"/>
              </a:defRPr>
            </a:lvl1pPr>
          </a:lstStyle>
          <a:p>
            <a:r>
              <a:rPr lang="en-US" dirty="0"/>
              <a:t>© Copyright Calavista 2019</a:t>
            </a:r>
          </a:p>
        </p:txBody>
      </p:sp>
    </p:spTree>
    <p:extLst>
      <p:ext uri="{BB962C8B-B14F-4D97-AF65-F5344CB8AC3E}">
        <p14:creationId xmlns:p14="http://schemas.microsoft.com/office/powerpoint/2010/main" val="10977922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D4E1E-8ADC-BE4C-952E-6EFE333CC56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E2CB47F-0D17-0B4E-8DB8-645547623B18}"/>
              </a:ext>
            </a:extLst>
          </p:cNvPr>
          <p:cNvSpPr>
            <a:spLocks noGrp="1"/>
          </p:cNvSpPr>
          <p:nvPr>
            <p:ph type="body" idx="1"/>
          </p:nvPr>
        </p:nvSpPr>
        <p:spPr>
          <a:xfrm>
            <a:off x="839788" y="1681163"/>
            <a:ext cx="5157787" cy="823912"/>
          </a:xfrm>
        </p:spPr>
        <p:txBody>
          <a:bodyPr anchor="b"/>
          <a:lstStyle>
            <a:lvl1pPr marL="0" indent="0" algn="ctr">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8006572F-F260-8A41-8AAB-B9E68AC59968}"/>
              </a:ext>
            </a:extLst>
          </p:cNvPr>
          <p:cNvSpPr>
            <a:spLocks noGrp="1"/>
          </p:cNvSpPr>
          <p:nvPr>
            <p:ph sz="half" idx="2"/>
          </p:nvPr>
        </p:nvSpPr>
        <p:spPr>
          <a:xfrm>
            <a:off x="839788" y="2505075"/>
            <a:ext cx="5157787" cy="3684588"/>
          </a:xfrm>
        </p:spPr>
        <p:txBody>
          <a:bodyPr>
            <a:normAutofit/>
          </a:bodyPr>
          <a:lstStyle>
            <a:lvl3pPr marL="346075" indent="-285750">
              <a:buFont typeface="Arial" panose="020B0604020202020204" pitchFamily="34" charset="0"/>
              <a:buChar char="•"/>
              <a:defRPr sz="1600"/>
            </a:lvl3pPr>
          </a:lstStyle>
          <a:p>
            <a:pPr lvl="2"/>
            <a:endParaRPr lang="en-US" dirty="0"/>
          </a:p>
          <a:p>
            <a:pPr lvl="2"/>
            <a:endParaRPr lang="en-US" dirty="0"/>
          </a:p>
          <a:p>
            <a:pPr lvl="2"/>
            <a:endParaRPr lang="en-US" dirty="0"/>
          </a:p>
          <a:p>
            <a:pPr lvl="2"/>
            <a:endParaRPr lang="en-US" dirty="0"/>
          </a:p>
          <a:p>
            <a:pPr lvl="2"/>
            <a:endParaRPr lang="en-US" dirty="0"/>
          </a:p>
          <a:p>
            <a:pPr lvl="2"/>
            <a:endParaRPr lang="en-US" dirty="0"/>
          </a:p>
          <a:p>
            <a:pPr lvl="2"/>
            <a:r>
              <a:rPr lang="en-US" dirty="0"/>
              <a:t>Third level</a:t>
            </a:r>
          </a:p>
        </p:txBody>
      </p:sp>
      <p:sp>
        <p:nvSpPr>
          <p:cNvPr id="5" name="Text Placeholder 4">
            <a:extLst>
              <a:ext uri="{FF2B5EF4-FFF2-40B4-BE49-F238E27FC236}">
                <a16:creationId xmlns:a16="http://schemas.microsoft.com/office/drawing/2014/main" id="{32083E91-5977-394F-AB24-DB46763BE0F2}"/>
              </a:ext>
            </a:extLst>
          </p:cNvPr>
          <p:cNvSpPr>
            <a:spLocks noGrp="1"/>
          </p:cNvSpPr>
          <p:nvPr>
            <p:ph type="body" sz="quarter" idx="3"/>
          </p:nvPr>
        </p:nvSpPr>
        <p:spPr>
          <a:xfrm>
            <a:off x="6172200" y="1681163"/>
            <a:ext cx="5183188" cy="823912"/>
          </a:xfrm>
        </p:spPr>
        <p:txBody>
          <a:bodyPr anchor="b"/>
          <a:lstStyle>
            <a:lvl1pPr marL="0" indent="0" algn="ctr">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8333B3C4-CCA0-B142-982D-22AAD29E822D}"/>
              </a:ext>
            </a:extLst>
          </p:cNvPr>
          <p:cNvSpPr>
            <a:spLocks noGrp="1"/>
          </p:cNvSpPr>
          <p:nvPr>
            <p:ph sz="quarter" idx="4"/>
          </p:nvPr>
        </p:nvSpPr>
        <p:spPr>
          <a:xfrm>
            <a:off x="6172200" y="2505075"/>
            <a:ext cx="5183188" cy="3684588"/>
          </a:xfrm>
        </p:spPr>
        <p:txBody>
          <a:bodyPr>
            <a:normAutofit/>
          </a:bodyPr>
          <a:lstStyle>
            <a:lvl3pPr>
              <a:defRPr sz="1600"/>
            </a:lvl3pPr>
          </a:lstStyle>
          <a:p>
            <a:pPr lvl="2"/>
            <a:endParaRPr lang="en-US" dirty="0"/>
          </a:p>
          <a:p>
            <a:pPr lvl="2"/>
            <a:endParaRPr lang="en-US" dirty="0"/>
          </a:p>
          <a:p>
            <a:pPr lvl="2"/>
            <a:endParaRPr lang="en-US" dirty="0"/>
          </a:p>
          <a:p>
            <a:pPr lvl="2"/>
            <a:endParaRPr lang="en-US" dirty="0"/>
          </a:p>
          <a:p>
            <a:pPr lvl="2"/>
            <a:endParaRPr lang="en-US" dirty="0"/>
          </a:p>
          <a:p>
            <a:pPr lvl="2"/>
            <a:endParaRPr lang="en-US" dirty="0"/>
          </a:p>
          <a:p>
            <a:pPr lvl="2"/>
            <a:r>
              <a:rPr lang="en-US" dirty="0"/>
              <a:t>Third level</a:t>
            </a:r>
          </a:p>
        </p:txBody>
      </p:sp>
      <p:graphicFrame>
        <p:nvGraphicFramePr>
          <p:cNvPr id="10" name="Table 9">
            <a:extLst>
              <a:ext uri="{FF2B5EF4-FFF2-40B4-BE49-F238E27FC236}">
                <a16:creationId xmlns:a16="http://schemas.microsoft.com/office/drawing/2014/main" id="{E49A752C-E0C9-044C-9EBA-3F49A19FE89F}"/>
              </a:ext>
            </a:extLst>
          </p:cNvPr>
          <p:cNvGraphicFramePr>
            <a:graphicFrameLocks noGrp="1"/>
          </p:cNvGraphicFramePr>
          <p:nvPr userDrawn="1">
            <p:extLst>
              <p:ext uri="{D42A27DB-BD31-4B8C-83A1-F6EECF244321}">
                <p14:modId xmlns:p14="http://schemas.microsoft.com/office/powerpoint/2010/main" val="248887330"/>
              </p:ext>
            </p:extLst>
          </p:nvPr>
        </p:nvGraphicFramePr>
        <p:xfrm>
          <a:off x="1151835" y="2720245"/>
          <a:ext cx="4533692" cy="1321300"/>
        </p:xfrm>
        <a:graphic>
          <a:graphicData uri="http://schemas.openxmlformats.org/drawingml/2006/table">
            <a:tbl>
              <a:tblPr firstRow="1" bandRow="1">
                <a:tableStyleId>{5C22544A-7EE6-4342-B048-85BDC9FD1C3A}</a:tableStyleId>
              </a:tblPr>
              <a:tblGrid>
                <a:gridCol w="2266846">
                  <a:extLst>
                    <a:ext uri="{9D8B030D-6E8A-4147-A177-3AD203B41FA5}">
                      <a16:colId xmlns:a16="http://schemas.microsoft.com/office/drawing/2014/main" val="423784163"/>
                    </a:ext>
                  </a:extLst>
                </a:gridCol>
                <a:gridCol w="2266846">
                  <a:extLst>
                    <a:ext uri="{9D8B030D-6E8A-4147-A177-3AD203B41FA5}">
                      <a16:colId xmlns:a16="http://schemas.microsoft.com/office/drawing/2014/main" val="1207265160"/>
                    </a:ext>
                  </a:extLst>
                </a:gridCol>
              </a:tblGrid>
              <a:tr h="345490">
                <a:tc>
                  <a:txBody>
                    <a:bodyPr/>
                    <a:lstStyle/>
                    <a:p>
                      <a:endParaRPr lang="en-US" sz="1400" b="1" i="0" dirty="0">
                        <a:solidFill>
                          <a:schemeClr val="tx1">
                            <a:lumMod val="85000"/>
                            <a:lumOff val="15000"/>
                          </a:schemeClr>
                        </a:solidFill>
                        <a:latin typeface="Avenir Heavy" panose="02000503020000020003" pitchFamily="2" charset="0"/>
                      </a:endParaRP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endParaRPr lang="en-US" sz="1400" b="1" i="0" dirty="0">
                        <a:solidFill>
                          <a:schemeClr val="tx1">
                            <a:lumMod val="85000"/>
                            <a:lumOff val="15000"/>
                          </a:schemeClr>
                        </a:solidFill>
                        <a:latin typeface="Avenir Heavy" panose="02000503020000020003" pitchFamily="2" charset="0"/>
                      </a:endParaRP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1182368"/>
                  </a:ext>
                </a:extLst>
              </a:tr>
              <a:tr h="325270">
                <a:tc>
                  <a:txBody>
                    <a:bodyPr/>
                    <a:lstStyle/>
                    <a:p>
                      <a:endParaRPr lang="en-US" sz="1400" b="1" i="0">
                        <a:solidFill>
                          <a:schemeClr val="tx1">
                            <a:lumMod val="85000"/>
                            <a:lumOff val="15000"/>
                          </a:schemeClr>
                        </a:solidFill>
                        <a:latin typeface="Avenir Heavy" panose="02000503020000020003" pitchFamily="2" charset="0"/>
                      </a:endParaRP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endParaRPr lang="en-US" sz="1400" b="1" i="0">
                        <a:solidFill>
                          <a:schemeClr val="tx1">
                            <a:lumMod val="85000"/>
                            <a:lumOff val="15000"/>
                          </a:schemeClr>
                        </a:solidFill>
                        <a:latin typeface="Avenir Heavy" panose="02000503020000020003" pitchFamily="2" charset="0"/>
                      </a:endParaRP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63187297"/>
                  </a:ext>
                </a:extLst>
              </a:tr>
              <a:tr h="325270">
                <a:tc>
                  <a:txBody>
                    <a:bodyPr/>
                    <a:lstStyle/>
                    <a:p>
                      <a:endParaRPr lang="en-US" sz="1400" b="1" i="0">
                        <a:solidFill>
                          <a:schemeClr val="tx1">
                            <a:lumMod val="85000"/>
                            <a:lumOff val="15000"/>
                          </a:schemeClr>
                        </a:solidFill>
                        <a:latin typeface="Avenir Heavy" panose="02000503020000020003" pitchFamily="2" charset="0"/>
                      </a:endParaRP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endParaRPr lang="en-US" sz="1400" b="1" i="0">
                        <a:solidFill>
                          <a:schemeClr val="tx1">
                            <a:lumMod val="85000"/>
                            <a:lumOff val="15000"/>
                          </a:schemeClr>
                        </a:solidFill>
                        <a:latin typeface="Avenir Heavy" panose="02000503020000020003" pitchFamily="2" charset="0"/>
                      </a:endParaRP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42105089"/>
                  </a:ext>
                </a:extLst>
              </a:tr>
              <a:tr h="325270">
                <a:tc>
                  <a:txBody>
                    <a:bodyPr/>
                    <a:lstStyle/>
                    <a:p>
                      <a:endParaRPr lang="en-US" sz="1400" b="1" i="0">
                        <a:solidFill>
                          <a:schemeClr val="tx1">
                            <a:lumMod val="85000"/>
                            <a:lumOff val="15000"/>
                          </a:schemeClr>
                        </a:solidFill>
                        <a:latin typeface="Avenir Heavy" panose="02000503020000020003" pitchFamily="2" charset="0"/>
                      </a:endParaRP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endParaRPr lang="en-US" sz="1400" b="1" i="0" dirty="0">
                        <a:solidFill>
                          <a:schemeClr val="tx1">
                            <a:lumMod val="85000"/>
                            <a:lumOff val="15000"/>
                          </a:schemeClr>
                        </a:solidFill>
                        <a:latin typeface="Avenir Heavy" panose="02000503020000020003" pitchFamily="2" charset="0"/>
                      </a:endParaRP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3702870"/>
                  </a:ext>
                </a:extLst>
              </a:tr>
            </a:tbl>
          </a:graphicData>
        </a:graphic>
      </p:graphicFrame>
      <p:graphicFrame>
        <p:nvGraphicFramePr>
          <p:cNvPr id="11" name="Table 10">
            <a:extLst>
              <a:ext uri="{FF2B5EF4-FFF2-40B4-BE49-F238E27FC236}">
                <a16:creationId xmlns:a16="http://schemas.microsoft.com/office/drawing/2014/main" id="{C400ACE7-DFE7-8842-BB78-A4DDB9A6ECDE}"/>
              </a:ext>
            </a:extLst>
          </p:cNvPr>
          <p:cNvGraphicFramePr>
            <a:graphicFrameLocks noGrp="1"/>
          </p:cNvGraphicFramePr>
          <p:nvPr userDrawn="1">
            <p:extLst>
              <p:ext uri="{D42A27DB-BD31-4B8C-83A1-F6EECF244321}">
                <p14:modId xmlns:p14="http://schemas.microsoft.com/office/powerpoint/2010/main" val="1159941586"/>
              </p:ext>
            </p:extLst>
          </p:nvPr>
        </p:nvGraphicFramePr>
        <p:xfrm>
          <a:off x="6496948" y="2723006"/>
          <a:ext cx="4533692" cy="1325564"/>
        </p:xfrm>
        <a:graphic>
          <a:graphicData uri="http://schemas.openxmlformats.org/drawingml/2006/table">
            <a:tbl>
              <a:tblPr firstRow="1" bandRow="1">
                <a:tableStyleId>{5C22544A-7EE6-4342-B048-85BDC9FD1C3A}</a:tableStyleId>
              </a:tblPr>
              <a:tblGrid>
                <a:gridCol w="2266846">
                  <a:extLst>
                    <a:ext uri="{9D8B030D-6E8A-4147-A177-3AD203B41FA5}">
                      <a16:colId xmlns:a16="http://schemas.microsoft.com/office/drawing/2014/main" val="2593346221"/>
                    </a:ext>
                  </a:extLst>
                </a:gridCol>
                <a:gridCol w="2266846">
                  <a:extLst>
                    <a:ext uri="{9D8B030D-6E8A-4147-A177-3AD203B41FA5}">
                      <a16:colId xmlns:a16="http://schemas.microsoft.com/office/drawing/2014/main" val="1554167397"/>
                    </a:ext>
                  </a:extLst>
                </a:gridCol>
              </a:tblGrid>
              <a:tr h="331391">
                <a:tc>
                  <a:txBody>
                    <a:bodyPr/>
                    <a:lstStyle/>
                    <a:p>
                      <a:endParaRPr lang="en-US" sz="1400" b="1" i="0" dirty="0">
                        <a:solidFill>
                          <a:schemeClr val="tx1">
                            <a:lumMod val="85000"/>
                            <a:lumOff val="15000"/>
                          </a:schemeClr>
                        </a:solidFill>
                        <a:latin typeface="Avenir Heavy" panose="02000503020000020003" pitchFamily="2" charset="0"/>
                      </a:endParaRP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endParaRPr lang="en-US" sz="1400" b="1" i="0">
                        <a:solidFill>
                          <a:schemeClr val="tx1">
                            <a:lumMod val="85000"/>
                            <a:lumOff val="15000"/>
                          </a:schemeClr>
                        </a:solidFill>
                        <a:latin typeface="Avenir Heavy" panose="02000503020000020003" pitchFamily="2" charset="0"/>
                      </a:endParaRP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41483433"/>
                  </a:ext>
                </a:extLst>
              </a:tr>
              <a:tr h="331391">
                <a:tc>
                  <a:txBody>
                    <a:bodyPr/>
                    <a:lstStyle/>
                    <a:p>
                      <a:endParaRPr lang="en-US" sz="1400" b="1" i="0">
                        <a:solidFill>
                          <a:schemeClr val="tx1">
                            <a:lumMod val="85000"/>
                            <a:lumOff val="15000"/>
                          </a:schemeClr>
                        </a:solidFill>
                        <a:latin typeface="Avenir Heavy" panose="02000503020000020003" pitchFamily="2" charset="0"/>
                      </a:endParaRP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endParaRPr lang="en-US" sz="1400" b="1" i="0">
                        <a:solidFill>
                          <a:schemeClr val="tx1">
                            <a:lumMod val="85000"/>
                            <a:lumOff val="15000"/>
                          </a:schemeClr>
                        </a:solidFill>
                        <a:latin typeface="Avenir Heavy" panose="02000503020000020003" pitchFamily="2" charset="0"/>
                      </a:endParaRP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41060962"/>
                  </a:ext>
                </a:extLst>
              </a:tr>
              <a:tr h="331391">
                <a:tc>
                  <a:txBody>
                    <a:bodyPr/>
                    <a:lstStyle/>
                    <a:p>
                      <a:endParaRPr lang="en-US" sz="1400" b="1" i="0">
                        <a:solidFill>
                          <a:schemeClr val="tx1">
                            <a:lumMod val="85000"/>
                            <a:lumOff val="15000"/>
                          </a:schemeClr>
                        </a:solidFill>
                        <a:latin typeface="Avenir Heavy" panose="02000503020000020003" pitchFamily="2" charset="0"/>
                      </a:endParaRP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endParaRPr lang="en-US" sz="1400" b="1" i="0">
                        <a:solidFill>
                          <a:schemeClr val="tx1">
                            <a:lumMod val="85000"/>
                            <a:lumOff val="15000"/>
                          </a:schemeClr>
                        </a:solidFill>
                        <a:latin typeface="Avenir Heavy" panose="02000503020000020003" pitchFamily="2" charset="0"/>
                      </a:endParaRP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03272506"/>
                  </a:ext>
                </a:extLst>
              </a:tr>
              <a:tr h="331391">
                <a:tc>
                  <a:txBody>
                    <a:bodyPr/>
                    <a:lstStyle/>
                    <a:p>
                      <a:endParaRPr lang="en-US" sz="1400" b="1" i="0">
                        <a:solidFill>
                          <a:schemeClr val="tx1">
                            <a:lumMod val="85000"/>
                            <a:lumOff val="15000"/>
                          </a:schemeClr>
                        </a:solidFill>
                        <a:latin typeface="Avenir Heavy" panose="02000503020000020003" pitchFamily="2" charset="0"/>
                      </a:endParaRP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endParaRPr lang="en-US" sz="1400" b="1" i="0" dirty="0">
                        <a:solidFill>
                          <a:schemeClr val="tx1">
                            <a:lumMod val="85000"/>
                            <a:lumOff val="15000"/>
                          </a:schemeClr>
                        </a:solidFill>
                        <a:latin typeface="Avenir Heavy" panose="02000503020000020003" pitchFamily="2" charset="0"/>
                      </a:endParaRP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45212685"/>
                  </a:ext>
                </a:extLst>
              </a:tr>
            </a:tbl>
          </a:graphicData>
        </a:graphic>
      </p:graphicFrame>
      <p:sp>
        <p:nvSpPr>
          <p:cNvPr id="12" name="Date Placeholder 3">
            <a:extLst>
              <a:ext uri="{FF2B5EF4-FFF2-40B4-BE49-F238E27FC236}">
                <a16:creationId xmlns:a16="http://schemas.microsoft.com/office/drawing/2014/main" id="{D0E6B7B8-C222-D740-95F6-85DFCF09C7AA}"/>
              </a:ext>
            </a:extLst>
          </p:cNvPr>
          <p:cNvSpPr>
            <a:spLocks noGrp="1"/>
          </p:cNvSpPr>
          <p:nvPr>
            <p:ph type="dt" sz="half" idx="10"/>
          </p:nvPr>
        </p:nvSpPr>
        <p:spPr>
          <a:xfrm>
            <a:off x="838200" y="6356350"/>
            <a:ext cx="2743200" cy="365125"/>
          </a:xfrm>
          <a:prstGeom prst="rect">
            <a:avLst/>
          </a:prstGeom>
        </p:spPr>
        <p:txBody>
          <a:bodyPr vert="horz" lIns="91440" tIns="45720" rIns="91440" bIns="45720" rtlCol="0" anchor="ctr"/>
          <a:lstStyle>
            <a:lvl1pPr algn="l">
              <a:defRPr sz="1200" b="0" i="0">
                <a:solidFill>
                  <a:schemeClr val="bg2">
                    <a:lumMod val="90000"/>
                  </a:schemeClr>
                </a:solidFill>
                <a:latin typeface="Avenir Roman" panose="02000503020000020003" pitchFamily="2" charset="0"/>
              </a:defRPr>
            </a:lvl1pPr>
          </a:lstStyle>
          <a:p>
            <a:r>
              <a:rPr lang="en-US" dirty="0"/>
              <a:t>© Copyright Calavista 2019</a:t>
            </a:r>
          </a:p>
        </p:txBody>
      </p:sp>
    </p:spTree>
    <p:extLst>
      <p:ext uri="{BB962C8B-B14F-4D97-AF65-F5344CB8AC3E}">
        <p14:creationId xmlns:p14="http://schemas.microsoft.com/office/powerpoint/2010/main" val="4519476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5771D-C6BB-8B42-8418-E4D2208FE88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E930874-9C56-2C4A-9664-167F449DE260}"/>
              </a:ext>
            </a:extLst>
          </p:cNvPr>
          <p:cNvSpPr>
            <a:spLocks noGrp="1"/>
          </p:cNvSpPr>
          <p:nvPr>
            <p:ph sz="half" idx="1"/>
          </p:nvPr>
        </p:nvSpPr>
        <p:spPr>
          <a:xfrm>
            <a:off x="838200" y="1662684"/>
            <a:ext cx="5181600" cy="4351338"/>
          </a:xfrm>
        </p:spPr>
        <p:txBody>
          <a:bodyPr/>
          <a:lstStyle>
            <a:lvl1pPr algn="ctr">
              <a:defRPr/>
            </a:lvl1pPr>
          </a:lstStyle>
          <a:p>
            <a:pPr lvl="0"/>
            <a:r>
              <a:rPr lang="en-US" dirty="0"/>
              <a:t>Click to edit Master text styles</a:t>
            </a:r>
          </a:p>
          <a:p>
            <a:pPr lvl="0"/>
            <a:endParaRPr lang="en-US" dirty="0"/>
          </a:p>
          <a:p>
            <a:pPr lvl="0"/>
            <a:endParaRPr lang="en-US" dirty="0"/>
          </a:p>
          <a:p>
            <a:pPr lvl="0"/>
            <a:endParaRPr lang="en-US" dirty="0"/>
          </a:p>
          <a:p>
            <a:pPr lvl="2"/>
            <a:endParaRPr lang="en-US" dirty="0"/>
          </a:p>
          <a:p>
            <a:pPr lvl="2"/>
            <a:r>
              <a:rPr lang="en-US" dirty="0"/>
              <a:t>Third level</a:t>
            </a:r>
          </a:p>
        </p:txBody>
      </p:sp>
      <p:sp>
        <p:nvSpPr>
          <p:cNvPr id="4" name="Content Placeholder 3">
            <a:extLst>
              <a:ext uri="{FF2B5EF4-FFF2-40B4-BE49-F238E27FC236}">
                <a16:creationId xmlns:a16="http://schemas.microsoft.com/office/drawing/2014/main" id="{7CFCD525-4C39-2245-886A-20B9AFAE07D4}"/>
              </a:ext>
            </a:extLst>
          </p:cNvPr>
          <p:cNvSpPr>
            <a:spLocks noGrp="1"/>
          </p:cNvSpPr>
          <p:nvPr>
            <p:ph sz="half" idx="2"/>
          </p:nvPr>
        </p:nvSpPr>
        <p:spPr>
          <a:xfrm>
            <a:off x="6172200" y="1683893"/>
            <a:ext cx="5181600" cy="4351338"/>
          </a:xfrm>
        </p:spPr>
        <p:txBody>
          <a:bodyPr/>
          <a:lstStyle>
            <a:lvl1pPr algn="ctr">
              <a:defRPr/>
            </a:lvl1pPr>
          </a:lstStyle>
          <a:p>
            <a:pPr lvl="0"/>
            <a:r>
              <a:rPr lang="en-US" dirty="0"/>
              <a:t>Click to edit Master text styles</a:t>
            </a:r>
          </a:p>
          <a:p>
            <a:pPr lvl="0"/>
            <a:endParaRPr lang="en-US" dirty="0"/>
          </a:p>
          <a:p>
            <a:pPr lvl="0"/>
            <a:endParaRPr lang="en-US" dirty="0"/>
          </a:p>
          <a:p>
            <a:pPr lvl="0"/>
            <a:endParaRPr lang="en-US" dirty="0"/>
          </a:p>
          <a:p>
            <a:pPr lvl="2"/>
            <a:endParaRPr lang="en-US" dirty="0"/>
          </a:p>
          <a:p>
            <a:pPr lvl="2"/>
            <a:r>
              <a:rPr lang="en-US" dirty="0"/>
              <a:t>Third level</a:t>
            </a:r>
          </a:p>
        </p:txBody>
      </p:sp>
      <p:sp>
        <p:nvSpPr>
          <p:cNvPr id="8" name="Date Placeholder 3">
            <a:extLst>
              <a:ext uri="{FF2B5EF4-FFF2-40B4-BE49-F238E27FC236}">
                <a16:creationId xmlns:a16="http://schemas.microsoft.com/office/drawing/2014/main" id="{4357D6A6-EAB6-1A4D-9656-EE0F2EA4D203}"/>
              </a:ext>
            </a:extLst>
          </p:cNvPr>
          <p:cNvSpPr>
            <a:spLocks noGrp="1"/>
          </p:cNvSpPr>
          <p:nvPr>
            <p:ph type="dt" sz="half" idx="10"/>
          </p:nvPr>
        </p:nvSpPr>
        <p:spPr>
          <a:xfrm>
            <a:off x="838200" y="6356350"/>
            <a:ext cx="2743200" cy="365125"/>
          </a:xfrm>
          <a:prstGeom prst="rect">
            <a:avLst/>
          </a:prstGeom>
        </p:spPr>
        <p:txBody>
          <a:bodyPr vert="horz" lIns="91440" tIns="45720" rIns="91440" bIns="45720" rtlCol="0" anchor="ctr"/>
          <a:lstStyle>
            <a:lvl1pPr algn="l">
              <a:defRPr sz="1200" b="0" i="0">
                <a:solidFill>
                  <a:schemeClr val="bg2">
                    <a:lumMod val="90000"/>
                  </a:schemeClr>
                </a:solidFill>
                <a:latin typeface="Avenir Roman" panose="02000503020000020003" pitchFamily="2" charset="0"/>
              </a:defRPr>
            </a:lvl1pPr>
          </a:lstStyle>
          <a:p>
            <a:r>
              <a:rPr lang="en-US" dirty="0"/>
              <a:t>© Copyright Calavista 2019</a:t>
            </a:r>
          </a:p>
        </p:txBody>
      </p:sp>
      <p:graphicFrame>
        <p:nvGraphicFramePr>
          <p:cNvPr id="9" name="Table 8">
            <a:extLst>
              <a:ext uri="{FF2B5EF4-FFF2-40B4-BE49-F238E27FC236}">
                <a16:creationId xmlns:a16="http://schemas.microsoft.com/office/drawing/2014/main" id="{BE9E3256-ED6A-E24A-9029-559C3A70AEF7}"/>
              </a:ext>
            </a:extLst>
          </p:cNvPr>
          <p:cNvGraphicFramePr>
            <a:graphicFrameLocks noGrp="1"/>
          </p:cNvGraphicFramePr>
          <p:nvPr userDrawn="1">
            <p:extLst>
              <p:ext uri="{D42A27DB-BD31-4B8C-83A1-F6EECF244321}">
                <p14:modId xmlns:p14="http://schemas.microsoft.com/office/powerpoint/2010/main" val="1985078800"/>
              </p:ext>
            </p:extLst>
          </p:nvPr>
        </p:nvGraphicFramePr>
        <p:xfrm>
          <a:off x="1300480" y="2209800"/>
          <a:ext cx="4051808" cy="1219200"/>
        </p:xfrm>
        <a:graphic>
          <a:graphicData uri="http://schemas.openxmlformats.org/drawingml/2006/table">
            <a:tbl>
              <a:tblPr firstRow="1" bandRow="1">
                <a:tableStyleId>{5C22544A-7EE6-4342-B048-85BDC9FD1C3A}</a:tableStyleId>
              </a:tblPr>
              <a:tblGrid>
                <a:gridCol w="2025904">
                  <a:extLst>
                    <a:ext uri="{9D8B030D-6E8A-4147-A177-3AD203B41FA5}">
                      <a16:colId xmlns:a16="http://schemas.microsoft.com/office/drawing/2014/main" val="1521683391"/>
                    </a:ext>
                  </a:extLst>
                </a:gridCol>
                <a:gridCol w="2025904">
                  <a:extLst>
                    <a:ext uri="{9D8B030D-6E8A-4147-A177-3AD203B41FA5}">
                      <a16:colId xmlns:a16="http://schemas.microsoft.com/office/drawing/2014/main" val="3547456241"/>
                    </a:ext>
                  </a:extLst>
                </a:gridCol>
              </a:tblGrid>
              <a:tr h="262213">
                <a:tc>
                  <a:txBody>
                    <a:bodyPr/>
                    <a:lstStyle/>
                    <a:p>
                      <a:pPr algn="ctr"/>
                      <a:r>
                        <a:rPr lang="en-US" sz="1400" b="1" i="0" dirty="0">
                          <a:solidFill>
                            <a:schemeClr val="tx1">
                              <a:lumMod val="85000"/>
                              <a:lumOff val="15000"/>
                            </a:schemeClr>
                          </a:solidFill>
                          <a:latin typeface="Avenir Heavy" panose="02000503020000020003" pitchFamily="2" charset="0"/>
                        </a:rPr>
                        <a:t>Text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b="1" i="0" dirty="0">
                          <a:solidFill>
                            <a:schemeClr val="tx1">
                              <a:lumMod val="85000"/>
                              <a:lumOff val="15000"/>
                            </a:schemeClr>
                          </a:solidFill>
                          <a:latin typeface="Avenir Heavy" panose="02000503020000020003" pitchFamily="2" charset="0"/>
                        </a:rPr>
                        <a:t>Text</a:t>
                      </a:r>
                      <a:endParaRPr lang="en-US" sz="1400" b="1" i="0" dirty="0">
                        <a:latin typeface="Avenir Heavy" panose="02000503020000020003"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24092515"/>
                  </a:ext>
                </a:extLst>
              </a:tr>
              <a:tr h="262213">
                <a:tc>
                  <a:txBody>
                    <a:bodyPr/>
                    <a:lstStyle/>
                    <a:p>
                      <a:pPr algn="ctr"/>
                      <a:r>
                        <a:rPr lang="en-US" sz="1400" b="1" i="0" dirty="0">
                          <a:solidFill>
                            <a:schemeClr val="tx1">
                              <a:lumMod val="85000"/>
                              <a:lumOff val="15000"/>
                            </a:schemeClr>
                          </a:solidFill>
                          <a:latin typeface="Avenir Heavy" panose="02000503020000020003" pitchFamily="2" charset="0"/>
                        </a:rPr>
                        <a:t>Text</a:t>
                      </a:r>
                      <a:endParaRPr lang="en-US" sz="1400" b="1" i="0" dirty="0">
                        <a:latin typeface="Avenir Heavy" panose="02000503020000020003"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b="1" i="0" dirty="0">
                          <a:solidFill>
                            <a:schemeClr val="tx1">
                              <a:lumMod val="85000"/>
                              <a:lumOff val="15000"/>
                            </a:schemeClr>
                          </a:solidFill>
                          <a:latin typeface="Avenir Heavy" panose="02000503020000020003" pitchFamily="2" charset="0"/>
                        </a:rPr>
                        <a:t>Text</a:t>
                      </a:r>
                      <a:endParaRPr lang="en-US" sz="1400" b="1" i="0" dirty="0">
                        <a:latin typeface="Avenir Heavy" panose="02000503020000020003"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38347087"/>
                  </a:ext>
                </a:extLst>
              </a:tr>
              <a:tr h="262213">
                <a:tc>
                  <a:txBody>
                    <a:bodyPr/>
                    <a:lstStyle/>
                    <a:p>
                      <a:pPr algn="ctr"/>
                      <a:r>
                        <a:rPr lang="en-US" sz="1400" b="1" i="0" dirty="0">
                          <a:solidFill>
                            <a:schemeClr val="tx1">
                              <a:lumMod val="85000"/>
                              <a:lumOff val="15000"/>
                            </a:schemeClr>
                          </a:solidFill>
                          <a:latin typeface="Avenir Heavy" panose="02000503020000020003" pitchFamily="2" charset="0"/>
                        </a:rPr>
                        <a:t>Text</a:t>
                      </a:r>
                      <a:endParaRPr lang="en-US" sz="1400" b="1" i="0" dirty="0">
                        <a:latin typeface="Avenir Heavy" panose="02000503020000020003"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b="1" i="0" dirty="0">
                          <a:solidFill>
                            <a:schemeClr val="tx1">
                              <a:lumMod val="85000"/>
                              <a:lumOff val="15000"/>
                            </a:schemeClr>
                          </a:solidFill>
                          <a:latin typeface="Avenir Heavy" panose="02000503020000020003" pitchFamily="2" charset="0"/>
                        </a:rPr>
                        <a:t>Text</a:t>
                      </a:r>
                      <a:endParaRPr lang="en-US" sz="1400" b="1" i="0" dirty="0">
                        <a:latin typeface="Avenir Heavy" panose="02000503020000020003"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39157492"/>
                  </a:ext>
                </a:extLst>
              </a:tr>
              <a:tr h="262213">
                <a:tc>
                  <a:txBody>
                    <a:bodyPr/>
                    <a:lstStyle/>
                    <a:p>
                      <a:pPr algn="ctr"/>
                      <a:r>
                        <a:rPr lang="en-US" sz="1400" b="1" i="0" dirty="0">
                          <a:solidFill>
                            <a:schemeClr val="tx1">
                              <a:lumMod val="85000"/>
                              <a:lumOff val="15000"/>
                            </a:schemeClr>
                          </a:solidFill>
                          <a:latin typeface="Avenir Heavy" panose="02000503020000020003" pitchFamily="2" charset="0"/>
                        </a:rPr>
                        <a:t>Text</a:t>
                      </a:r>
                      <a:endParaRPr lang="en-US" sz="1400" b="1" i="0" dirty="0">
                        <a:latin typeface="Avenir Heavy" panose="02000503020000020003"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b="1" i="0" dirty="0">
                          <a:solidFill>
                            <a:schemeClr val="tx1">
                              <a:lumMod val="85000"/>
                              <a:lumOff val="15000"/>
                            </a:schemeClr>
                          </a:solidFill>
                          <a:latin typeface="Avenir Heavy" panose="02000503020000020003" pitchFamily="2" charset="0"/>
                        </a:rPr>
                        <a:t>Text</a:t>
                      </a:r>
                      <a:endParaRPr lang="en-US" sz="1400" b="1" i="0" dirty="0">
                        <a:latin typeface="Avenir Heavy" panose="02000503020000020003"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28432591"/>
                  </a:ext>
                </a:extLst>
              </a:tr>
            </a:tbl>
          </a:graphicData>
        </a:graphic>
      </p:graphicFrame>
      <p:graphicFrame>
        <p:nvGraphicFramePr>
          <p:cNvPr id="10" name="Table 9">
            <a:extLst>
              <a:ext uri="{FF2B5EF4-FFF2-40B4-BE49-F238E27FC236}">
                <a16:creationId xmlns:a16="http://schemas.microsoft.com/office/drawing/2014/main" id="{4FB34543-BEE7-2E46-802B-A10AF2618BF0}"/>
              </a:ext>
            </a:extLst>
          </p:cNvPr>
          <p:cNvGraphicFramePr>
            <a:graphicFrameLocks noGrp="1"/>
          </p:cNvGraphicFramePr>
          <p:nvPr userDrawn="1">
            <p:extLst>
              <p:ext uri="{D42A27DB-BD31-4B8C-83A1-F6EECF244321}">
                <p14:modId xmlns:p14="http://schemas.microsoft.com/office/powerpoint/2010/main" val="2566434280"/>
              </p:ext>
            </p:extLst>
          </p:nvPr>
        </p:nvGraphicFramePr>
        <p:xfrm>
          <a:off x="6737096" y="2209800"/>
          <a:ext cx="4051808" cy="1219200"/>
        </p:xfrm>
        <a:graphic>
          <a:graphicData uri="http://schemas.openxmlformats.org/drawingml/2006/table">
            <a:tbl>
              <a:tblPr firstRow="1" bandRow="1">
                <a:tableStyleId>{5C22544A-7EE6-4342-B048-85BDC9FD1C3A}</a:tableStyleId>
              </a:tblPr>
              <a:tblGrid>
                <a:gridCol w="2025904">
                  <a:extLst>
                    <a:ext uri="{9D8B030D-6E8A-4147-A177-3AD203B41FA5}">
                      <a16:colId xmlns:a16="http://schemas.microsoft.com/office/drawing/2014/main" val="3583234858"/>
                    </a:ext>
                  </a:extLst>
                </a:gridCol>
                <a:gridCol w="2025904">
                  <a:extLst>
                    <a:ext uri="{9D8B030D-6E8A-4147-A177-3AD203B41FA5}">
                      <a16:colId xmlns:a16="http://schemas.microsoft.com/office/drawing/2014/main" val="2000755706"/>
                    </a:ext>
                  </a:extLst>
                </a:gridCol>
              </a:tblGrid>
              <a:tr h="304800">
                <a:tc>
                  <a:txBody>
                    <a:bodyPr/>
                    <a:lstStyle/>
                    <a:p>
                      <a:pPr algn="ctr"/>
                      <a:r>
                        <a:rPr lang="en-US" sz="1400" b="1" i="0" dirty="0">
                          <a:solidFill>
                            <a:schemeClr val="tx1">
                              <a:lumMod val="85000"/>
                              <a:lumOff val="15000"/>
                            </a:schemeClr>
                          </a:solidFill>
                          <a:latin typeface="Avenir Heavy" panose="02000503020000020003" pitchFamily="2" charset="0"/>
                        </a:rPr>
                        <a:t>Text</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sz="1400" b="1" i="0" dirty="0">
                          <a:solidFill>
                            <a:schemeClr val="tx1">
                              <a:lumMod val="85000"/>
                              <a:lumOff val="15000"/>
                            </a:schemeClr>
                          </a:solidFill>
                          <a:latin typeface="Avenir Heavy" panose="02000503020000020003" pitchFamily="2" charset="0"/>
                        </a:rPr>
                        <a:t>Text</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59595600"/>
                  </a:ext>
                </a:extLst>
              </a:tr>
              <a:tr h="304800">
                <a:tc>
                  <a:txBody>
                    <a:bodyPr/>
                    <a:lstStyle/>
                    <a:p>
                      <a:pPr algn="ctr"/>
                      <a:r>
                        <a:rPr lang="en-US" sz="1400" b="1" i="0" dirty="0">
                          <a:latin typeface="Avenir Heavy" panose="02000503020000020003" pitchFamily="2" charset="0"/>
                        </a:rPr>
                        <a:t>Text</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sz="1400" b="1" i="0" dirty="0">
                          <a:latin typeface="Avenir Heavy" panose="02000503020000020003" pitchFamily="2" charset="0"/>
                        </a:rPr>
                        <a:t>Text</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41914879"/>
                  </a:ext>
                </a:extLst>
              </a:tr>
              <a:tr h="304800">
                <a:tc>
                  <a:txBody>
                    <a:bodyPr/>
                    <a:lstStyle/>
                    <a:p>
                      <a:pPr algn="ctr"/>
                      <a:r>
                        <a:rPr lang="en-US" sz="1400" b="1" i="0" dirty="0">
                          <a:latin typeface="Avenir Heavy" panose="02000503020000020003" pitchFamily="2" charset="0"/>
                        </a:rPr>
                        <a:t>Text</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sz="1400" b="1" i="0" dirty="0">
                          <a:latin typeface="Avenir Heavy" panose="02000503020000020003" pitchFamily="2" charset="0"/>
                        </a:rPr>
                        <a:t>Text</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29043046"/>
                  </a:ext>
                </a:extLst>
              </a:tr>
              <a:tr h="304800">
                <a:tc>
                  <a:txBody>
                    <a:bodyPr/>
                    <a:lstStyle/>
                    <a:p>
                      <a:pPr algn="ctr"/>
                      <a:r>
                        <a:rPr lang="en-US" sz="1400" b="1" i="0" dirty="0">
                          <a:latin typeface="Avenir Heavy" panose="02000503020000020003" pitchFamily="2" charset="0"/>
                        </a:rPr>
                        <a:t>Text</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sz="1400" b="1" i="0" dirty="0">
                          <a:latin typeface="Avenir Heavy" panose="02000503020000020003" pitchFamily="2" charset="0"/>
                        </a:rPr>
                        <a:t>Text</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02858188"/>
                  </a:ext>
                </a:extLst>
              </a:tr>
            </a:tbl>
          </a:graphicData>
        </a:graphic>
      </p:graphicFrame>
    </p:spTree>
    <p:extLst>
      <p:ext uri="{BB962C8B-B14F-4D97-AF65-F5344CB8AC3E}">
        <p14:creationId xmlns:p14="http://schemas.microsoft.com/office/powerpoint/2010/main" val="808429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87722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F88F305-B5B5-8D4E-8BAE-56B98C9083D6}"/>
              </a:ext>
            </a:extLst>
          </p:cNvPr>
          <p:cNvSpPr>
            <a:spLocks noGrp="1"/>
          </p:cNvSpPr>
          <p:nvPr>
            <p:ph type="title"/>
          </p:nvPr>
        </p:nvSpPr>
        <p:spPr>
          <a:xfrm>
            <a:off x="838200" y="1365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0937BF6B-B8CF-984C-94D4-DCEA772B991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p:txBody>
      </p:sp>
      <p:sp>
        <p:nvSpPr>
          <p:cNvPr id="4" name="Date Placeholder 3">
            <a:extLst>
              <a:ext uri="{FF2B5EF4-FFF2-40B4-BE49-F238E27FC236}">
                <a16:creationId xmlns:a16="http://schemas.microsoft.com/office/drawing/2014/main" id="{E71BB022-E35C-BF44-AC3B-DDFBB922C6F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0" i="0">
                <a:solidFill>
                  <a:schemeClr val="bg2">
                    <a:lumMod val="90000"/>
                  </a:schemeClr>
                </a:solidFill>
                <a:latin typeface="Avenir Roman" panose="02000503020000020003" pitchFamily="2" charset="0"/>
              </a:defRPr>
            </a:lvl1pPr>
          </a:lstStyle>
          <a:p>
            <a:r>
              <a:rPr lang="en-US" dirty="0"/>
              <a:t>© Copyright Calavista 2019</a:t>
            </a:r>
          </a:p>
        </p:txBody>
      </p:sp>
      <p:sp>
        <p:nvSpPr>
          <p:cNvPr id="7" name="Rectangle 6">
            <a:extLst>
              <a:ext uri="{FF2B5EF4-FFF2-40B4-BE49-F238E27FC236}">
                <a16:creationId xmlns:a16="http://schemas.microsoft.com/office/drawing/2014/main" id="{358CFB49-980D-E040-8B9E-DB2CE5E3E44B}"/>
              </a:ext>
            </a:extLst>
          </p:cNvPr>
          <p:cNvSpPr/>
          <p:nvPr userDrawn="1"/>
        </p:nvSpPr>
        <p:spPr>
          <a:xfrm>
            <a:off x="0" y="0"/>
            <a:ext cx="154546" cy="6176963"/>
          </a:xfrm>
          <a:prstGeom prst="rect">
            <a:avLst/>
          </a:prstGeom>
          <a:solidFill>
            <a:srgbClr val="216B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68EB3A59-A108-7B4F-BD4B-664F926BC522}"/>
              </a:ext>
            </a:extLst>
          </p:cNvPr>
          <p:cNvCxnSpPr/>
          <p:nvPr userDrawn="1"/>
        </p:nvCxnSpPr>
        <p:spPr>
          <a:xfrm>
            <a:off x="838200" y="6176963"/>
            <a:ext cx="10515600"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02E626FA-652D-B142-9E9D-9CC978C8E466}"/>
              </a:ext>
            </a:extLst>
          </p:cNvPr>
          <p:cNvPicPr>
            <a:picLocks noChangeAspect="1"/>
          </p:cNvPicPr>
          <p:nvPr userDrawn="1"/>
        </p:nvPicPr>
        <p:blipFill>
          <a:blip r:embed="rId9"/>
          <a:stretch>
            <a:fillRect/>
          </a:stretch>
        </p:blipFill>
        <p:spPr>
          <a:xfrm>
            <a:off x="9109391" y="6176963"/>
            <a:ext cx="2244409" cy="743716"/>
          </a:xfrm>
          <a:prstGeom prst="rect">
            <a:avLst/>
          </a:prstGeom>
        </p:spPr>
      </p:pic>
    </p:spTree>
    <p:extLst>
      <p:ext uri="{BB962C8B-B14F-4D97-AF65-F5344CB8AC3E}">
        <p14:creationId xmlns:p14="http://schemas.microsoft.com/office/powerpoint/2010/main" val="19591508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6" r:id="rId3"/>
    <p:sldLayoutId id="2147483654" r:id="rId4"/>
    <p:sldLayoutId id="2147483653" r:id="rId5"/>
    <p:sldLayoutId id="2147483652" r:id="rId6"/>
    <p:sldLayoutId id="2147483655" r:id="rId7"/>
  </p:sldLayoutIdLst>
  <p:txStyles>
    <p:titleStyle>
      <a:lvl1pPr algn="ctr" defTabSz="914400" rtl="0" eaLnBrk="1" latinLnBrk="0" hangingPunct="1">
        <a:lnSpc>
          <a:spcPct val="90000"/>
        </a:lnSpc>
        <a:spcBef>
          <a:spcPct val="0"/>
        </a:spcBef>
        <a:buNone/>
        <a:defRPr sz="4000" b="0" i="0" kern="1200">
          <a:solidFill>
            <a:srgbClr val="216BB3"/>
          </a:solidFill>
          <a:latin typeface="Avenir Medium" panose="02000503020000020003" pitchFamily="2" charset="0"/>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400" b="1" i="0" kern="1200">
          <a:solidFill>
            <a:schemeClr val="tx1">
              <a:lumMod val="85000"/>
              <a:lumOff val="15000"/>
            </a:schemeClr>
          </a:solidFill>
          <a:latin typeface="Avenir Heavy" panose="02000503020000020003" pitchFamily="2" charset="0"/>
          <a:ea typeface="+mn-ea"/>
          <a:cs typeface="+mn-cs"/>
        </a:defRPr>
      </a:lvl1pPr>
      <a:lvl2pPr marL="288925" indent="-277813" algn="l" defTabSz="914400" rtl="0" eaLnBrk="1" latinLnBrk="0" hangingPunct="1">
        <a:lnSpc>
          <a:spcPct val="90000"/>
        </a:lnSpc>
        <a:spcBef>
          <a:spcPts val="500"/>
        </a:spcBef>
        <a:buFont typeface="Wingdings" pitchFamily="2" charset="2"/>
        <a:buChar char="v"/>
        <a:tabLst/>
        <a:defRPr sz="1800" b="0" i="0" kern="1200">
          <a:solidFill>
            <a:schemeClr val="tx1">
              <a:lumMod val="85000"/>
              <a:lumOff val="15000"/>
            </a:schemeClr>
          </a:solidFill>
          <a:latin typeface="Avenir Medium" panose="02000503020000020003" pitchFamily="2" charset="0"/>
          <a:ea typeface="+mn-ea"/>
          <a:cs typeface="+mn-cs"/>
        </a:defRPr>
      </a:lvl2pPr>
      <a:lvl3pPr marL="288925" indent="-228600" algn="l" defTabSz="914400" rtl="0" eaLnBrk="1" latinLnBrk="0" hangingPunct="1">
        <a:lnSpc>
          <a:spcPct val="90000"/>
        </a:lnSpc>
        <a:spcBef>
          <a:spcPts val="500"/>
        </a:spcBef>
        <a:buFont typeface="Arial" panose="020B0604020202020204" pitchFamily="34" charset="0"/>
        <a:buChar char="•"/>
        <a:tabLst/>
        <a:defRPr sz="1400" b="0" i="0" kern="1200">
          <a:solidFill>
            <a:srgbClr val="2EB7D4"/>
          </a:solidFill>
          <a:latin typeface="Avenir Medium" panose="02000503020000020003" pitchFamily="2" charset="0"/>
          <a:ea typeface="+mn-ea"/>
          <a:cs typeface="+mn-cs"/>
        </a:defRPr>
      </a:lvl3pPr>
      <a:lvl4pPr marL="1608138" indent="-236538" algn="l" defTabSz="914400" rtl="0" eaLnBrk="1" latinLnBrk="0" hangingPunct="1">
        <a:lnSpc>
          <a:spcPct val="90000"/>
        </a:lnSpc>
        <a:spcBef>
          <a:spcPts val="500"/>
        </a:spcBef>
        <a:buFont typeface="Arial" panose="020B0604020202020204" pitchFamily="34" charset="0"/>
        <a:buChar char="•"/>
        <a:tabLst/>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tif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tif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7.xml"/><Relationship Id="rId1" Type="http://schemas.openxmlformats.org/officeDocument/2006/relationships/slideLayout" Target="../slideLayouts/slideLayout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jeremydmiller.com/"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mailto:shadetreedeveloper@gmail.com"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18.tiff"/><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0.tif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tif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A3EB30-2A28-0647-BF48-2CF8B6C19CB0}"/>
              </a:ext>
            </a:extLst>
          </p:cNvPr>
          <p:cNvSpPr>
            <a:spLocks noGrp="1"/>
          </p:cNvSpPr>
          <p:nvPr>
            <p:ph type="ctrTitle"/>
          </p:nvPr>
        </p:nvSpPr>
        <p:spPr/>
        <p:txBody>
          <a:bodyPr/>
          <a:lstStyle/>
          <a:p>
            <a:r>
              <a:rPr lang="en-US" dirty="0"/>
              <a:t>The Fundamentals of Continuous Software Design</a:t>
            </a:r>
            <a:br>
              <a:rPr lang="en-US" dirty="0"/>
            </a:br>
            <a:br>
              <a:rPr lang="en-US" dirty="0"/>
            </a:br>
            <a:endParaRPr lang="en-US" dirty="0"/>
          </a:p>
        </p:txBody>
      </p:sp>
      <p:sp>
        <p:nvSpPr>
          <p:cNvPr id="3" name="Subtitle 2">
            <a:extLst>
              <a:ext uri="{FF2B5EF4-FFF2-40B4-BE49-F238E27FC236}">
                <a16:creationId xmlns:a16="http://schemas.microsoft.com/office/drawing/2014/main" id="{E1CA887D-9426-DD46-B0F1-E2364723101E}"/>
              </a:ext>
            </a:extLst>
          </p:cNvPr>
          <p:cNvSpPr>
            <a:spLocks noGrp="1"/>
          </p:cNvSpPr>
          <p:nvPr>
            <p:ph type="subTitle" idx="1"/>
          </p:nvPr>
        </p:nvSpPr>
        <p:spPr/>
        <p:txBody>
          <a:bodyPr/>
          <a:lstStyle/>
          <a:p>
            <a:r>
              <a:rPr lang="en-US" dirty="0"/>
              <a:t>May 9th, 2020</a:t>
            </a:r>
          </a:p>
        </p:txBody>
      </p:sp>
    </p:spTree>
    <p:extLst>
      <p:ext uri="{BB962C8B-B14F-4D97-AF65-F5344CB8AC3E}">
        <p14:creationId xmlns:p14="http://schemas.microsoft.com/office/powerpoint/2010/main" val="1659638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8E24D-B9B0-1F40-AF75-96A67F1A636E}"/>
              </a:ext>
            </a:extLst>
          </p:cNvPr>
          <p:cNvSpPr>
            <a:spLocks noGrp="1"/>
          </p:cNvSpPr>
          <p:nvPr>
            <p:ph type="title"/>
          </p:nvPr>
        </p:nvSpPr>
        <p:spPr>
          <a:xfrm>
            <a:off x="838200" y="136525"/>
            <a:ext cx="10515600" cy="1178469"/>
          </a:xfrm>
        </p:spPr>
        <p:txBody>
          <a:bodyPr/>
          <a:lstStyle/>
          <a:p>
            <a:r>
              <a:rPr lang="en-US" dirty="0"/>
              <a:t>The Last Responsible Moment</a:t>
            </a:r>
          </a:p>
        </p:txBody>
      </p:sp>
      <p:sp>
        <p:nvSpPr>
          <p:cNvPr id="3" name="Content Placeholder 2">
            <a:extLst>
              <a:ext uri="{FF2B5EF4-FFF2-40B4-BE49-F238E27FC236}">
                <a16:creationId xmlns:a16="http://schemas.microsoft.com/office/drawing/2014/main" id="{62807730-26AF-8A42-958D-7D72A3B9451E}"/>
              </a:ext>
            </a:extLst>
          </p:cNvPr>
          <p:cNvSpPr>
            <a:spLocks noGrp="1"/>
          </p:cNvSpPr>
          <p:nvPr>
            <p:ph idx="1"/>
          </p:nvPr>
        </p:nvSpPr>
        <p:spPr>
          <a:xfrm>
            <a:off x="838200" y="1198179"/>
            <a:ext cx="10515600" cy="4978784"/>
          </a:xfrm>
        </p:spPr>
        <p:txBody>
          <a:bodyPr>
            <a:normAutofit/>
          </a:bodyPr>
          <a:lstStyle/>
          <a:p>
            <a:r>
              <a:rPr lang="en-US" sz="3600" b="0" dirty="0"/>
              <a:t>Make decisions as late as you can responsibly wait because that is the point at which you have the most information on which to base the decision.</a:t>
            </a:r>
            <a:endParaRPr lang="en-US" sz="3600"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p:txBody>
      </p:sp>
    </p:spTree>
    <p:extLst>
      <p:ext uri="{BB962C8B-B14F-4D97-AF65-F5344CB8AC3E}">
        <p14:creationId xmlns:p14="http://schemas.microsoft.com/office/powerpoint/2010/main" val="22015465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8E24D-B9B0-1F40-AF75-96A67F1A636E}"/>
              </a:ext>
            </a:extLst>
          </p:cNvPr>
          <p:cNvSpPr>
            <a:spLocks noGrp="1"/>
          </p:cNvSpPr>
          <p:nvPr>
            <p:ph type="title"/>
          </p:nvPr>
        </p:nvSpPr>
        <p:spPr>
          <a:xfrm>
            <a:off x="838200" y="136525"/>
            <a:ext cx="10515600" cy="1178469"/>
          </a:xfrm>
        </p:spPr>
        <p:txBody>
          <a:bodyPr/>
          <a:lstStyle/>
          <a:p>
            <a:r>
              <a:rPr lang="en-US" dirty="0"/>
              <a:t>Reversibility</a:t>
            </a:r>
          </a:p>
        </p:txBody>
      </p:sp>
      <p:sp>
        <p:nvSpPr>
          <p:cNvPr id="3" name="Content Placeholder 2">
            <a:extLst>
              <a:ext uri="{FF2B5EF4-FFF2-40B4-BE49-F238E27FC236}">
                <a16:creationId xmlns:a16="http://schemas.microsoft.com/office/drawing/2014/main" id="{62807730-26AF-8A42-958D-7D72A3B9451E}"/>
              </a:ext>
            </a:extLst>
          </p:cNvPr>
          <p:cNvSpPr>
            <a:spLocks noGrp="1"/>
          </p:cNvSpPr>
          <p:nvPr>
            <p:ph idx="1"/>
          </p:nvPr>
        </p:nvSpPr>
        <p:spPr>
          <a:xfrm>
            <a:off x="838200" y="1198179"/>
            <a:ext cx="10515600" cy="4978784"/>
          </a:xfrm>
        </p:spPr>
        <p:txBody>
          <a:bodyPr>
            <a:normAutofit/>
          </a:bodyPr>
          <a:lstStyle/>
          <a:p>
            <a:r>
              <a:rPr lang="en-US" sz="3600" b="0" i="1" dirty="0"/>
              <a:t>“If you can easily change your decisions, this means it’s less important to get them right – which makes your life much simpler. ”</a:t>
            </a:r>
          </a:p>
          <a:p>
            <a:endParaRPr lang="en-US" sz="3600" b="0" i="1" dirty="0"/>
          </a:p>
          <a:p>
            <a:endParaRPr lang="en-US" sz="3600" b="0" i="1" dirty="0"/>
          </a:p>
          <a:p>
            <a:pPr algn="r"/>
            <a:r>
              <a:rPr lang="en-US" sz="3600" b="0" i="1" dirty="0"/>
              <a:t> Martin Fowler</a:t>
            </a:r>
            <a:endParaRPr lang="en-US" sz="3600"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p:txBody>
      </p:sp>
    </p:spTree>
    <p:extLst>
      <p:ext uri="{BB962C8B-B14F-4D97-AF65-F5344CB8AC3E}">
        <p14:creationId xmlns:p14="http://schemas.microsoft.com/office/powerpoint/2010/main" val="13015183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8E24D-B9B0-1F40-AF75-96A67F1A636E}"/>
              </a:ext>
            </a:extLst>
          </p:cNvPr>
          <p:cNvSpPr>
            <a:spLocks noGrp="1"/>
          </p:cNvSpPr>
          <p:nvPr>
            <p:ph type="title"/>
          </p:nvPr>
        </p:nvSpPr>
        <p:spPr>
          <a:xfrm>
            <a:off x="838200" y="136525"/>
            <a:ext cx="10515600" cy="1325563"/>
          </a:xfrm>
        </p:spPr>
        <p:txBody>
          <a:bodyPr anchor="ctr">
            <a:normAutofit/>
          </a:bodyPr>
          <a:lstStyle/>
          <a:p>
            <a:r>
              <a:rPr lang="en-US" dirty="0"/>
              <a:t>Low Reversibility</a:t>
            </a:r>
          </a:p>
        </p:txBody>
      </p:sp>
      <p:pic>
        <p:nvPicPr>
          <p:cNvPr id="7" name="Picture 6">
            <a:extLst>
              <a:ext uri="{FF2B5EF4-FFF2-40B4-BE49-F238E27FC236}">
                <a16:creationId xmlns:a16="http://schemas.microsoft.com/office/drawing/2014/main" id="{7C7098D0-9078-F94D-92E7-7F81B8DD212F}"/>
              </a:ext>
            </a:extLst>
          </p:cNvPr>
          <p:cNvPicPr>
            <a:picLocks noChangeAspect="1"/>
          </p:cNvPicPr>
          <p:nvPr/>
        </p:nvPicPr>
        <p:blipFill>
          <a:blip r:embed="rId3"/>
          <a:stretch>
            <a:fillRect/>
          </a:stretch>
        </p:blipFill>
        <p:spPr>
          <a:xfrm>
            <a:off x="898525" y="1866900"/>
            <a:ext cx="10396538" cy="4268788"/>
          </a:xfrm>
          <a:prstGeom prst="rect">
            <a:avLst/>
          </a:prstGeom>
        </p:spPr>
      </p:pic>
      <p:sp>
        <p:nvSpPr>
          <p:cNvPr id="8" name="TextBox 7">
            <a:extLst>
              <a:ext uri="{FF2B5EF4-FFF2-40B4-BE49-F238E27FC236}">
                <a16:creationId xmlns:a16="http://schemas.microsoft.com/office/drawing/2014/main" id="{8476571D-15A0-2D45-9598-9821F4329A2D}"/>
              </a:ext>
            </a:extLst>
          </p:cNvPr>
          <p:cNvSpPr txBox="1"/>
          <p:nvPr/>
        </p:nvSpPr>
        <p:spPr>
          <a:xfrm>
            <a:off x="898525" y="5281613"/>
            <a:ext cx="10396538" cy="854075"/>
          </a:xfrm>
          <a:prstGeom prst="rect">
            <a:avLst/>
          </a:prstGeom>
          <a:solidFill>
            <a:srgbClr val="000000">
              <a:alpha val="50000"/>
            </a:srgbClr>
          </a:solidFill>
          <a:ln>
            <a:noFill/>
          </a:ln>
        </p:spPr>
        <p:txBody>
          <a:bodyPr wrap="square" rtlCol="0" anchor="ctr">
            <a:noAutofit/>
          </a:bodyPr>
          <a:lstStyle/>
          <a:p>
            <a:pPr algn="ctr">
              <a:spcAft>
                <a:spcPts val="600"/>
              </a:spcAft>
            </a:pPr>
            <a:r>
              <a:rPr lang="en-US" sz="1300" i="1">
                <a:solidFill>
                  <a:srgbClr val="FFFFFF"/>
                </a:solidFill>
              </a:rPr>
              <a:t>Plumbing through a slab foundation of a house under construction</a:t>
            </a:r>
          </a:p>
        </p:txBody>
      </p:sp>
    </p:spTree>
    <p:extLst>
      <p:ext uri="{BB962C8B-B14F-4D97-AF65-F5344CB8AC3E}">
        <p14:creationId xmlns:p14="http://schemas.microsoft.com/office/powerpoint/2010/main" val="23387471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8E24D-B9B0-1F40-AF75-96A67F1A636E}"/>
              </a:ext>
            </a:extLst>
          </p:cNvPr>
          <p:cNvSpPr>
            <a:spLocks noGrp="1"/>
          </p:cNvSpPr>
          <p:nvPr>
            <p:ph type="title"/>
          </p:nvPr>
        </p:nvSpPr>
        <p:spPr>
          <a:xfrm>
            <a:off x="838200" y="136525"/>
            <a:ext cx="10515600" cy="1178469"/>
          </a:xfrm>
        </p:spPr>
        <p:txBody>
          <a:bodyPr/>
          <a:lstStyle/>
          <a:p>
            <a:r>
              <a:rPr lang="en-US" dirty="0"/>
              <a:t>Examples of Low Reversibility</a:t>
            </a:r>
          </a:p>
        </p:txBody>
      </p:sp>
      <p:sp>
        <p:nvSpPr>
          <p:cNvPr id="3" name="Content Placeholder 2">
            <a:extLst>
              <a:ext uri="{FF2B5EF4-FFF2-40B4-BE49-F238E27FC236}">
                <a16:creationId xmlns:a16="http://schemas.microsoft.com/office/drawing/2014/main" id="{62807730-26AF-8A42-958D-7D72A3B9451E}"/>
              </a:ext>
            </a:extLst>
          </p:cNvPr>
          <p:cNvSpPr>
            <a:spLocks noGrp="1"/>
          </p:cNvSpPr>
          <p:nvPr>
            <p:ph idx="1"/>
          </p:nvPr>
        </p:nvSpPr>
        <p:spPr>
          <a:xfrm>
            <a:off x="838200" y="1198179"/>
            <a:ext cx="10515600" cy="4978784"/>
          </a:xfrm>
        </p:spPr>
        <p:txBody>
          <a:bodyPr>
            <a:normAutofit/>
          </a:bodyPr>
          <a:lstStyle/>
          <a:p>
            <a:pPr marL="342900" indent="-342900">
              <a:buFont typeface="Arial" panose="020B0604020202020204" pitchFamily="34" charset="0"/>
              <a:buChar char="•"/>
            </a:pPr>
            <a:r>
              <a:rPr lang="en-US" sz="3600" dirty="0"/>
              <a:t>Dependencies on External Organizations</a:t>
            </a:r>
          </a:p>
          <a:p>
            <a:pPr marL="342900" indent="-342900">
              <a:buFont typeface="Arial" panose="020B0604020202020204" pitchFamily="34" charset="0"/>
              <a:buChar char="•"/>
            </a:pPr>
            <a:r>
              <a:rPr lang="en-US" sz="3600" dirty="0"/>
              <a:t>Choosing Client Technologies</a:t>
            </a:r>
          </a:p>
          <a:p>
            <a:pPr marL="342900" indent="-342900">
              <a:buFont typeface="Arial" panose="020B0604020202020204" pitchFamily="34" charset="0"/>
              <a:buChar char="•"/>
            </a:pPr>
            <a:r>
              <a:rPr lang="en-US" sz="3600" dirty="0"/>
              <a:t>Basic Code Organization Strategies</a:t>
            </a:r>
          </a:p>
          <a:p>
            <a:pPr marL="342900" indent="-342900">
              <a:buFont typeface="Arial" panose="020B0604020202020204" pitchFamily="34" charset="0"/>
              <a:buChar char="•"/>
            </a:pPr>
            <a:r>
              <a:rPr lang="en-US" sz="3600" dirty="0"/>
              <a:t>Programming Languages</a:t>
            </a:r>
          </a:p>
          <a:p>
            <a:pPr marL="342900" indent="-342900">
              <a:buFont typeface="Arial" panose="020B0604020202020204" pitchFamily="34" charset="0"/>
              <a:buChar char="•"/>
            </a:pPr>
            <a:r>
              <a:rPr lang="en-US" sz="3600" dirty="0"/>
              <a:t>Architectural Patterns</a:t>
            </a:r>
          </a:p>
          <a:p>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p:txBody>
      </p:sp>
    </p:spTree>
    <p:extLst>
      <p:ext uri="{BB962C8B-B14F-4D97-AF65-F5344CB8AC3E}">
        <p14:creationId xmlns:p14="http://schemas.microsoft.com/office/powerpoint/2010/main" val="11527693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8E24D-B9B0-1F40-AF75-96A67F1A636E}"/>
              </a:ext>
            </a:extLst>
          </p:cNvPr>
          <p:cNvSpPr>
            <a:spLocks noGrp="1"/>
          </p:cNvSpPr>
          <p:nvPr>
            <p:ph type="title"/>
          </p:nvPr>
        </p:nvSpPr>
        <p:spPr>
          <a:xfrm>
            <a:off x="838200" y="136525"/>
            <a:ext cx="10515600" cy="1178469"/>
          </a:xfrm>
        </p:spPr>
        <p:txBody>
          <a:bodyPr/>
          <a:lstStyle/>
          <a:p>
            <a:r>
              <a:rPr lang="en-US" dirty="0"/>
              <a:t>Examples of High Reversibility</a:t>
            </a:r>
          </a:p>
        </p:txBody>
      </p:sp>
      <p:sp>
        <p:nvSpPr>
          <p:cNvPr id="3" name="Content Placeholder 2">
            <a:extLst>
              <a:ext uri="{FF2B5EF4-FFF2-40B4-BE49-F238E27FC236}">
                <a16:creationId xmlns:a16="http://schemas.microsoft.com/office/drawing/2014/main" id="{62807730-26AF-8A42-958D-7D72A3B9451E}"/>
              </a:ext>
            </a:extLst>
          </p:cNvPr>
          <p:cNvSpPr>
            <a:spLocks noGrp="1"/>
          </p:cNvSpPr>
          <p:nvPr>
            <p:ph idx="1"/>
          </p:nvPr>
        </p:nvSpPr>
        <p:spPr>
          <a:xfrm>
            <a:off x="838200" y="1198179"/>
            <a:ext cx="10515600" cy="4978784"/>
          </a:xfrm>
        </p:spPr>
        <p:txBody>
          <a:bodyPr>
            <a:normAutofit/>
          </a:bodyPr>
          <a:lstStyle/>
          <a:p>
            <a:pPr marL="342900" indent="-342900">
              <a:buFont typeface="Arial" panose="020B0604020202020204" pitchFamily="34" charset="0"/>
              <a:buChar char="•"/>
            </a:pPr>
            <a:r>
              <a:rPr lang="en-US" sz="3600" dirty="0" err="1"/>
              <a:t>ASP.Net</a:t>
            </a:r>
            <a:r>
              <a:rPr lang="en-US" sz="3600" dirty="0"/>
              <a:t> Core Middleware (The Russian Doll Model)</a:t>
            </a:r>
          </a:p>
          <a:p>
            <a:pPr marL="342900" indent="-342900">
              <a:buFont typeface="Arial" panose="020B0604020202020204" pitchFamily="34" charset="0"/>
              <a:buChar char="•"/>
            </a:pPr>
            <a:r>
              <a:rPr lang="en-US" sz="3600" dirty="0"/>
              <a:t>Document Databases</a:t>
            </a:r>
          </a:p>
          <a:p>
            <a:pPr marL="342900" indent="-342900">
              <a:buFont typeface="Arial" panose="020B0604020202020204" pitchFamily="34" charset="0"/>
              <a:buChar char="•"/>
            </a:pPr>
            <a:r>
              <a:rPr lang="en-US" sz="3600" dirty="0"/>
              <a:t>Effective Automated Test Coverage</a:t>
            </a:r>
          </a:p>
          <a:p>
            <a:pPr marL="342900" indent="-342900">
              <a:buFont typeface="Arial" panose="020B0604020202020204" pitchFamily="34" charset="0"/>
              <a:buChar char="•"/>
            </a:pPr>
            <a:r>
              <a:rPr lang="en-US" sz="3600" dirty="0"/>
              <a:t>Modular Code</a:t>
            </a:r>
            <a:endParaRPr lang="en-US" sz="3000"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p:txBody>
      </p:sp>
    </p:spTree>
    <p:extLst>
      <p:ext uri="{BB962C8B-B14F-4D97-AF65-F5344CB8AC3E}">
        <p14:creationId xmlns:p14="http://schemas.microsoft.com/office/powerpoint/2010/main" val="33741023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8E24D-B9B0-1F40-AF75-96A67F1A636E}"/>
              </a:ext>
            </a:extLst>
          </p:cNvPr>
          <p:cNvSpPr>
            <a:spLocks noGrp="1"/>
          </p:cNvSpPr>
          <p:nvPr>
            <p:ph type="title"/>
          </p:nvPr>
        </p:nvSpPr>
        <p:spPr>
          <a:xfrm>
            <a:off x="838200" y="136525"/>
            <a:ext cx="10515600" cy="1178469"/>
          </a:xfrm>
        </p:spPr>
        <p:txBody>
          <a:bodyPr/>
          <a:lstStyle/>
          <a:p>
            <a:r>
              <a:rPr lang="en-US" dirty="0"/>
              <a:t>Testability and TDD/BDD</a:t>
            </a:r>
          </a:p>
        </p:txBody>
      </p:sp>
      <p:sp>
        <p:nvSpPr>
          <p:cNvPr id="3" name="Content Placeholder 2">
            <a:extLst>
              <a:ext uri="{FF2B5EF4-FFF2-40B4-BE49-F238E27FC236}">
                <a16:creationId xmlns:a16="http://schemas.microsoft.com/office/drawing/2014/main" id="{62807730-26AF-8A42-958D-7D72A3B9451E}"/>
              </a:ext>
            </a:extLst>
          </p:cNvPr>
          <p:cNvSpPr>
            <a:spLocks noGrp="1"/>
          </p:cNvSpPr>
          <p:nvPr>
            <p:ph idx="1"/>
          </p:nvPr>
        </p:nvSpPr>
        <p:spPr>
          <a:xfrm>
            <a:off x="838200" y="1198179"/>
            <a:ext cx="10515600" cy="4978784"/>
          </a:xfrm>
        </p:spPr>
        <p:txBody>
          <a:bodyPr>
            <a:normAutofit/>
          </a:bodyPr>
          <a:lstStyle/>
          <a:p>
            <a:pPr marL="342900" indent="-342900">
              <a:buFont typeface="Arial" panose="020B0604020202020204" pitchFamily="34" charset="0"/>
              <a:buChar char="•"/>
            </a:pPr>
            <a:r>
              <a:rPr lang="en-US" sz="3600" dirty="0"/>
              <a:t>Enables Refactoring</a:t>
            </a:r>
          </a:p>
          <a:p>
            <a:pPr marL="342900" indent="-342900">
              <a:buFont typeface="Arial" panose="020B0604020202020204" pitchFamily="34" charset="0"/>
              <a:buChar char="•"/>
            </a:pPr>
            <a:r>
              <a:rPr lang="en-US" sz="3600" dirty="0"/>
              <a:t>Feedback</a:t>
            </a:r>
          </a:p>
          <a:p>
            <a:pPr marL="342900" indent="-342900">
              <a:buFont typeface="Arial" panose="020B0604020202020204" pitchFamily="34" charset="0"/>
              <a:buChar char="•"/>
            </a:pPr>
            <a:r>
              <a:rPr lang="en-US" sz="3600" dirty="0"/>
              <a:t>Improves Reversibility</a:t>
            </a:r>
          </a:p>
          <a:p>
            <a:pPr marL="342900" indent="-342900">
              <a:buFont typeface="Arial" panose="020B0604020202020204" pitchFamily="34" charset="0"/>
              <a:buChar char="•"/>
            </a:pPr>
            <a:r>
              <a:rPr lang="en-US" sz="3600" dirty="0"/>
              <a:t>Heuristic to improve the low-level design of your code</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p:txBody>
      </p:sp>
    </p:spTree>
    <p:extLst>
      <p:ext uri="{BB962C8B-B14F-4D97-AF65-F5344CB8AC3E}">
        <p14:creationId xmlns:p14="http://schemas.microsoft.com/office/powerpoint/2010/main" val="38537847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8E24D-B9B0-1F40-AF75-96A67F1A636E}"/>
              </a:ext>
            </a:extLst>
          </p:cNvPr>
          <p:cNvSpPr>
            <a:spLocks noGrp="1"/>
          </p:cNvSpPr>
          <p:nvPr>
            <p:ph type="title"/>
          </p:nvPr>
        </p:nvSpPr>
        <p:spPr>
          <a:xfrm>
            <a:off x="838200" y="136525"/>
            <a:ext cx="10515600" cy="1178469"/>
          </a:xfrm>
        </p:spPr>
        <p:txBody>
          <a:bodyPr/>
          <a:lstStyle/>
          <a:p>
            <a:r>
              <a:rPr lang="en-US" dirty="0"/>
              <a:t>“Jeremy’s Laws of TDD Design”</a:t>
            </a:r>
          </a:p>
        </p:txBody>
      </p:sp>
      <p:sp>
        <p:nvSpPr>
          <p:cNvPr id="3" name="Content Placeholder 2">
            <a:extLst>
              <a:ext uri="{FF2B5EF4-FFF2-40B4-BE49-F238E27FC236}">
                <a16:creationId xmlns:a16="http://schemas.microsoft.com/office/drawing/2014/main" id="{62807730-26AF-8A42-958D-7D72A3B9451E}"/>
              </a:ext>
            </a:extLst>
          </p:cNvPr>
          <p:cNvSpPr>
            <a:spLocks noGrp="1"/>
          </p:cNvSpPr>
          <p:nvPr>
            <p:ph idx="1"/>
          </p:nvPr>
        </p:nvSpPr>
        <p:spPr>
          <a:xfrm>
            <a:off x="5575300" y="1198179"/>
            <a:ext cx="5778500" cy="4978784"/>
          </a:xfrm>
        </p:spPr>
        <p:txBody>
          <a:bodyPr>
            <a:normAutofit/>
          </a:bodyPr>
          <a:lstStyle/>
          <a:p>
            <a:pPr marL="342900" indent="-342900">
              <a:buFont typeface="Arial" panose="020B0604020202020204" pitchFamily="34" charset="0"/>
              <a:buChar char="•"/>
            </a:pPr>
            <a:r>
              <a:rPr lang="en-US" sz="3600" dirty="0"/>
              <a:t>Isolate the Ugly Stuff</a:t>
            </a:r>
          </a:p>
          <a:p>
            <a:pPr marL="342900" indent="-342900">
              <a:buFont typeface="Arial" panose="020B0604020202020204" pitchFamily="34" charset="0"/>
              <a:buChar char="•"/>
            </a:pPr>
            <a:r>
              <a:rPr lang="en-US" sz="3600" dirty="0"/>
              <a:t>Push, Don’t Pull</a:t>
            </a:r>
          </a:p>
          <a:p>
            <a:pPr marL="342900" indent="-342900">
              <a:buFont typeface="Arial" panose="020B0604020202020204" pitchFamily="34" charset="0"/>
              <a:buChar char="•"/>
            </a:pPr>
            <a:r>
              <a:rPr lang="en-US" sz="3600" dirty="0"/>
              <a:t>Test Small Before Testing Big</a:t>
            </a:r>
          </a:p>
          <a:p>
            <a:pPr marL="342900" indent="-342900">
              <a:buFont typeface="Arial" panose="020B0604020202020204" pitchFamily="34" charset="0"/>
              <a:buChar char="•"/>
            </a:pPr>
            <a:r>
              <a:rPr lang="en-US" sz="3600" dirty="0"/>
              <a:t>Avoid a Long Tail</a:t>
            </a:r>
          </a:p>
          <a:p>
            <a:pPr marL="342900" indent="-342900">
              <a:buFont typeface="Arial" panose="020B0604020202020204" pitchFamily="34" charset="0"/>
              <a:buChar char="•"/>
            </a:pPr>
            <a:endParaRPr lang="en-US" b="0"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p:txBody>
      </p:sp>
      <p:pic>
        <p:nvPicPr>
          <p:cNvPr id="5" name="Picture 4">
            <a:extLst>
              <a:ext uri="{FF2B5EF4-FFF2-40B4-BE49-F238E27FC236}">
                <a16:creationId xmlns:a16="http://schemas.microsoft.com/office/drawing/2014/main" id="{0A9CE212-38B7-0C40-AB8A-1842975B8A3A}"/>
              </a:ext>
            </a:extLst>
          </p:cNvPr>
          <p:cNvPicPr>
            <a:picLocks noChangeAspect="1"/>
          </p:cNvPicPr>
          <p:nvPr/>
        </p:nvPicPr>
        <p:blipFill>
          <a:blip r:embed="rId3"/>
          <a:stretch>
            <a:fillRect/>
          </a:stretch>
        </p:blipFill>
        <p:spPr>
          <a:xfrm>
            <a:off x="1329446" y="1273680"/>
            <a:ext cx="3595094" cy="4324925"/>
          </a:xfrm>
          <a:prstGeom prst="rect">
            <a:avLst/>
          </a:prstGeom>
        </p:spPr>
      </p:pic>
    </p:spTree>
    <p:extLst>
      <p:ext uri="{BB962C8B-B14F-4D97-AF65-F5344CB8AC3E}">
        <p14:creationId xmlns:p14="http://schemas.microsoft.com/office/powerpoint/2010/main" val="27331716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8E24D-B9B0-1F40-AF75-96A67F1A636E}"/>
              </a:ext>
            </a:extLst>
          </p:cNvPr>
          <p:cNvSpPr>
            <a:spLocks noGrp="1"/>
          </p:cNvSpPr>
          <p:nvPr>
            <p:ph type="title"/>
          </p:nvPr>
        </p:nvSpPr>
        <p:spPr>
          <a:xfrm>
            <a:off x="838200" y="136525"/>
            <a:ext cx="10515600" cy="1325563"/>
          </a:xfrm>
        </p:spPr>
        <p:txBody>
          <a:bodyPr anchor="ctr">
            <a:normAutofit/>
          </a:bodyPr>
          <a:lstStyle/>
          <a:p>
            <a:r>
              <a:rPr lang="en-US" dirty="0"/>
              <a:t>Refactoring</a:t>
            </a:r>
          </a:p>
        </p:txBody>
      </p:sp>
      <p:graphicFrame>
        <p:nvGraphicFramePr>
          <p:cNvPr id="5" name="Content Placeholder 2">
            <a:extLst>
              <a:ext uri="{FF2B5EF4-FFF2-40B4-BE49-F238E27FC236}">
                <a16:creationId xmlns:a16="http://schemas.microsoft.com/office/drawing/2014/main" id="{14D6D6BE-A82F-49FB-BECC-FFDF52845D7E}"/>
              </a:ext>
            </a:extLst>
          </p:cNvPr>
          <p:cNvGraphicFramePr>
            <a:graphicFrameLocks noGrp="1"/>
          </p:cNvGraphicFramePr>
          <p:nvPr>
            <p:ph idx="1"/>
            <p:extLst>
              <p:ext uri="{D42A27DB-BD31-4B8C-83A1-F6EECF244321}">
                <p14:modId xmlns:p14="http://schemas.microsoft.com/office/powerpoint/2010/main" val="1194139940"/>
              </p:ext>
            </p:extLst>
          </p:nvPr>
        </p:nvGraphicFramePr>
        <p:xfrm>
          <a:off x="838200" y="1570792"/>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7213997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8E24D-B9B0-1F40-AF75-96A67F1A636E}"/>
              </a:ext>
            </a:extLst>
          </p:cNvPr>
          <p:cNvSpPr>
            <a:spLocks noGrp="1"/>
          </p:cNvSpPr>
          <p:nvPr>
            <p:ph type="title"/>
          </p:nvPr>
        </p:nvSpPr>
        <p:spPr>
          <a:xfrm>
            <a:off x="838200" y="136525"/>
            <a:ext cx="10515600" cy="1325563"/>
          </a:xfrm>
        </p:spPr>
        <p:txBody>
          <a:bodyPr anchor="ctr">
            <a:normAutofit/>
          </a:bodyPr>
          <a:lstStyle/>
          <a:p>
            <a:r>
              <a:rPr lang="en-US" dirty="0"/>
              <a:t>Bottom Up vs Top Down Design</a:t>
            </a:r>
          </a:p>
        </p:txBody>
      </p:sp>
      <p:graphicFrame>
        <p:nvGraphicFramePr>
          <p:cNvPr id="5" name="Content Placeholder 2">
            <a:extLst>
              <a:ext uri="{FF2B5EF4-FFF2-40B4-BE49-F238E27FC236}">
                <a16:creationId xmlns:a16="http://schemas.microsoft.com/office/drawing/2014/main" id="{E078279E-4C17-445B-A8CD-9059433E79D8}"/>
              </a:ext>
            </a:extLst>
          </p:cNvPr>
          <p:cNvGraphicFramePr>
            <a:graphicFrameLocks noGrp="1"/>
          </p:cNvGraphicFramePr>
          <p:nvPr>
            <p:ph idx="1"/>
            <p:extLst>
              <p:ext uri="{D42A27DB-BD31-4B8C-83A1-F6EECF244321}">
                <p14:modId xmlns:p14="http://schemas.microsoft.com/office/powerpoint/2010/main" val="2997761435"/>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679963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8E24D-B9B0-1F40-AF75-96A67F1A636E}"/>
              </a:ext>
            </a:extLst>
          </p:cNvPr>
          <p:cNvSpPr>
            <a:spLocks noGrp="1"/>
          </p:cNvSpPr>
          <p:nvPr>
            <p:ph type="title"/>
          </p:nvPr>
        </p:nvSpPr>
        <p:spPr>
          <a:xfrm>
            <a:off x="838200" y="136525"/>
            <a:ext cx="10515600" cy="1178469"/>
          </a:xfrm>
        </p:spPr>
        <p:txBody>
          <a:bodyPr/>
          <a:lstStyle/>
          <a:p>
            <a:r>
              <a:rPr lang="en-US" dirty="0"/>
              <a:t>Spike</a:t>
            </a:r>
          </a:p>
        </p:txBody>
      </p:sp>
      <p:sp>
        <p:nvSpPr>
          <p:cNvPr id="3" name="Content Placeholder 2">
            <a:extLst>
              <a:ext uri="{FF2B5EF4-FFF2-40B4-BE49-F238E27FC236}">
                <a16:creationId xmlns:a16="http://schemas.microsoft.com/office/drawing/2014/main" id="{62807730-26AF-8A42-958D-7D72A3B9451E}"/>
              </a:ext>
            </a:extLst>
          </p:cNvPr>
          <p:cNvSpPr>
            <a:spLocks noGrp="1"/>
          </p:cNvSpPr>
          <p:nvPr>
            <p:ph idx="1"/>
          </p:nvPr>
        </p:nvSpPr>
        <p:spPr>
          <a:xfrm>
            <a:off x="838200" y="1198179"/>
            <a:ext cx="10515600" cy="4978784"/>
          </a:xfrm>
        </p:spPr>
        <p:txBody>
          <a:bodyPr>
            <a:normAutofit/>
          </a:bodyPr>
          <a:lstStyle/>
          <a:p>
            <a:pPr marL="342900" indent="-342900">
              <a:buFont typeface="Arial" panose="020B0604020202020204" pitchFamily="34" charset="0"/>
              <a:buChar char="•"/>
            </a:pPr>
            <a:r>
              <a:rPr lang="en-US" sz="3600" b="0" dirty="0"/>
              <a:t>“A very simple program to explore potential solutions”</a:t>
            </a:r>
          </a:p>
          <a:p>
            <a:pPr marL="342900" indent="-342900">
              <a:buFont typeface="Arial" panose="020B0604020202020204" pitchFamily="34" charset="0"/>
              <a:buChar char="•"/>
            </a:pPr>
            <a:r>
              <a:rPr lang="en-US" sz="3600" b="0" dirty="0"/>
              <a:t>Quick and dirty prototyping</a:t>
            </a:r>
          </a:p>
          <a:p>
            <a:pPr marL="342900" indent="-342900">
              <a:buFont typeface="Arial" panose="020B0604020202020204" pitchFamily="34" charset="0"/>
              <a:buChar char="•"/>
            </a:pPr>
            <a:r>
              <a:rPr lang="en-US" sz="3600" b="0" dirty="0"/>
              <a:t>Throwaway the code</a:t>
            </a:r>
            <a:endParaRPr lang="en-US" sz="3600" dirty="0"/>
          </a:p>
        </p:txBody>
      </p:sp>
    </p:spTree>
    <p:extLst>
      <p:ext uri="{BB962C8B-B14F-4D97-AF65-F5344CB8AC3E}">
        <p14:creationId xmlns:p14="http://schemas.microsoft.com/office/powerpoint/2010/main" val="8099870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8E24D-B9B0-1F40-AF75-96A67F1A636E}"/>
              </a:ext>
            </a:extLst>
          </p:cNvPr>
          <p:cNvSpPr>
            <a:spLocks noGrp="1"/>
          </p:cNvSpPr>
          <p:nvPr>
            <p:ph type="title"/>
          </p:nvPr>
        </p:nvSpPr>
        <p:spPr>
          <a:xfrm>
            <a:off x="838200" y="136525"/>
            <a:ext cx="10515600" cy="1178469"/>
          </a:xfrm>
        </p:spPr>
        <p:txBody>
          <a:bodyPr/>
          <a:lstStyle/>
          <a:p>
            <a:r>
              <a:rPr lang="en-US" dirty="0"/>
              <a:t>About Me</a:t>
            </a:r>
          </a:p>
        </p:txBody>
      </p:sp>
      <p:sp>
        <p:nvSpPr>
          <p:cNvPr id="3" name="Content Placeholder 2">
            <a:extLst>
              <a:ext uri="{FF2B5EF4-FFF2-40B4-BE49-F238E27FC236}">
                <a16:creationId xmlns:a16="http://schemas.microsoft.com/office/drawing/2014/main" id="{62807730-26AF-8A42-958D-7D72A3B9451E}"/>
              </a:ext>
            </a:extLst>
          </p:cNvPr>
          <p:cNvSpPr>
            <a:spLocks noGrp="1"/>
          </p:cNvSpPr>
          <p:nvPr>
            <p:ph idx="1"/>
          </p:nvPr>
        </p:nvSpPr>
        <p:spPr>
          <a:xfrm>
            <a:off x="838200" y="1198179"/>
            <a:ext cx="10515600" cy="4978784"/>
          </a:xfrm>
        </p:spPr>
        <p:txBody>
          <a:bodyPr>
            <a:normAutofit/>
          </a:bodyPr>
          <a:lstStyle/>
          <a:p>
            <a:pPr marL="342900" indent="-342900">
              <a:buFont typeface="Arial" panose="020B0604020202020204" pitchFamily="34" charset="0"/>
              <a:buChar char="•"/>
            </a:pPr>
            <a:r>
              <a:rPr lang="en-US" dirty="0"/>
              <a:t>Senior Architect at </a:t>
            </a:r>
            <a:r>
              <a:rPr lang="en-US" dirty="0" err="1"/>
              <a:t>Calavista</a:t>
            </a:r>
            <a:r>
              <a:rPr lang="en-US" dirty="0"/>
              <a:t> Software</a:t>
            </a:r>
          </a:p>
          <a:p>
            <a:pPr marL="342900" indent="-342900">
              <a:buFont typeface="Arial" panose="020B0604020202020204" pitchFamily="34" charset="0"/>
              <a:buChar char="•"/>
            </a:pPr>
            <a:r>
              <a:rPr lang="en-US" dirty="0"/>
              <a:t>(Mostly) Agile since 2003</a:t>
            </a:r>
          </a:p>
          <a:p>
            <a:pPr marL="342900" indent="-342900">
              <a:buFont typeface="Arial" panose="020B0604020202020204" pitchFamily="34" charset="0"/>
              <a:buChar char="•"/>
            </a:pPr>
            <a:r>
              <a:rPr lang="en-US" dirty="0">
                <a:hlinkClick r:id="rId3"/>
              </a:rPr>
              <a:t>http://jeremydmiller.com</a:t>
            </a:r>
            <a:endParaRPr lang="en-US" dirty="0"/>
          </a:p>
          <a:p>
            <a:pPr marL="342900" indent="-342900">
              <a:buFont typeface="Arial" panose="020B0604020202020204" pitchFamily="34" charset="0"/>
              <a:buChar char="•"/>
            </a:pPr>
            <a:r>
              <a:rPr lang="en-US" dirty="0">
                <a:hlinkClick r:id="rId4"/>
              </a:rPr>
              <a:t>shadetreedeveloper@gmail.com</a:t>
            </a:r>
            <a:endParaRPr lang="en-US" dirty="0"/>
          </a:p>
          <a:p>
            <a:pPr marL="342900" indent="-342900">
              <a:buFont typeface="Arial" panose="020B0604020202020204" pitchFamily="34" charset="0"/>
              <a:buChar char="•"/>
            </a:pPr>
            <a:r>
              <a:rPr lang="en-US" dirty="0"/>
              <a:t>@</a:t>
            </a:r>
            <a:r>
              <a:rPr lang="en-US" dirty="0" err="1"/>
              <a:t>jeremydmiller</a:t>
            </a:r>
            <a:endParaRPr lang="en-US" dirty="0"/>
          </a:p>
        </p:txBody>
      </p:sp>
    </p:spTree>
    <p:extLst>
      <p:ext uri="{BB962C8B-B14F-4D97-AF65-F5344CB8AC3E}">
        <p14:creationId xmlns:p14="http://schemas.microsoft.com/office/powerpoint/2010/main" val="73391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8E24D-B9B0-1F40-AF75-96A67F1A636E}"/>
              </a:ext>
            </a:extLst>
          </p:cNvPr>
          <p:cNvSpPr>
            <a:spLocks noGrp="1"/>
          </p:cNvSpPr>
          <p:nvPr>
            <p:ph type="title"/>
          </p:nvPr>
        </p:nvSpPr>
        <p:spPr>
          <a:xfrm>
            <a:off x="838200" y="136525"/>
            <a:ext cx="10515600" cy="1178469"/>
          </a:xfrm>
        </p:spPr>
        <p:txBody>
          <a:bodyPr/>
          <a:lstStyle/>
          <a:p>
            <a:r>
              <a:rPr lang="en-US" dirty="0"/>
              <a:t>Process Stuff</a:t>
            </a:r>
          </a:p>
        </p:txBody>
      </p:sp>
      <p:sp>
        <p:nvSpPr>
          <p:cNvPr id="3" name="Content Placeholder 2">
            <a:extLst>
              <a:ext uri="{FF2B5EF4-FFF2-40B4-BE49-F238E27FC236}">
                <a16:creationId xmlns:a16="http://schemas.microsoft.com/office/drawing/2014/main" id="{62807730-26AF-8A42-958D-7D72A3B9451E}"/>
              </a:ext>
            </a:extLst>
          </p:cNvPr>
          <p:cNvSpPr>
            <a:spLocks noGrp="1"/>
          </p:cNvSpPr>
          <p:nvPr>
            <p:ph idx="1"/>
          </p:nvPr>
        </p:nvSpPr>
        <p:spPr>
          <a:xfrm>
            <a:off x="6019800" y="1198179"/>
            <a:ext cx="5334000" cy="4978784"/>
          </a:xfrm>
        </p:spPr>
        <p:txBody>
          <a:bodyPr>
            <a:normAutofit/>
          </a:bodyPr>
          <a:lstStyle/>
          <a:p>
            <a:pPr marL="571500" indent="-571500">
              <a:buFont typeface="Arial" panose="020B0604020202020204" pitchFamily="34" charset="0"/>
              <a:buChar char="•"/>
            </a:pPr>
            <a:r>
              <a:rPr lang="en-US" sz="3600" dirty="0"/>
              <a:t>Constantly challenge the design</a:t>
            </a:r>
          </a:p>
          <a:p>
            <a:pPr marL="571500" indent="-571500">
              <a:buFont typeface="Arial" panose="020B0604020202020204" pitchFamily="34" charset="0"/>
              <a:buChar char="•"/>
            </a:pPr>
            <a:r>
              <a:rPr lang="en-US" sz="3600" dirty="0"/>
              <a:t>Always be thinking</a:t>
            </a:r>
          </a:p>
          <a:p>
            <a:pPr marL="571500" indent="-571500">
              <a:buFont typeface="Arial" panose="020B0604020202020204" pitchFamily="34" charset="0"/>
              <a:buChar char="•"/>
            </a:pPr>
            <a:r>
              <a:rPr lang="en-US" sz="3600" dirty="0"/>
              <a:t>Socialize the design</a:t>
            </a:r>
          </a:p>
          <a:p>
            <a:pPr marL="571500" indent="-571500">
              <a:buFont typeface="Arial" panose="020B0604020202020204" pitchFamily="34" charset="0"/>
              <a:buChar char="•"/>
            </a:pPr>
            <a:r>
              <a:rPr lang="en-US" sz="3600" dirty="0"/>
              <a:t>Every developer contributes</a:t>
            </a:r>
          </a:p>
          <a:p>
            <a:pPr marL="342900" indent="-342900">
              <a:buFont typeface="Arial" panose="020B0604020202020204" pitchFamily="34" charset="0"/>
              <a:buChar char="•"/>
            </a:pPr>
            <a:endParaRPr lang="en-US" b="0"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p:txBody>
      </p:sp>
      <p:pic>
        <p:nvPicPr>
          <p:cNvPr id="5" name="Picture 4">
            <a:extLst>
              <a:ext uri="{FF2B5EF4-FFF2-40B4-BE49-F238E27FC236}">
                <a16:creationId xmlns:a16="http://schemas.microsoft.com/office/drawing/2014/main" id="{71C6C5C8-5CE2-E449-AA0B-7BA75A059394}"/>
              </a:ext>
            </a:extLst>
          </p:cNvPr>
          <p:cNvPicPr>
            <a:picLocks noChangeAspect="1"/>
          </p:cNvPicPr>
          <p:nvPr/>
        </p:nvPicPr>
        <p:blipFill rotWithShape="1">
          <a:blip r:embed="rId3"/>
          <a:srcRect l="5062"/>
          <a:stretch/>
        </p:blipFill>
        <p:spPr>
          <a:xfrm>
            <a:off x="615950" y="1198179"/>
            <a:ext cx="5181600" cy="4351338"/>
          </a:xfrm>
          <a:prstGeom prst="rect">
            <a:avLst/>
          </a:prstGeom>
          <a:noFill/>
        </p:spPr>
      </p:pic>
    </p:spTree>
    <p:extLst>
      <p:ext uri="{BB962C8B-B14F-4D97-AF65-F5344CB8AC3E}">
        <p14:creationId xmlns:p14="http://schemas.microsoft.com/office/powerpoint/2010/main" val="20103722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8E24D-B9B0-1F40-AF75-96A67F1A636E}"/>
              </a:ext>
            </a:extLst>
          </p:cNvPr>
          <p:cNvSpPr>
            <a:spLocks noGrp="1"/>
          </p:cNvSpPr>
          <p:nvPr>
            <p:ph type="title"/>
          </p:nvPr>
        </p:nvSpPr>
        <p:spPr/>
        <p:txBody>
          <a:bodyPr/>
          <a:lstStyle/>
          <a:p>
            <a:r>
              <a:rPr lang="en-US" dirty="0"/>
              <a:t>Questions?</a:t>
            </a:r>
          </a:p>
        </p:txBody>
      </p:sp>
    </p:spTree>
    <p:extLst>
      <p:ext uri="{BB962C8B-B14F-4D97-AF65-F5344CB8AC3E}">
        <p14:creationId xmlns:p14="http://schemas.microsoft.com/office/powerpoint/2010/main" val="6896651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8E24D-B9B0-1F40-AF75-96A67F1A636E}"/>
              </a:ext>
            </a:extLst>
          </p:cNvPr>
          <p:cNvSpPr>
            <a:spLocks noGrp="1"/>
          </p:cNvSpPr>
          <p:nvPr>
            <p:ph type="title"/>
          </p:nvPr>
        </p:nvSpPr>
        <p:spPr>
          <a:xfrm>
            <a:off x="838200" y="0"/>
            <a:ext cx="10515600" cy="1422399"/>
          </a:xfrm>
        </p:spPr>
        <p:txBody>
          <a:bodyPr>
            <a:normAutofit/>
          </a:bodyPr>
          <a:lstStyle/>
          <a:p>
            <a:r>
              <a:rPr lang="en-US" dirty="0"/>
              <a:t>Extreme Programming</a:t>
            </a:r>
          </a:p>
        </p:txBody>
      </p:sp>
      <p:pic>
        <p:nvPicPr>
          <p:cNvPr id="8" name="Picture 7">
            <a:extLst>
              <a:ext uri="{FF2B5EF4-FFF2-40B4-BE49-F238E27FC236}">
                <a16:creationId xmlns:a16="http://schemas.microsoft.com/office/drawing/2014/main" id="{E549E85D-DD65-094F-9F40-716E183E6AE2}"/>
              </a:ext>
            </a:extLst>
          </p:cNvPr>
          <p:cNvPicPr>
            <a:picLocks noChangeAspect="1"/>
          </p:cNvPicPr>
          <p:nvPr/>
        </p:nvPicPr>
        <p:blipFill>
          <a:blip r:embed="rId3"/>
          <a:stretch>
            <a:fillRect/>
          </a:stretch>
        </p:blipFill>
        <p:spPr>
          <a:xfrm>
            <a:off x="2987942" y="1639600"/>
            <a:ext cx="6216115" cy="3864802"/>
          </a:xfrm>
          <a:prstGeom prst="rect">
            <a:avLst/>
          </a:prstGeom>
        </p:spPr>
      </p:pic>
    </p:spTree>
    <p:extLst>
      <p:ext uri="{BB962C8B-B14F-4D97-AF65-F5344CB8AC3E}">
        <p14:creationId xmlns:p14="http://schemas.microsoft.com/office/powerpoint/2010/main" val="16059409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8E24D-B9B0-1F40-AF75-96A67F1A636E}"/>
              </a:ext>
            </a:extLst>
          </p:cNvPr>
          <p:cNvSpPr>
            <a:spLocks noGrp="1"/>
          </p:cNvSpPr>
          <p:nvPr>
            <p:ph type="title"/>
          </p:nvPr>
        </p:nvSpPr>
        <p:spPr>
          <a:xfrm>
            <a:off x="838200" y="0"/>
            <a:ext cx="10515600" cy="1422399"/>
          </a:xfrm>
        </p:spPr>
        <p:txBody>
          <a:bodyPr>
            <a:normAutofit/>
          </a:bodyPr>
          <a:lstStyle/>
          <a:p>
            <a:r>
              <a:rPr lang="en-US" dirty="0"/>
              <a:t>Scrum</a:t>
            </a:r>
          </a:p>
        </p:txBody>
      </p:sp>
      <p:pic>
        <p:nvPicPr>
          <p:cNvPr id="4" name="Content Placeholder 3">
            <a:extLst>
              <a:ext uri="{FF2B5EF4-FFF2-40B4-BE49-F238E27FC236}">
                <a16:creationId xmlns:a16="http://schemas.microsoft.com/office/drawing/2014/main" id="{C050A779-42E9-D34F-9746-7CD9D8C14EEB}"/>
              </a:ext>
            </a:extLst>
          </p:cNvPr>
          <p:cNvPicPr>
            <a:picLocks noGrp="1" noChangeAspect="1"/>
          </p:cNvPicPr>
          <p:nvPr>
            <p:ph idx="1"/>
          </p:nvPr>
        </p:nvPicPr>
        <p:blipFill>
          <a:blip r:embed="rId3"/>
          <a:stretch>
            <a:fillRect/>
          </a:stretch>
        </p:blipFill>
        <p:spPr>
          <a:xfrm>
            <a:off x="3441700" y="1422399"/>
            <a:ext cx="4940300" cy="4660901"/>
          </a:xfrm>
          <a:prstGeom prst="rect">
            <a:avLst/>
          </a:prstGeom>
        </p:spPr>
      </p:pic>
    </p:spTree>
    <p:extLst>
      <p:ext uri="{BB962C8B-B14F-4D97-AF65-F5344CB8AC3E}">
        <p14:creationId xmlns:p14="http://schemas.microsoft.com/office/powerpoint/2010/main" val="32238962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8E24D-B9B0-1F40-AF75-96A67F1A636E}"/>
              </a:ext>
            </a:extLst>
          </p:cNvPr>
          <p:cNvSpPr>
            <a:spLocks noGrp="1"/>
          </p:cNvSpPr>
          <p:nvPr>
            <p:ph type="title"/>
          </p:nvPr>
        </p:nvSpPr>
        <p:spPr>
          <a:xfrm>
            <a:off x="838200" y="136525"/>
            <a:ext cx="10515600" cy="1325563"/>
          </a:xfrm>
        </p:spPr>
        <p:txBody>
          <a:bodyPr anchor="ctr">
            <a:normAutofit/>
          </a:bodyPr>
          <a:lstStyle/>
          <a:p>
            <a:r>
              <a:rPr lang="en-US" dirty="0"/>
              <a:t>Delivering Value</a:t>
            </a:r>
          </a:p>
        </p:txBody>
      </p:sp>
      <p:graphicFrame>
        <p:nvGraphicFramePr>
          <p:cNvPr id="5" name="Content Placeholder 2">
            <a:extLst>
              <a:ext uri="{FF2B5EF4-FFF2-40B4-BE49-F238E27FC236}">
                <a16:creationId xmlns:a16="http://schemas.microsoft.com/office/drawing/2014/main" id="{78FEEC7F-4570-46C5-8CE1-D0A35BEE93B1}"/>
              </a:ext>
            </a:extLst>
          </p:cNvPr>
          <p:cNvGraphicFramePr>
            <a:graphicFrameLocks noGrp="1"/>
          </p:cNvGraphicFramePr>
          <p:nvPr>
            <p:ph idx="1"/>
            <p:extLst>
              <p:ext uri="{D42A27DB-BD31-4B8C-83A1-F6EECF244321}">
                <p14:modId xmlns:p14="http://schemas.microsoft.com/office/powerpoint/2010/main" val="3389161295"/>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254743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8E24D-B9B0-1F40-AF75-96A67F1A636E}"/>
              </a:ext>
            </a:extLst>
          </p:cNvPr>
          <p:cNvSpPr>
            <a:spLocks noGrp="1"/>
          </p:cNvSpPr>
          <p:nvPr>
            <p:ph type="title"/>
          </p:nvPr>
        </p:nvSpPr>
        <p:spPr>
          <a:xfrm>
            <a:off x="838200" y="136525"/>
            <a:ext cx="10515600" cy="1178469"/>
          </a:xfrm>
        </p:spPr>
        <p:txBody>
          <a:bodyPr/>
          <a:lstStyle/>
          <a:p>
            <a:r>
              <a:rPr lang="en-US" dirty="0"/>
              <a:t>Between Scylla and Charybdis</a:t>
            </a:r>
          </a:p>
        </p:txBody>
      </p:sp>
      <p:pic>
        <p:nvPicPr>
          <p:cNvPr id="6" name="Picture 5">
            <a:extLst>
              <a:ext uri="{FF2B5EF4-FFF2-40B4-BE49-F238E27FC236}">
                <a16:creationId xmlns:a16="http://schemas.microsoft.com/office/drawing/2014/main" id="{7060EBDB-2901-4A4A-BBF9-0C115203A732}"/>
              </a:ext>
            </a:extLst>
          </p:cNvPr>
          <p:cNvPicPr>
            <a:picLocks noChangeAspect="1"/>
          </p:cNvPicPr>
          <p:nvPr/>
        </p:nvPicPr>
        <p:blipFill>
          <a:blip r:embed="rId3"/>
          <a:stretch>
            <a:fillRect/>
          </a:stretch>
        </p:blipFill>
        <p:spPr>
          <a:xfrm>
            <a:off x="3138664" y="1124493"/>
            <a:ext cx="5914671" cy="5004721"/>
          </a:xfrm>
          <a:prstGeom prst="rect">
            <a:avLst/>
          </a:prstGeom>
        </p:spPr>
      </p:pic>
      <p:sp>
        <p:nvSpPr>
          <p:cNvPr id="10" name="TextBox 9">
            <a:extLst>
              <a:ext uri="{FF2B5EF4-FFF2-40B4-BE49-F238E27FC236}">
                <a16:creationId xmlns:a16="http://schemas.microsoft.com/office/drawing/2014/main" id="{CA2E8279-DF61-194F-AAC9-F055CD8F144D}"/>
              </a:ext>
            </a:extLst>
          </p:cNvPr>
          <p:cNvSpPr txBox="1"/>
          <p:nvPr/>
        </p:nvSpPr>
        <p:spPr>
          <a:xfrm>
            <a:off x="7917568" y="2228470"/>
            <a:ext cx="4572000" cy="2554545"/>
          </a:xfrm>
          <a:prstGeom prst="rect">
            <a:avLst/>
          </a:prstGeom>
          <a:noFill/>
        </p:spPr>
        <p:txBody>
          <a:bodyPr wrap="square" rtlCol="0">
            <a:spAutoFit/>
          </a:bodyPr>
          <a:lstStyle/>
          <a:p>
            <a:pPr algn="ctr"/>
            <a:r>
              <a:rPr lang="en-US" sz="4000" dirty="0"/>
              <a:t>Big </a:t>
            </a:r>
          </a:p>
          <a:p>
            <a:pPr algn="ctr"/>
            <a:r>
              <a:rPr lang="en-US" sz="4000" dirty="0"/>
              <a:t>Design</a:t>
            </a:r>
          </a:p>
          <a:p>
            <a:pPr algn="ctr"/>
            <a:r>
              <a:rPr lang="en-US" sz="4000" dirty="0"/>
              <a:t> Upfront</a:t>
            </a:r>
          </a:p>
          <a:p>
            <a:pPr algn="ctr"/>
            <a:r>
              <a:rPr lang="en-US" sz="4000" dirty="0"/>
              <a:t> (BDUF)</a:t>
            </a:r>
          </a:p>
        </p:txBody>
      </p:sp>
      <p:sp>
        <p:nvSpPr>
          <p:cNvPr id="12" name="TextBox 11">
            <a:extLst>
              <a:ext uri="{FF2B5EF4-FFF2-40B4-BE49-F238E27FC236}">
                <a16:creationId xmlns:a16="http://schemas.microsoft.com/office/drawing/2014/main" id="{125B3C66-6C4B-E04E-9BF0-B17DA560BB64}"/>
              </a:ext>
            </a:extLst>
          </p:cNvPr>
          <p:cNvSpPr txBox="1"/>
          <p:nvPr/>
        </p:nvSpPr>
        <p:spPr>
          <a:xfrm>
            <a:off x="0" y="2459504"/>
            <a:ext cx="3234660" cy="1938992"/>
          </a:xfrm>
          <a:prstGeom prst="rect">
            <a:avLst/>
          </a:prstGeom>
          <a:noFill/>
        </p:spPr>
        <p:txBody>
          <a:bodyPr wrap="square" rtlCol="0">
            <a:spAutoFit/>
          </a:bodyPr>
          <a:lstStyle/>
          <a:p>
            <a:pPr algn="ctr"/>
            <a:r>
              <a:rPr lang="en-US" sz="4000" dirty="0"/>
              <a:t>No </a:t>
            </a:r>
          </a:p>
          <a:p>
            <a:pPr algn="ctr"/>
            <a:r>
              <a:rPr lang="en-US" sz="4000" dirty="0"/>
              <a:t>Upfront</a:t>
            </a:r>
          </a:p>
          <a:p>
            <a:pPr algn="ctr"/>
            <a:r>
              <a:rPr lang="en-US" sz="4000" dirty="0"/>
              <a:t> Design</a:t>
            </a:r>
          </a:p>
        </p:txBody>
      </p:sp>
    </p:spTree>
    <p:extLst>
      <p:ext uri="{BB962C8B-B14F-4D97-AF65-F5344CB8AC3E}">
        <p14:creationId xmlns:p14="http://schemas.microsoft.com/office/powerpoint/2010/main" val="4467474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8E24D-B9B0-1F40-AF75-96A67F1A636E}"/>
              </a:ext>
            </a:extLst>
          </p:cNvPr>
          <p:cNvSpPr>
            <a:spLocks noGrp="1"/>
          </p:cNvSpPr>
          <p:nvPr>
            <p:ph type="title"/>
          </p:nvPr>
        </p:nvSpPr>
        <p:spPr>
          <a:xfrm>
            <a:off x="838200" y="136525"/>
            <a:ext cx="10515600" cy="1178469"/>
          </a:xfrm>
        </p:spPr>
        <p:txBody>
          <a:bodyPr/>
          <a:lstStyle/>
          <a:p>
            <a:r>
              <a:rPr lang="en-US" dirty="0"/>
              <a:t>What is Continuous Design?</a:t>
            </a:r>
          </a:p>
        </p:txBody>
      </p:sp>
      <p:sp>
        <p:nvSpPr>
          <p:cNvPr id="3" name="Content Placeholder 2">
            <a:extLst>
              <a:ext uri="{FF2B5EF4-FFF2-40B4-BE49-F238E27FC236}">
                <a16:creationId xmlns:a16="http://schemas.microsoft.com/office/drawing/2014/main" id="{62807730-26AF-8A42-958D-7D72A3B9451E}"/>
              </a:ext>
            </a:extLst>
          </p:cNvPr>
          <p:cNvSpPr>
            <a:spLocks noGrp="1"/>
          </p:cNvSpPr>
          <p:nvPr>
            <p:ph idx="1"/>
          </p:nvPr>
        </p:nvSpPr>
        <p:spPr>
          <a:xfrm>
            <a:off x="5575300" y="1198179"/>
            <a:ext cx="5778500" cy="4978784"/>
          </a:xfrm>
        </p:spPr>
        <p:txBody>
          <a:bodyPr>
            <a:normAutofit/>
          </a:bodyPr>
          <a:lstStyle/>
          <a:p>
            <a:pPr marL="342900" indent="-342900">
              <a:buFont typeface="Arial" panose="020B0604020202020204" pitchFamily="34" charset="0"/>
              <a:buChar char="•"/>
            </a:pPr>
            <a:r>
              <a:rPr lang="en-US" sz="3600" b="0" dirty="0"/>
              <a:t>Roots in Extreme Programming</a:t>
            </a:r>
          </a:p>
          <a:p>
            <a:pPr marL="342900" indent="-342900">
              <a:buFont typeface="Arial" panose="020B0604020202020204" pitchFamily="34" charset="0"/>
              <a:buChar char="•"/>
            </a:pPr>
            <a:r>
              <a:rPr lang="en-US" sz="3600" b="0" dirty="0"/>
              <a:t>“Evolutionary” or “Emergent” Design</a:t>
            </a:r>
          </a:p>
          <a:p>
            <a:pPr marL="342900" indent="-342900">
              <a:buFont typeface="Arial" panose="020B0604020202020204" pitchFamily="34" charset="0"/>
              <a:buChar char="•"/>
            </a:pPr>
            <a:r>
              <a:rPr lang="en-US" sz="3600" b="0" dirty="0"/>
              <a:t>Requires a High Degree of Discipline</a:t>
            </a:r>
          </a:p>
          <a:p>
            <a:pPr marL="342900" indent="-342900">
              <a:buFont typeface="Arial" panose="020B0604020202020204" pitchFamily="34" charset="0"/>
              <a:buChar char="•"/>
            </a:pPr>
            <a:r>
              <a:rPr lang="en-US" sz="3600" b="0" dirty="0"/>
              <a:t>Reacting to Feedback</a:t>
            </a:r>
          </a:p>
          <a:p>
            <a:pPr marL="342900" indent="-342900">
              <a:buFont typeface="Arial" panose="020B0604020202020204" pitchFamily="34" charset="0"/>
              <a:buChar char="•"/>
            </a:pPr>
            <a:endParaRPr lang="en-US" sz="3600" b="0" dirty="0"/>
          </a:p>
          <a:p>
            <a:pPr marL="342900" indent="-342900">
              <a:buFont typeface="Arial" panose="020B0604020202020204" pitchFamily="34" charset="0"/>
              <a:buChar char="•"/>
            </a:pPr>
            <a:endParaRPr lang="en-US" b="0"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p:txBody>
      </p:sp>
      <p:pic>
        <p:nvPicPr>
          <p:cNvPr id="4" name="Picture 3">
            <a:extLst>
              <a:ext uri="{FF2B5EF4-FFF2-40B4-BE49-F238E27FC236}">
                <a16:creationId xmlns:a16="http://schemas.microsoft.com/office/drawing/2014/main" id="{EE50D770-71DF-6542-A5F6-BACEE2D0897F}"/>
              </a:ext>
            </a:extLst>
          </p:cNvPr>
          <p:cNvPicPr>
            <a:picLocks noChangeAspect="1"/>
          </p:cNvPicPr>
          <p:nvPr/>
        </p:nvPicPr>
        <p:blipFill>
          <a:blip r:embed="rId3"/>
          <a:stretch>
            <a:fillRect/>
          </a:stretch>
        </p:blipFill>
        <p:spPr>
          <a:xfrm>
            <a:off x="1009650" y="1198179"/>
            <a:ext cx="4121150" cy="4881362"/>
          </a:xfrm>
          <a:prstGeom prst="rect">
            <a:avLst/>
          </a:prstGeom>
        </p:spPr>
      </p:pic>
    </p:spTree>
    <p:extLst>
      <p:ext uri="{BB962C8B-B14F-4D97-AF65-F5344CB8AC3E}">
        <p14:creationId xmlns:p14="http://schemas.microsoft.com/office/powerpoint/2010/main" val="41548045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8E24D-B9B0-1F40-AF75-96A67F1A636E}"/>
              </a:ext>
            </a:extLst>
          </p:cNvPr>
          <p:cNvSpPr>
            <a:spLocks noGrp="1"/>
          </p:cNvSpPr>
          <p:nvPr>
            <p:ph type="title"/>
          </p:nvPr>
        </p:nvSpPr>
        <p:spPr>
          <a:xfrm>
            <a:off x="838200" y="136525"/>
            <a:ext cx="10515600" cy="1178469"/>
          </a:xfrm>
        </p:spPr>
        <p:txBody>
          <a:bodyPr/>
          <a:lstStyle/>
          <a:p>
            <a:r>
              <a:rPr lang="en-US" dirty="0"/>
              <a:t>Design Goals</a:t>
            </a:r>
          </a:p>
        </p:txBody>
      </p:sp>
      <p:sp>
        <p:nvSpPr>
          <p:cNvPr id="3" name="Content Placeholder 2">
            <a:extLst>
              <a:ext uri="{FF2B5EF4-FFF2-40B4-BE49-F238E27FC236}">
                <a16:creationId xmlns:a16="http://schemas.microsoft.com/office/drawing/2014/main" id="{62807730-26AF-8A42-958D-7D72A3B9451E}"/>
              </a:ext>
            </a:extLst>
          </p:cNvPr>
          <p:cNvSpPr>
            <a:spLocks noGrp="1"/>
          </p:cNvSpPr>
          <p:nvPr>
            <p:ph idx="1"/>
          </p:nvPr>
        </p:nvSpPr>
        <p:spPr>
          <a:xfrm>
            <a:off x="838200" y="1198179"/>
            <a:ext cx="10515600" cy="4978784"/>
          </a:xfrm>
        </p:spPr>
        <p:txBody>
          <a:bodyPr>
            <a:normAutofit/>
          </a:bodyPr>
          <a:lstStyle/>
          <a:p>
            <a:pPr marL="342900" indent="-342900">
              <a:buFont typeface="Arial" panose="020B0604020202020204" pitchFamily="34" charset="0"/>
              <a:buChar char="•"/>
            </a:pPr>
            <a:r>
              <a:rPr lang="en-US" sz="3600" dirty="0"/>
              <a:t>Don’t Repeat Yourself</a:t>
            </a:r>
          </a:p>
          <a:p>
            <a:pPr marL="342900" indent="-342900">
              <a:buFont typeface="Arial" panose="020B0604020202020204" pitchFamily="34" charset="0"/>
              <a:buChar char="•"/>
            </a:pPr>
            <a:r>
              <a:rPr lang="en-US" sz="3600" dirty="0"/>
              <a:t>Explicit</a:t>
            </a:r>
          </a:p>
          <a:p>
            <a:pPr marL="342900" indent="-342900">
              <a:buFont typeface="Arial" panose="020B0604020202020204" pitchFamily="34" charset="0"/>
              <a:buChar char="•"/>
            </a:pPr>
            <a:r>
              <a:rPr lang="en-US" sz="3600" dirty="0"/>
              <a:t>Simple</a:t>
            </a:r>
          </a:p>
          <a:p>
            <a:pPr marL="342900" indent="-342900">
              <a:buFont typeface="Arial" panose="020B0604020202020204" pitchFamily="34" charset="0"/>
              <a:buChar char="•"/>
            </a:pPr>
            <a:r>
              <a:rPr lang="en-US" sz="3600" dirty="0"/>
              <a:t>Cohesive</a:t>
            </a:r>
          </a:p>
          <a:p>
            <a:pPr marL="342900" indent="-342900">
              <a:buFont typeface="Arial" panose="020B0604020202020204" pitchFamily="34" charset="0"/>
              <a:buChar char="•"/>
            </a:pPr>
            <a:r>
              <a:rPr lang="en-US" sz="3600" dirty="0"/>
              <a:t>Decoupled</a:t>
            </a:r>
          </a:p>
          <a:p>
            <a:pPr marL="342900" indent="-342900">
              <a:buFont typeface="Arial" panose="020B0604020202020204" pitchFamily="34" charset="0"/>
              <a:buChar char="•"/>
            </a:pPr>
            <a:r>
              <a:rPr lang="en-US" sz="3600" dirty="0"/>
              <a:t>Isolated</a:t>
            </a:r>
          </a:p>
          <a:p>
            <a:pPr marL="342900" indent="-342900">
              <a:buFont typeface="Arial" panose="020B0604020202020204" pitchFamily="34" charset="0"/>
              <a:buChar char="•"/>
            </a:pPr>
            <a:r>
              <a:rPr lang="en-US" sz="3600" dirty="0"/>
              <a:t>In the present</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p:txBody>
      </p:sp>
    </p:spTree>
    <p:extLst>
      <p:ext uri="{BB962C8B-B14F-4D97-AF65-F5344CB8AC3E}">
        <p14:creationId xmlns:p14="http://schemas.microsoft.com/office/powerpoint/2010/main" val="38550654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8E24D-B9B0-1F40-AF75-96A67F1A636E}"/>
              </a:ext>
            </a:extLst>
          </p:cNvPr>
          <p:cNvSpPr>
            <a:spLocks noGrp="1"/>
          </p:cNvSpPr>
          <p:nvPr>
            <p:ph type="title"/>
          </p:nvPr>
        </p:nvSpPr>
        <p:spPr>
          <a:xfrm>
            <a:off x="838200" y="136525"/>
            <a:ext cx="10515600" cy="1178469"/>
          </a:xfrm>
        </p:spPr>
        <p:txBody>
          <a:bodyPr/>
          <a:lstStyle/>
          <a:p>
            <a:r>
              <a:rPr lang="en-US" dirty="0"/>
              <a:t>Pull vs Push</a:t>
            </a:r>
          </a:p>
        </p:txBody>
      </p:sp>
      <p:sp>
        <p:nvSpPr>
          <p:cNvPr id="3" name="Content Placeholder 2">
            <a:extLst>
              <a:ext uri="{FF2B5EF4-FFF2-40B4-BE49-F238E27FC236}">
                <a16:creationId xmlns:a16="http://schemas.microsoft.com/office/drawing/2014/main" id="{62807730-26AF-8A42-958D-7D72A3B9451E}"/>
              </a:ext>
            </a:extLst>
          </p:cNvPr>
          <p:cNvSpPr>
            <a:spLocks noGrp="1"/>
          </p:cNvSpPr>
          <p:nvPr>
            <p:ph idx="1"/>
          </p:nvPr>
        </p:nvSpPr>
        <p:spPr>
          <a:xfrm>
            <a:off x="838200" y="1198179"/>
            <a:ext cx="10515600" cy="4978784"/>
          </a:xfrm>
        </p:spPr>
        <p:txBody>
          <a:bodyPr>
            <a:normAutofit/>
          </a:bodyPr>
          <a:lstStyle/>
          <a:p>
            <a:pPr marL="342900" indent="-342900">
              <a:buFont typeface="Arial" panose="020B0604020202020204" pitchFamily="34" charset="0"/>
              <a:buChar char="•"/>
            </a:pPr>
            <a:r>
              <a:rPr lang="en-US" sz="3600" strike="sngStrike" dirty="0">
                <a:solidFill>
                  <a:srgbClr val="FF0000"/>
                </a:solidFill>
              </a:rPr>
              <a:t>Build it and they will come</a:t>
            </a:r>
          </a:p>
          <a:p>
            <a:pPr marL="342900" indent="-342900">
              <a:buFont typeface="Arial" panose="020B0604020202020204" pitchFamily="34" charset="0"/>
              <a:buChar char="•"/>
            </a:pPr>
            <a:r>
              <a:rPr lang="en-US" sz="3600" dirty="0"/>
              <a:t>“You aren’t going to need it” – YAGNI</a:t>
            </a:r>
          </a:p>
          <a:p>
            <a:pPr marL="342900" indent="-342900">
              <a:buFont typeface="Arial" panose="020B0604020202020204" pitchFamily="34" charset="0"/>
              <a:buChar char="•"/>
            </a:pPr>
            <a:r>
              <a:rPr lang="en-US" sz="3600" dirty="0"/>
              <a:t>Do the Simplest Thing That Could Possibly Work</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p:txBody>
      </p:sp>
    </p:spTree>
    <p:extLst>
      <p:ext uri="{BB962C8B-B14F-4D97-AF65-F5344CB8AC3E}">
        <p14:creationId xmlns:p14="http://schemas.microsoft.com/office/powerpoint/2010/main" val="27835237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CBT Exec Template" id="{8EB8F8A5-1D67-D54B-B3BD-7843A302E6AA}" vid="{AF866B3A-17CA-624D-ABF0-B172A8C2270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82</TotalTime>
  <Words>676</Words>
  <Application>Microsoft Macintosh PowerPoint</Application>
  <PresentationFormat>Widescreen</PresentationFormat>
  <Paragraphs>130</Paragraphs>
  <Slides>21</Slides>
  <Notes>20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Arial</vt:lpstr>
      <vt:lpstr>Avenir Heavy</vt:lpstr>
      <vt:lpstr>Avenir Medium</vt:lpstr>
      <vt:lpstr>Avenir Medium Oblique</vt:lpstr>
      <vt:lpstr>Avenir Roman</vt:lpstr>
      <vt:lpstr>Calibri</vt:lpstr>
      <vt:lpstr>Wingdings</vt:lpstr>
      <vt:lpstr>Office Theme</vt:lpstr>
      <vt:lpstr>The Fundamentals of Continuous Software Design  </vt:lpstr>
      <vt:lpstr>About Me</vt:lpstr>
      <vt:lpstr>Extreme Programming</vt:lpstr>
      <vt:lpstr>Scrum</vt:lpstr>
      <vt:lpstr>Delivering Value</vt:lpstr>
      <vt:lpstr>Between Scylla and Charybdis</vt:lpstr>
      <vt:lpstr>What is Continuous Design?</vt:lpstr>
      <vt:lpstr>Design Goals</vt:lpstr>
      <vt:lpstr>Pull vs Push</vt:lpstr>
      <vt:lpstr>The Last Responsible Moment</vt:lpstr>
      <vt:lpstr>Reversibility</vt:lpstr>
      <vt:lpstr>Low Reversibility</vt:lpstr>
      <vt:lpstr>Examples of Low Reversibility</vt:lpstr>
      <vt:lpstr>Examples of High Reversibility</vt:lpstr>
      <vt:lpstr>Testability and TDD/BDD</vt:lpstr>
      <vt:lpstr>“Jeremy’s Laws of TDD Design”</vt:lpstr>
      <vt:lpstr>Refactoring</vt:lpstr>
      <vt:lpstr>Bottom Up vs Top Down Design</vt:lpstr>
      <vt:lpstr>Spike</vt:lpstr>
      <vt:lpstr>Process Stuff</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Fundamentals of Continuous Software Design  </dc:title>
  <dc:creator>Jeremy Miller</dc:creator>
  <cp:lastModifiedBy>Jeremy Miller</cp:lastModifiedBy>
  <cp:revision>2</cp:revision>
  <dcterms:created xsi:type="dcterms:W3CDTF">2020-05-09T18:33:59Z</dcterms:created>
  <dcterms:modified xsi:type="dcterms:W3CDTF">2020-05-09T19:56:06Z</dcterms:modified>
</cp:coreProperties>
</file>