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53" r:id="rId2"/>
    <p:sldId id="377" r:id="rId3"/>
    <p:sldId id="365" r:id="rId4"/>
    <p:sldId id="383" r:id="rId5"/>
    <p:sldId id="366" r:id="rId6"/>
    <p:sldId id="380" r:id="rId7"/>
    <p:sldId id="378" r:id="rId8"/>
    <p:sldId id="364" r:id="rId9"/>
    <p:sldId id="384" r:id="rId10"/>
    <p:sldId id="382" r:id="rId11"/>
    <p:sldId id="368" r:id="rId12"/>
    <p:sldId id="379" r:id="rId13"/>
    <p:sldId id="369" r:id="rId14"/>
  </p:sldIdLst>
  <p:sldSz cx="9144000" cy="6858000" type="screen4x3"/>
  <p:notesSz cx="7010400" cy="9236075"/>
  <p:defaultTextStyle>
    <a:defPPr>
      <a:defRPr lang="en-US"/>
    </a:defPPr>
    <a:lvl1pPr algn="l" rtl="0" fontAlgn="base">
      <a:lnSpc>
        <a:spcPct val="90000"/>
      </a:lnSpc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RIA952" initials="M" lastIdx="1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DEDE"/>
    <a:srgbClr val="BEBEBE"/>
    <a:srgbClr val="CBCBCB"/>
    <a:srgbClr val="DBDBDB"/>
    <a:srgbClr val="FFFFFF"/>
    <a:srgbClr val="000000"/>
    <a:srgbClr val="999999"/>
    <a:srgbClr val="E65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63" autoAdjust="0"/>
    <p:restoredTop sz="86626" autoAdjust="0"/>
  </p:normalViewPr>
  <p:slideViewPr>
    <p:cSldViewPr snapToGrid="0">
      <p:cViewPr varScale="1">
        <p:scale>
          <a:sx n="135" d="100"/>
          <a:sy n="135" d="100"/>
        </p:scale>
        <p:origin x="2184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842" y="-72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2525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772525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/>
            </a:lvl1pPr>
          </a:lstStyle>
          <a:p>
            <a:pPr>
              <a:defRPr/>
            </a:pPr>
            <a:fld id="{4021A9A8-B59C-4BF9-9F28-18E648D448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125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93738"/>
            <a:ext cx="4616450" cy="3462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387850"/>
            <a:ext cx="5607050" cy="415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525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772525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/>
            </a:lvl1pPr>
          </a:lstStyle>
          <a:p>
            <a:pPr>
              <a:defRPr/>
            </a:pPr>
            <a:fld id="{DAB13766-C5CE-4340-BE91-8D56F07620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2007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what it is</a:t>
            </a:r>
          </a:p>
          <a:p>
            <a:r>
              <a:rPr lang="en-US" dirty="0"/>
              <a:t>* FOSS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Client library, so there’s no additional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Fully ACID through the document </a:t>
            </a:r>
            <a:r>
              <a:rPr lang="en-US" dirty="0" err="1"/>
              <a:t>db</a:t>
            </a:r>
            <a:r>
              <a:rPr lang="en-US" dirty="0"/>
              <a:t>, mostly in the event sourcing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139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the sample in</a:t>
            </a:r>
            <a:r>
              <a:rPr lang="en-US" baseline="0" dirty="0"/>
              <a:t> the ST tutorial, show the very basic specifications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449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the basic </a:t>
            </a:r>
            <a:r>
              <a:rPr lang="en-US" dirty="0" err="1"/>
              <a:t>DocumentDb</a:t>
            </a:r>
            <a:r>
              <a:rPr lang="en-US" dirty="0"/>
              <a:t>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3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the basic </a:t>
            </a:r>
            <a:r>
              <a:rPr lang="en-US" dirty="0" err="1"/>
              <a:t>DocumentDb</a:t>
            </a:r>
            <a:r>
              <a:rPr lang="en-US" dirty="0"/>
              <a:t>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981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Calculator</a:t>
            </a:r>
            <a:r>
              <a:rPr lang="en-US" baseline="0" dirty="0"/>
              <a:t> Sample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3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3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3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3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WTemplatePicture" descr="orang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292100"/>
            <a:ext cx="8589963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wCopyright"/>
          <p:cNvSpPr txBox="1">
            <a:spLocks noChangeArrowheads="1"/>
          </p:cNvSpPr>
          <p:nvPr/>
        </p:nvSpPr>
        <p:spPr bwMode="auto">
          <a:xfrm>
            <a:off x="292100" y="6516688"/>
            <a:ext cx="557213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00000"/>
              </a:lnSpc>
              <a:defRPr/>
            </a:pPr>
            <a:r>
              <a:rPr lang="en-US" sz="700" noProof="1">
                <a:solidFill>
                  <a:srgbClr val="000000"/>
                </a:solidFill>
              </a:rPr>
              <a:t>© 2010 Towers Watson. All rights reserved.</a:t>
            </a:r>
            <a:endParaRPr lang="en-US" sz="700" noProof="1"/>
          </a:p>
        </p:txBody>
      </p:sp>
      <p:pic>
        <p:nvPicPr>
          <p:cNvPr id="6" name="TWLOGO" descr="Towers Watson color signatur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6251575"/>
            <a:ext cx="2532063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twTitleHeading"/>
          <p:cNvSpPr>
            <a:spLocks noGrp="1" noChangeArrowheads="1"/>
          </p:cNvSpPr>
          <p:nvPr>
            <p:ph type="ctrTitle"/>
          </p:nvPr>
        </p:nvSpPr>
        <p:spPr>
          <a:xfrm>
            <a:off x="382588" y="4011613"/>
            <a:ext cx="5942012" cy="376237"/>
          </a:xfrm>
          <a:solidFill>
            <a:srgbClr val="FFFFFF"/>
          </a:solidFill>
        </p:spPr>
        <p:txBody>
          <a:bodyPr lIns="182880" tIns="27432" rIns="91440" bIns="18288" anchor="b">
            <a:spAutoFit/>
          </a:bodyPr>
          <a:lstStyle>
            <a:lvl1pPr>
              <a:lnSpc>
                <a:spcPts val="2600"/>
              </a:lnSpc>
              <a:defRPr sz="25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twBodyHeading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82588" y="4459288"/>
            <a:ext cx="7313612" cy="279400"/>
          </a:xfrm>
          <a:solidFill>
            <a:srgbClr val="000000"/>
          </a:solidFill>
        </p:spPr>
        <p:txBody>
          <a:bodyPr lIns="182880" tIns="18288" bIns="18288">
            <a:spAutoFit/>
          </a:bodyPr>
          <a:lstStyle>
            <a:lvl1pPr marL="0" indent="0">
              <a:lnSpc>
                <a:spcPts val="19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7074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wPageNumb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28FAE3-4FE9-47A1-8097-19968224201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17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2738" y="428625"/>
            <a:ext cx="2092325" cy="55133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2588" y="428625"/>
            <a:ext cx="6127750" cy="55133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wPageNumb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9C22FB-D6BD-4BEC-9093-A7A3F919C9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08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wPageNumb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3C85C-F203-4BC0-8DA9-841E0B6B4E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663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wPageNumb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435AE5-1CE1-469B-90FD-3D27285E3D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146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2588" y="1425575"/>
            <a:ext cx="4110037" cy="4516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425575"/>
            <a:ext cx="4110038" cy="4516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wPageNumb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DE8B87-4E8A-4231-8848-5BC0981BAB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552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wPageNumb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876DFE-19F3-4FBC-87C2-3D6E2BB30C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wPageNumb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FC0F53-5C66-4BBD-91C5-92B16F50F5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962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wPageNumb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9B41BD-0C34-4D12-A0D1-9696FA7485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12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wPageNumb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B8537F-C52F-4748-A5DE-D6EFA63238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278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wPageNumb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F19A73-0C0B-45A7-AB0B-A55204D418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31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pSlideBody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425575"/>
            <a:ext cx="8372475" cy="4516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endParaRPr lang="en-US"/>
          </a:p>
          <a:p>
            <a:pPr lvl="4"/>
            <a:endParaRPr lang="en-US"/>
          </a:p>
          <a:p>
            <a:pPr lvl="2"/>
            <a:endParaRPr lang="en-US"/>
          </a:p>
        </p:txBody>
      </p:sp>
      <p:sp>
        <p:nvSpPr>
          <p:cNvPr id="1027" name="tpSlideHeading"/>
          <p:cNvSpPr>
            <a:spLocks noGrp="1" noChangeArrowheads="1"/>
          </p:cNvSpPr>
          <p:nvPr>
            <p:ph type="title"/>
          </p:nvPr>
        </p:nvSpPr>
        <p:spPr bwMode="gray">
          <a:xfrm>
            <a:off x="382588" y="428625"/>
            <a:ext cx="8372475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wCopyright"/>
          <p:cNvSpPr txBox="1">
            <a:spLocks noChangeArrowheads="1"/>
          </p:cNvSpPr>
          <p:nvPr/>
        </p:nvSpPr>
        <p:spPr bwMode="auto">
          <a:xfrm>
            <a:off x="7959725" y="6397625"/>
            <a:ext cx="492125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defRPr/>
            </a:pPr>
            <a:r>
              <a:rPr lang="en-US" sz="600" noProof="1">
                <a:solidFill>
                  <a:srgbClr val="000000"/>
                </a:solidFill>
              </a:rPr>
              <a:t>© 2010 Towers Watson. All rights reserved. Proprietary and Confidential. For Towers Watson and Towers Watson client use only.</a:t>
            </a:r>
          </a:p>
        </p:txBody>
      </p:sp>
      <p:sp>
        <p:nvSpPr>
          <p:cNvPr id="1029" name="TWURL"/>
          <p:cNvSpPr txBox="1">
            <a:spLocks noChangeArrowheads="1"/>
          </p:cNvSpPr>
          <p:nvPr userDrawn="1"/>
        </p:nvSpPr>
        <p:spPr bwMode="gray">
          <a:xfrm>
            <a:off x="409575" y="6378575"/>
            <a:ext cx="10096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00000"/>
              </a:lnSpc>
              <a:defRPr/>
            </a:pPr>
            <a:r>
              <a:rPr lang="en-US" sz="800" b="1" dirty="0">
                <a:solidFill>
                  <a:srgbClr val="E35235"/>
                </a:solidFill>
              </a:rPr>
              <a:t>towerswatson.com</a:t>
            </a:r>
          </a:p>
        </p:txBody>
      </p:sp>
      <p:sp>
        <p:nvSpPr>
          <p:cNvPr id="1055" name="twPageNumber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424863" y="6327775"/>
            <a:ext cx="3317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800" b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2B27F2AE-3856-4ED4-B0F2-28215FD27B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E6503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E65032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E65032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E65032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E65032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E65032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E65032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E65032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E65032"/>
          </a:solidFill>
          <a:latin typeface="Arial" charset="0"/>
          <a:cs typeface="Arial" charset="0"/>
        </a:defRPr>
      </a:lvl9pPr>
    </p:titleStyle>
    <p:bodyStyle>
      <a:lvl1pPr marL="228600" indent="-228600" algn="l" rtl="0" eaLnBrk="0" fontAlgn="base" hangingPunct="0">
        <a:spcBef>
          <a:spcPct val="20000"/>
        </a:spcBef>
        <a:spcAft>
          <a:spcPts val="600"/>
        </a:spcAft>
        <a:buClr>
          <a:srgbClr val="E65032"/>
        </a:buClr>
        <a:buSzPct val="60000"/>
        <a:buFont typeface="Wingdings" pitchFamily="2" charset="2"/>
        <a:buChar char="l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7013" algn="l" rtl="0" eaLnBrk="0" fontAlgn="base" hangingPunct="0">
        <a:spcBef>
          <a:spcPct val="10000"/>
        </a:spcBef>
        <a:spcAft>
          <a:spcPts val="600"/>
        </a:spcAft>
        <a:buClr>
          <a:srgbClr val="989898"/>
        </a:buClr>
        <a:buSzPct val="60000"/>
        <a:buFont typeface="Wingdings" pitchFamily="2" charset="2"/>
        <a:buChar char="l"/>
        <a:defRPr>
          <a:solidFill>
            <a:srgbClr val="000000"/>
          </a:solidFill>
          <a:latin typeface="+mn-lt"/>
          <a:cs typeface="+mn-cs"/>
        </a:defRPr>
      </a:lvl2pPr>
      <a:lvl3pPr marL="776288" indent="-317500" algn="l" rtl="0" eaLnBrk="0" fontAlgn="base" hangingPunct="0">
        <a:spcBef>
          <a:spcPct val="10000"/>
        </a:spcBef>
        <a:spcAft>
          <a:spcPts val="600"/>
        </a:spcAft>
        <a:buClr>
          <a:srgbClr val="E65032"/>
        </a:buClr>
        <a:buSzPct val="90000"/>
        <a:buFont typeface="Arial" charset="0"/>
        <a:buChar char="—"/>
        <a:defRPr sz="1600">
          <a:solidFill>
            <a:srgbClr val="000000"/>
          </a:solidFill>
          <a:latin typeface="+mn-lt"/>
          <a:cs typeface="+mn-cs"/>
        </a:defRPr>
      </a:lvl3pPr>
      <a:lvl4pPr marL="1417638" indent="-274638" algn="l" rtl="0" eaLnBrk="0" fontAlgn="base" hangingPunct="0">
        <a:spcBef>
          <a:spcPct val="20000"/>
        </a:spcBef>
        <a:spcAft>
          <a:spcPct val="0"/>
        </a:spcAft>
        <a:buClr>
          <a:srgbClr val="999999"/>
        </a:buClr>
        <a:buFont typeface="Arial" charset="0"/>
        <a:buChar char="–"/>
        <a:defRPr sz="1600">
          <a:solidFill>
            <a:srgbClr val="000000"/>
          </a:solidFill>
          <a:latin typeface="+mn-lt"/>
          <a:cs typeface="+mn-cs"/>
        </a:defRPr>
      </a:lvl4pPr>
      <a:lvl5pPr marL="2511425" indent="-979488" algn="l" rtl="0" eaLnBrk="0" fontAlgn="base" hangingPunct="0">
        <a:spcBef>
          <a:spcPct val="20000"/>
        </a:spcBef>
        <a:spcAft>
          <a:spcPct val="0"/>
        </a:spcAft>
        <a:defRPr sz="1600">
          <a:solidFill>
            <a:srgbClr val="000000"/>
          </a:solidFill>
          <a:latin typeface="+mn-lt"/>
          <a:cs typeface="+mn-cs"/>
        </a:defRPr>
      </a:lvl5pPr>
      <a:lvl6pPr marL="2968625" indent="-979488" algn="l" rtl="0" fontAlgn="base">
        <a:spcBef>
          <a:spcPct val="20000"/>
        </a:spcBef>
        <a:spcAft>
          <a:spcPct val="0"/>
        </a:spcAft>
        <a:defRPr sz="1600">
          <a:solidFill>
            <a:srgbClr val="000000"/>
          </a:solidFill>
          <a:latin typeface="+mn-lt"/>
          <a:cs typeface="+mn-cs"/>
        </a:defRPr>
      </a:lvl6pPr>
      <a:lvl7pPr marL="3425825" indent="-979488" algn="l" rtl="0" fontAlgn="base">
        <a:spcBef>
          <a:spcPct val="20000"/>
        </a:spcBef>
        <a:spcAft>
          <a:spcPct val="0"/>
        </a:spcAft>
        <a:defRPr sz="1600">
          <a:solidFill>
            <a:srgbClr val="000000"/>
          </a:solidFill>
          <a:latin typeface="+mn-lt"/>
          <a:cs typeface="+mn-cs"/>
        </a:defRPr>
      </a:lvl7pPr>
      <a:lvl8pPr marL="3883025" indent="-979488" algn="l" rtl="0" fontAlgn="base">
        <a:spcBef>
          <a:spcPct val="20000"/>
        </a:spcBef>
        <a:spcAft>
          <a:spcPct val="0"/>
        </a:spcAft>
        <a:defRPr sz="1600">
          <a:solidFill>
            <a:srgbClr val="000000"/>
          </a:solidFill>
          <a:latin typeface="+mn-lt"/>
          <a:cs typeface="+mn-cs"/>
        </a:defRPr>
      </a:lvl8pPr>
      <a:lvl9pPr marL="4340225" indent="-979488" algn="l" rtl="0" fontAlgn="base">
        <a:spcBef>
          <a:spcPct val="20000"/>
        </a:spcBef>
        <a:spcAft>
          <a:spcPct val="0"/>
        </a:spcAft>
        <a:defRPr sz="16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jasperfx/marten" TargetMode="External"/><Relationship Id="rId2" Type="http://schemas.openxmlformats.org/officeDocument/2006/relationships/hyperlink" Target="http://jasperfx.github.io/marte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ter.im/JasperFx/marte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2588" y="3999710"/>
            <a:ext cx="5942012" cy="388140"/>
          </a:xfrm>
        </p:spPr>
        <p:txBody>
          <a:bodyPr/>
          <a:lstStyle/>
          <a:p>
            <a:r>
              <a:rPr lang="en-US" dirty="0"/>
              <a:t>Marten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588" y="4459288"/>
            <a:ext cx="7313612" cy="286147"/>
          </a:xfrm>
        </p:spPr>
        <p:txBody>
          <a:bodyPr/>
          <a:lstStyle/>
          <a:p>
            <a:r>
              <a:rPr lang="en-US" dirty="0"/>
              <a:t>Jeremy D. Miller</a:t>
            </a:r>
          </a:p>
        </p:txBody>
      </p:sp>
    </p:spTree>
    <p:extLst>
      <p:ext uri="{BB962C8B-B14F-4D97-AF65-F5344CB8AC3E}">
        <p14:creationId xmlns:p14="http://schemas.microsoft.com/office/powerpoint/2010/main" val="3313769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428625"/>
            <a:ext cx="8372475" cy="5674224"/>
          </a:xfrm>
        </p:spPr>
        <p:txBody>
          <a:bodyPr/>
          <a:lstStyle/>
          <a:p>
            <a:pPr algn="ctr"/>
            <a:r>
              <a:rPr lang="en-US" sz="3600" dirty="0"/>
              <a:t>Document Hierarchies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899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Making Marten Fast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Computed Indexes</a:t>
            </a:r>
          </a:p>
          <a:p>
            <a:r>
              <a:rPr lang="en-US" sz="2400" dirty="0"/>
              <a:t>Duplicated Fields</a:t>
            </a:r>
          </a:p>
          <a:p>
            <a:r>
              <a:rPr lang="en-US" sz="2400" dirty="0"/>
              <a:t>Swap in </a:t>
            </a:r>
            <a:r>
              <a:rPr lang="en-US" sz="2400" dirty="0" err="1"/>
              <a:t>Jil</a:t>
            </a:r>
            <a:r>
              <a:rPr lang="en-US" sz="2400" dirty="0"/>
              <a:t> for faster JSON serialization</a:t>
            </a:r>
          </a:p>
          <a:p>
            <a:r>
              <a:rPr lang="en-US" sz="2400" dirty="0" err="1"/>
              <a:t>Async</a:t>
            </a:r>
            <a:r>
              <a:rPr lang="en-US" sz="2400" dirty="0"/>
              <a:t> Queries</a:t>
            </a:r>
          </a:p>
          <a:p>
            <a:r>
              <a:rPr lang="en-US" sz="2400" dirty="0"/>
              <a:t>Batch Queries</a:t>
            </a:r>
          </a:p>
          <a:p>
            <a:r>
              <a:rPr lang="en-US" sz="2400" dirty="0"/>
              <a:t>Includes</a:t>
            </a:r>
          </a:p>
          <a:p>
            <a:r>
              <a:rPr lang="en-US" sz="2400" dirty="0"/>
              <a:t>Bulk Inserts</a:t>
            </a:r>
          </a:p>
          <a:p>
            <a:r>
              <a:rPr lang="en-US" sz="2400" dirty="0"/>
              <a:t>Batching Updates</a:t>
            </a:r>
          </a:p>
          <a:p>
            <a:r>
              <a:rPr lang="en-US" sz="2400" dirty="0"/>
              <a:t>Patching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26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“</a:t>
            </a:r>
            <a:r>
              <a:rPr lang="en-US" sz="2800" dirty="0" err="1"/>
              <a:t>Readside</a:t>
            </a:r>
            <a:r>
              <a:rPr lang="en-US" sz="2800" dirty="0"/>
              <a:t>” Transforms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Select() Transforms</a:t>
            </a:r>
          </a:p>
          <a:p>
            <a:r>
              <a:rPr lang="en-US" sz="2400" dirty="0" err="1"/>
              <a:t>Javascript</a:t>
            </a:r>
            <a:r>
              <a:rPr lang="en-US" sz="2400" dirty="0"/>
              <a:t> Transforms</a:t>
            </a:r>
          </a:p>
          <a:p>
            <a:r>
              <a:rPr lang="en-US" sz="2400" dirty="0"/>
              <a:t>Query for JSON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619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Marten as Event 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Capture events as streams</a:t>
            </a:r>
          </a:p>
          <a:p>
            <a:r>
              <a:rPr lang="en-US" sz="2400" dirty="0"/>
              <a:t>Live / </a:t>
            </a:r>
            <a:r>
              <a:rPr lang="en-US" sz="2400" dirty="0" err="1"/>
              <a:t>Async</a:t>
            </a:r>
            <a:r>
              <a:rPr lang="en-US" sz="2400" dirty="0"/>
              <a:t> / Inline projections</a:t>
            </a:r>
          </a:p>
          <a:p>
            <a:r>
              <a:rPr lang="en-US" sz="2400" dirty="0" err="1"/>
              <a:t>.Net</a:t>
            </a:r>
            <a:r>
              <a:rPr lang="en-US" sz="2400"/>
              <a:t> transforms</a:t>
            </a:r>
            <a:endParaRPr lang="en-US" sz="2400" dirty="0"/>
          </a:p>
          <a:p>
            <a:r>
              <a:rPr lang="en-US" sz="2400" dirty="0"/>
              <a:t>Query the Event Store</a:t>
            </a:r>
          </a:p>
          <a:p>
            <a:r>
              <a:rPr lang="en-US" sz="2400" dirty="0"/>
              <a:t>Query Aggregated Documents</a:t>
            </a:r>
          </a:p>
          <a:p>
            <a:r>
              <a:rPr lang="en-US" sz="2400" dirty="0"/>
              <a:t>Transaction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37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428625"/>
            <a:ext cx="8372475" cy="5772856"/>
          </a:xfrm>
        </p:spPr>
        <p:txBody>
          <a:bodyPr/>
          <a:lstStyle/>
          <a:p>
            <a:pPr algn="ctr"/>
            <a:r>
              <a:rPr lang="en-US" sz="3600" dirty="0"/>
              <a:t>Marten: </a:t>
            </a:r>
            <a:r>
              <a:rPr lang="en-US" sz="3600" dirty="0" err="1"/>
              <a:t>Postgresql</a:t>
            </a:r>
            <a:r>
              <a:rPr lang="en-US" sz="3600" dirty="0"/>
              <a:t> as Document </a:t>
            </a:r>
            <a:r>
              <a:rPr lang="en-US" sz="3600" dirty="0" err="1"/>
              <a:t>Db</a:t>
            </a:r>
            <a:r>
              <a:rPr lang="en-US" sz="3600" dirty="0"/>
              <a:t> and Event Store for </a:t>
            </a:r>
            <a:r>
              <a:rPr lang="en-US" sz="3600" dirty="0" err="1"/>
              <a:t>.Net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501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The Marten Community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2"/>
              </a:rPr>
              <a:t>http://jasperfx.github.io/marten</a:t>
            </a:r>
            <a:endParaRPr lang="en-US" sz="2400" dirty="0"/>
          </a:p>
          <a:p>
            <a:r>
              <a:rPr lang="en-US" sz="2400" dirty="0">
                <a:hlinkClick r:id="rId3"/>
              </a:rPr>
              <a:t>http://github.com/jasperfx/marten</a:t>
            </a:r>
            <a:endParaRPr lang="en-US" sz="2400" dirty="0"/>
          </a:p>
          <a:p>
            <a:r>
              <a:rPr lang="en-US" sz="2400" dirty="0">
                <a:hlinkClick r:id="rId4"/>
              </a:rPr>
              <a:t>https://gitter.im/JasperFx/marten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075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Brief 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Started in October 2015</a:t>
            </a:r>
          </a:p>
          <a:p>
            <a:r>
              <a:rPr lang="en-US" sz="2400" dirty="0"/>
              <a:t>Meant as a near drop in replacement for </a:t>
            </a:r>
            <a:r>
              <a:rPr lang="en-US" sz="2400" dirty="0" err="1"/>
              <a:t>RavenDb</a:t>
            </a:r>
            <a:endParaRPr lang="en-US" sz="2400" dirty="0"/>
          </a:p>
          <a:p>
            <a:r>
              <a:rPr lang="en-US" sz="2400" dirty="0"/>
              <a:t>Event sourcing support to replace </a:t>
            </a:r>
            <a:r>
              <a:rPr lang="en-US" sz="2400" dirty="0" err="1"/>
              <a:t>NEventStore</a:t>
            </a:r>
            <a:endParaRPr lang="en-US" sz="2400" dirty="0"/>
          </a:p>
          <a:p>
            <a:r>
              <a:rPr lang="en-US" sz="2400" dirty="0"/>
              <a:t>1.0 in September 2016</a:t>
            </a:r>
          </a:p>
          <a:p>
            <a:r>
              <a:rPr lang="en-US" sz="2400" dirty="0"/>
              <a:t>2.0 in July 2017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651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Polyglot Persistence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Ol’fashioned</a:t>
            </a:r>
            <a:r>
              <a:rPr lang="en-US" sz="2800" dirty="0"/>
              <a:t> Relational Database</a:t>
            </a:r>
          </a:p>
          <a:p>
            <a:r>
              <a:rPr lang="en-US" sz="2800" dirty="0"/>
              <a:t>Document Database</a:t>
            </a:r>
          </a:p>
          <a:p>
            <a:r>
              <a:rPr lang="en-US" sz="2800" dirty="0"/>
              <a:t>Event Sourcing</a:t>
            </a:r>
          </a:p>
          <a:p>
            <a:r>
              <a:rPr lang="en-US" sz="2800" dirty="0"/>
              <a:t>Heavy ORM (EF or NHibernate)</a:t>
            </a:r>
          </a:p>
          <a:p>
            <a:r>
              <a:rPr lang="en-US" sz="2800" dirty="0"/>
              <a:t>Micro ORM (Dapper)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855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Why a Document Database?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Greatly reduces the impedance mismatch</a:t>
            </a:r>
          </a:p>
          <a:p>
            <a:r>
              <a:rPr lang="en-US" sz="2400" dirty="0"/>
              <a:t>Far simpler database migrations</a:t>
            </a:r>
          </a:p>
          <a:p>
            <a:r>
              <a:rPr lang="en-US" sz="2400" dirty="0"/>
              <a:t>Supports evolutionary or emergent software architecture</a:t>
            </a:r>
          </a:p>
          <a:p>
            <a:r>
              <a:rPr lang="en-US" sz="2400" dirty="0"/>
              <a:t>Less mechanical work in application persistence</a:t>
            </a:r>
          </a:p>
          <a:p>
            <a:r>
              <a:rPr lang="en-US" sz="2400" dirty="0"/>
              <a:t>Test data setup and teardown is more efficient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830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Why </a:t>
            </a:r>
            <a:r>
              <a:rPr lang="en-US" sz="2800" dirty="0" err="1"/>
              <a:t>Postgresql</a:t>
            </a:r>
            <a:r>
              <a:rPr lang="en-US" sz="2800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Outstanding JSON support </a:t>
            </a:r>
          </a:p>
          <a:p>
            <a:r>
              <a:rPr lang="en-US" sz="2400" dirty="0"/>
              <a:t>Long, proven history</a:t>
            </a:r>
          </a:p>
          <a:p>
            <a:r>
              <a:rPr lang="en-US" sz="2400" dirty="0"/>
              <a:t>Vibrant community</a:t>
            </a:r>
          </a:p>
          <a:p>
            <a:r>
              <a:rPr lang="en-US" sz="2400" dirty="0"/>
              <a:t>Innovating quickly</a:t>
            </a:r>
          </a:p>
          <a:p>
            <a:r>
              <a:rPr lang="en-US" sz="2400" dirty="0"/>
              <a:t>Existing ecosystem w/ functional, grown up DevOps tools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760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428625"/>
            <a:ext cx="8372475" cy="5674224"/>
          </a:xfrm>
        </p:spPr>
        <p:txBody>
          <a:bodyPr/>
          <a:lstStyle/>
          <a:p>
            <a:pPr algn="ctr"/>
            <a:r>
              <a:rPr lang="en-US" sz="3600" dirty="0"/>
              <a:t>Getting Started with Marten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769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428625"/>
            <a:ext cx="8372475" cy="5674224"/>
          </a:xfrm>
        </p:spPr>
        <p:txBody>
          <a:bodyPr/>
          <a:lstStyle/>
          <a:p>
            <a:pPr algn="ctr"/>
            <a:r>
              <a:rPr lang="en-US" sz="9600" dirty="0"/>
              <a:t>ACID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68976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A00050"/>
      </a:dk2>
      <a:lt2>
        <a:srgbClr val="FFDA65"/>
      </a:lt2>
      <a:accent1>
        <a:srgbClr val="EBAF00"/>
      </a:accent1>
      <a:accent2>
        <a:srgbClr val="E65032"/>
      </a:accent2>
      <a:accent3>
        <a:srgbClr val="FFFFFF"/>
      </a:accent3>
      <a:accent4>
        <a:srgbClr val="000000"/>
      </a:accent4>
      <a:accent5>
        <a:srgbClr val="F3D4AA"/>
      </a:accent5>
      <a:accent6>
        <a:srgbClr val="D0482C"/>
      </a:accent6>
      <a:hlink>
        <a:srgbClr val="999999"/>
      </a:hlink>
      <a:folHlink>
        <a:srgbClr val="EA745C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A00050"/>
        </a:dk2>
        <a:lt2>
          <a:srgbClr val="FFDA65"/>
        </a:lt2>
        <a:accent1>
          <a:srgbClr val="EBAF00"/>
        </a:accent1>
        <a:accent2>
          <a:srgbClr val="E65032"/>
        </a:accent2>
        <a:accent3>
          <a:srgbClr val="FFFFFF"/>
        </a:accent3>
        <a:accent4>
          <a:srgbClr val="000000"/>
        </a:accent4>
        <a:accent5>
          <a:srgbClr val="F3D4AA"/>
        </a:accent5>
        <a:accent6>
          <a:srgbClr val="D0482C"/>
        </a:accent6>
        <a:hlink>
          <a:srgbClr val="999999"/>
        </a:hlink>
        <a:folHlink>
          <a:srgbClr val="EA745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A00050"/>
        </a:dk2>
        <a:lt2>
          <a:srgbClr val="D6D966"/>
        </a:lt2>
        <a:accent1>
          <a:srgbClr val="00B4AF"/>
        </a:accent1>
        <a:accent2>
          <a:srgbClr val="B4BE00"/>
        </a:accent2>
        <a:accent3>
          <a:srgbClr val="FFFFFF"/>
        </a:accent3>
        <a:accent4>
          <a:srgbClr val="000000"/>
        </a:accent4>
        <a:accent5>
          <a:srgbClr val="AAD6D4"/>
        </a:accent5>
        <a:accent6>
          <a:srgbClr val="A3AC00"/>
        </a:accent6>
        <a:hlink>
          <a:srgbClr val="999999"/>
        </a:hlink>
        <a:folHlink>
          <a:srgbClr val="9CE0D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E65032"/>
        </a:dk2>
        <a:lt2>
          <a:srgbClr val="D6D966"/>
        </a:lt2>
        <a:accent1>
          <a:srgbClr val="A00050"/>
        </a:accent1>
        <a:accent2>
          <a:srgbClr val="B4BE00"/>
        </a:accent2>
        <a:accent3>
          <a:srgbClr val="FFFFFF"/>
        </a:accent3>
        <a:accent4>
          <a:srgbClr val="000000"/>
        </a:accent4>
        <a:accent5>
          <a:srgbClr val="CDAAB3"/>
        </a:accent5>
        <a:accent6>
          <a:srgbClr val="A3AC00"/>
        </a:accent6>
        <a:hlink>
          <a:srgbClr val="999999"/>
        </a:hlink>
        <a:folHlink>
          <a:srgbClr val="BA617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12988</TotalTime>
  <Words>299</Words>
  <Application>Microsoft Macintosh PowerPoint</Application>
  <PresentationFormat>On-screen Show (4:3)</PresentationFormat>
  <Paragraphs>87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Wingdings</vt:lpstr>
      <vt:lpstr>Default Design</vt:lpstr>
      <vt:lpstr>Marten</vt:lpstr>
      <vt:lpstr>Marten: Postgresql as Document Db and Event Store for .Net</vt:lpstr>
      <vt:lpstr>The Marten Community</vt:lpstr>
      <vt:lpstr>Brief History</vt:lpstr>
      <vt:lpstr>Polyglot Persistence</vt:lpstr>
      <vt:lpstr>Why a Document Database?</vt:lpstr>
      <vt:lpstr>Why Postgresql?</vt:lpstr>
      <vt:lpstr>Getting Started with Marten</vt:lpstr>
      <vt:lpstr>ACID</vt:lpstr>
      <vt:lpstr>Document Hierarchies</vt:lpstr>
      <vt:lpstr>Making Marten Fast</vt:lpstr>
      <vt:lpstr>“Readside” Transforms</vt:lpstr>
      <vt:lpstr>Marten as Event Store</vt:lpstr>
    </vt:vector>
  </TitlesOfParts>
  <Company>Towers Watson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Towers Watson</dc:creator>
  <cp:lastModifiedBy>Microsoft Office User</cp:lastModifiedBy>
  <cp:revision>442</cp:revision>
  <cp:lastPrinted>2013-07-18T16:42:46Z</cp:lastPrinted>
  <dcterms:created xsi:type="dcterms:W3CDTF">2009-10-30T15:58:21Z</dcterms:created>
  <dcterms:modified xsi:type="dcterms:W3CDTF">2018-03-28T13:47:10Z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WPresentationType">
    <vt:lpwstr>ZT1</vt:lpwstr>
  </property>
  <property fmtid="{D5CDD505-2E9C-101B-9397-08002B2CF9AE}" pid="3" name="TWLocal">
    <vt:bool>false</vt:bool>
  </property>
</Properties>
</file>