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53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4" r:id="rId18"/>
    <p:sldId id="412" r:id="rId19"/>
    <p:sldId id="413" r:id="rId20"/>
    <p:sldId id="417" r:id="rId21"/>
    <p:sldId id="415" r:id="rId22"/>
    <p:sldId id="418" r:id="rId23"/>
    <p:sldId id="420" r:id="rId24"/>
    <p:sldId id="419" r:id="rId25"/>
    <p:sldId id="421" r:id="rId26"/>
    <p:sldId id="425" r:id="rId27"/>
    <p:sldId id="422" r:id="rId28"/>
    <p:sldId id="423" r:id="rId29"/>
    <p:sldId id="424" r:id="rId30"/>
    <p:sldId id="416" r:id="rId31"/>
    <p:sldId id="396" r:id="rId32"/>
    <p:sldId id="370" r:id="rId33"/>
    <p:sldId id="394" r:id="rId34"/>
    <p:sldId id="390" r:id="rId35"/>
    <p:sldId id="389" r:id="rId36"/>
    <p:sldId id="391" r:id="rId37"/>
    <p:sldId id="392" r:id="rId38"/>
    <p:sldId id="393" r:id="rId39"/>
    <p:sldId id="395" r:id="rId40"/>
    <p:sldId id="373" r:id="rId41"/>
    <p:sldId id="369" r:id="rId42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032"/>
    <a:srgbClr val="DEDEDE"/>
    <a:srgbClr val="BEBEBE"/>
    <a:srgbClr val="CBCBCB"/>
    <a:srgbClr val="DBDBDB"/>
    <a:srgbClr val="FFFFFF"/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86818" autoAdjust="0"/>
  </p:normalViewPr>
  <p:slideViewPr>
    <p:cSldViewPr snapToGrid="0">
      <p:cViewPr varScale="1">
        <p:scale>
          <a:sx n="113" d="100"/>
          <a:sy n="113" d="100"/>
        </p:scale>
        <p:origin x="25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var/folders/dl/b5r4zrs57_73xx_92y16yy1mth1k2w/T/com.microsoft.Outlook/Outlook%20Temp/Test%20Automation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Automated Testing Scale</a:t>
            </a:r>
            <a:r>
              <a:rPr lang="en-US" baseline="0"/>
              <a:t> in Count and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automated tests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Unit</c:v>
                </c:pt>
                <c:pt idx="1">
                  <c:v>Integration</c:v>
                </c:pt>
                <c:pt idx="2">
                  <c:v>End-to-End</c:v>
                </c:pt>
                <c:pt idx="3">
                  <c:v>Cross-application integration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1000.0</c:v>
                </c:pt>
                <c:pt idx="1">
                  <c:v>500.0</c:v>
                </c:pt>
                <c:pt idx="2">
                  <c:v>50.0</c:v>
                </c:pt>
                <c:pt idx="3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 to run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Unit</c:v>
                </c:pt>
                <c:pt idx="1">
                  <c:v>Integration</c:v>
                </c:pt>
                <c:pt idx="2">
                  <c:v>End-to-End</c:v>
                </c:pt>
                <c:pt idx="3">
                  <c:v>Cross-application integration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5.0</c:v>
                </c:pt>
                <c:pt idx="1">
                  <c:v>25.0</c:v>
                </c:pt>
                <c:pt idx="2">
                  <c:v>125.0</c:v>
                </c:pt>
                <c:pt idx="3">
                  <c:v>625.0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546792640"/>
        <c:axId val="-1543799920"/>
      </c:barChart>
      <c:catAx>
        <c:axId val="-15467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3799920"/>
        <c:crosses val="autoZero"/>
        <c:auto val="1"/>
        <c:lblAlgn val="ctr"/>
        <c:lblOffset val="100"/>
        <c:noMultiLvlLbl val="0"/>
      </c:catAx>
      <c:valAx>
        <c:axId val="-15437999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467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6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7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9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6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1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3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6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70159"/>
            <a:ext cx="5942012" cy="379591"/>
          </a:xfrm>
        </p:spPr>
        <p:txBody>
          <a:bodyPr/>
          <a:lstStyle/>
          <a:p>
            <a:r>
              <a:rPr lang="en-US" dirty="0" smtClean="0"/>
              <a:t>Test Automation Guidance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Mike Schenk, Preston </a:t>
            </a:r>
            <a:r>
              <a:rPr lang="en-US" dirty="0" err="1" smtClean="0"/>
              <a:t>Zaugg</a:t>
            </a:r>
            <a:r>
              <a:rPr lang="en-US" dirty="0" smtClean="0"/>
              <a:t>, and Jeremy D. Miller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51000" y="3416300"/>
            <a:ext cx="184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 of automated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9" y="1425575"/>
            <a:ext cx="3567320" cy="45164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Functional</a:t>
            </a:r>
          </a:p>
          <a:p>
            <a:r>
              <a:rPr lang="en-US" sz="2400" dirty="0"/>
              <a:t>Unit tests</a:t>
            </a:r>
          </a:p>
          <a:p>
            <a:r>
              <a:rPr lang="en-US" sz="2400" dirty="0"/>
              <a:t>Integration tests</a:t>
            </a:r>
          </a:p>
          <a:p>
            <a:r>
              <a:rPr lang="en-US" sz="2400" dirty="0"/>
              <a:t>End-to-End tests</a:t>
            </a:r>
          </a:p>
          <a:p>
            <a:r>
              <a:rPr lang="en-US" sz="2400" dirty="0"/>
              <a:t>Acceptance tests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87580" y="1460695"/>
            <a:ext cx="3046751" cy="4516438"/>
            <a:chOff x="3687580" y="1460695"/>
            <a:chExt cx="3046751" cy="4516438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3963989" y="1460695"/>
              <a:ext cx="2770342" cy="451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E65032"/>
                </a:buClr>
                <a:buSzPct val="60000"/>
                <a:buFont typeface="Wingdings" pitchFamily="2" charset="2"/>
                <a:buChar char="l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indent="-227013" algn="l" rtl="0" eaLnBrk="0" fontAlgn="base" hangingPunct="0">
                <a:spcBef>
                  <a:spcPct val="10000"/>
                </a:spcBef>
                <a:spcAft>
                  <a:spcPts val="600"/>
                </a:spcAft>
                <a:buClr>
                  <a:srgbClr val="989898"/>
                </a:buClr>
                <a:buSzPct val="60000"/>
                <a:buFont typeface="Wingdings" pitchFamily="2" charset="2"/>
                <a:buChar char="l"/>
                <a:defRPr>
                  <a:solidFill>
                    <a:srgbClr val="000000"/>
                  </a:solidFill>
                  <a:latin typeface="+mn-lt"/>
                  <a:cs typeface="+mn-cs"/>
                </a:defRPr>
              </a:lvl2pPr>
              <a:lvl3pPr marL="776288" indent="-317500" algn="l" rtl="0" eaLnBrk="0" fontAlgn="base" hangingPunct="0">
                <a:spcBef>
                  <a:spcPct val="10000"/>
                </a:spcBef>
                <a:spcAft>
                  <a:spcPts val="600"/>
                </a:spcAft>
                <a:buClr>
                  <a:srgbClr val="E65032"/>
                </a:buClr>
                <a:buSzPct val="90000"/>
                <a:buFont typeface="Arial" charset="0"/>
                <a:buChar char="—"/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3pPr>
              <a:lvl4pPr marL="1417638" indent="-2746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99"/>
                </a:buClr>
                <a:buFont typeface="Arial" charset="0"/>
                <a:buChar char="–"/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4pPr>
              <a:lvl5pPr marL="2511425" indent="-979488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5pPr>
              <a:lvl6pPr marL="2968625" indent="-979488" algn="l" rtl="0" fontAlgn="base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6pPr>
              <a:lvl7pPr marL="3425825" indent="-979488" algn="l" rtl="0" fontAlgn="base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7pPr>
              <a:lvl8pPr marL="3883025" indent="-979488" algn="l" rtl="0" fontAlgn="base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8pPr>
              <a:lvl9pPr marL="4340225" indent="-979488" algn="l" rtl="0" fontAlgn="base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Wingdings" pitchFamily="2" charset="2"/>
                <a:buNone/>
              </a:pPr>
              <a:endParaRPr lang="en-US" sz="2400" kern="0" dirty="0" smtClean="0"/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2400" kern="0" dirty="0" smtClean="0"/>
                <a:t>Narrow focus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2400" dirty="0" smtClean="0"/>
                <a:t>↑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↓</a:t>
              </a:r>
              <a:endParaRPr lang="en-US" sz="2400" kern="0" dirty="0" smtClean="0"/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2400" kern="0" dirty="0" smtClean="0"/>
                <a:t>Broad focus</a:t>
              </a:r>
            </a:p>
            <a:p>
              <a:pPr algn="ctr">
                <a:lnSpc>
                  <a:spcPct val="100000"/>
                </a:lnSpc>
              </a:pPr>
              <a:endParaRPr lang="en-US" sz="2400" kern="0" dirty="0" smtClean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3687580" y="1956218"/>
              <a:ext cx="0" cy="1866273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prstDash val="dash"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355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1425575"/>
            <a:ext cx="8372475" cy="2989028"/>
          </a:xfrm>
        </p:spPr>
        <p:txBody>
          <a:bodyPr/>
          <a:lstStyle/>
          <a:p>
            <a:r>
              <a:rPr lang="en-US" sz="2400" dirty="0" smtClean="0"/>
              <a:t>Exercises the complete </a:t>
            </a:r>
            <a:r>
              <a:rPr lang="en-US" sz="2400" u="sng" dirty="0" smtClean="0"/>
              <a:t>S</a:t>
            </a:r>
            <a:r>
              <a:rPr lang="en-US" sz="2400" dirty="0" smtClean="0"/>
              <a:t>ystem </a:t>
            </a:r>
            <a:r>
              <a:rPr lang="en-US" sz="2400" u="sng" dirty="0" smtClean="0"/>
              <a:t>U</a:t>
            </a:r>
            <a:r>
              <a:rPr lang="en-US" sz="2400" dirty="0" smtClean="0"/>
              <a:t>nder </a:t>
            </a:r>
            <a:r>
              <a:rPr lang="en-US" sz="2400" u="sng" dirty="0" smtClean="0"/>
              <a:t>T</a:t>
            </a:r>
            <a:r>
              <a:rPr lang="en-US" sz="2400" dirty="0" smtClean="0"/>
              <a:t>est</a:t>
            </a:r>
          </a:p>
          <a:p>
            <a:r>
              <a:rPr lang="en-US" sz="2400" dirty="0" smtClean="0"/>
              <a:t>System is configured like it is deployed</a:t>
            </a:r>
          </a:p>
          <a:p>
            <a:r>
              <a:rPr lang="en-US" sz="2400" dirty="0" smtClean="0"/>
              <a:t>Written in terms of the business requirements</a:t>
            </a:r>
          </a:p>
          <a:p>
            <a:r>
              <a:rPr lang="en-US" sz="2400" dirty="0" smtClean="0"/>
              <a:t>Simulates a user accomplishing a goal</a:t>
            </a:r>
          </a:p>
          <a:p>
            <a:r>
              <a:rPr lang="en-US" sz="2400" dirty="0" smtClean="0"/>
              <a:t>Might perform several interactions</a:t>
            </a:r>
          </a:p>
          <a:p>
            <a:r>
              <a:rPr lang="en-US" sz="2400" dirty="0" smtClean="0"/>
              <a:t>Normally written as an end-to-end test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587" y="4414603"/>
            <a:ext cx="83724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But</a:t>
            </a:r>
            <a:endParaRPr lang="en-US" dirty="0"/>
          </a:p>
          <a:p>
            <a:r>
              <a:rPr lang="en-US" dirty="0"/>
              <a:t>Some business requirements can be verified with narrower-scope integration or unit tests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can also be considered acceptance tests.</a:t>
            </a:r>
          </a:p>
        </p:txBody>
      </p:sp>
    </p:spTree>
    <p:extLst>
      <p:ext uri="{BB962C8B-B14F-4D97-AF65-F5344CB8AC3E}">
        <p14:creationId xmlns:p14="http://schemas.microsoft.com/office/powerpoint/2010/main" val="9189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Exercises the SUT through its user interface</a:t>
            </a:r>
          </a:p>
          <a:p>
            <a:r>
              <a:rPr lang="en-US" sz="2400" dirty="0"/>
              <a:t>System is configured like it is deployed</a:t>
            </a:r>
          </a:p>
          <a:p>
            <a:r>
              <a:rPr lang="en-US" sz="2400" dirty="0"/>
              <a:t>Simulates a user performing a single </a:t>
            </a:r>
            <a:r>
              <a:rPr lang="en-US" sz="2400" dirty="0" smtClean="0"/>
              <a:t>task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Might </a:t>
            </a:r>
            <a:r>
              <a:rPr lang="en-US" sz="2400" dirty="0"/>
              <a:t>be written in a different language from the SUT</a:t>
            </a:r>
          </a:p>
          <a:p>
            <a:r>
              <a:rPr lang="en-US" sz="2400" dirty="0"/>
              <a:t>Likely uses test fixtures to connect the test framework to the SUT</a:t>
            </a:r>
          </a:p>
          <a:p>
            <a:r>
              <a:rPr lang="en-US" sz="2400" dirty="0"/>
              <a:t>Likely includes cross-process communication</a:t>
            </a:r>
          </a:p>
          <a:p>
            <a:r>
              <a:rPr lang="en-US" sz="2400" dirty="0"/>
              <a:t>Probably still uses fakes in place of external APIs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Exercises a collaborating group of components of the SUT</a:t>
            </a:r>
          </a:p>
          <a:p>
            <a:r>
              <a:rPr lang="en-US" sz="2400" dirty="0"/>
              <a:t>Written in the same language as the </a:t>
            </a:r>
            <a:r>
              <a:rPr lang="en-US" sz="2400" dirty="0" smtClean="0"/>
              <a:t>SUT</a:t>
            </a:r>
          </a:p>
          <a:p>
            <a:r>
              <a:rPr lang="en-US" sz="2400" dirty="0"/>
              <a:t>Usually includes cross-layer collaboration</a:t>
            </a:r>
          </a:p>
          <a:p>
            <a:r>
              <a:rPr lang="en-US" sz="2400" dirty="0"/>
              <a:t>Should use the same integration as in the deployed system (i.e. use the same DI container)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Exercises a single unit of the system</a:t>
            </a:r>
          </a:p>
          <a:p>
            <a:r>
              <a:rPr lang="en-US" sz="2400" dirty="0"/>
              <a:t>Written in the same language as the test subject</a:t>
            </a:r>
          </a:p>
          <a:p>
            <a:r>
              <a:rPr lang="en-US" sz="2400" dirty="0"/>
              <a:t>Verifies one aspect of behavior</a:t>
            </a:r>
          </a:p>
          <a:p>
            <a:r>
              <a:rPr lang="en-US" sz="2400" dirty="0"/>
              <a:t>Several unit tests for one unit</a:t>
            </a:r>
          </a:p>
          <a:p>
            <a:r>
              <a:rPr lang="en-US" sz="2400" dirty="0"/>
              <a:t>Runs fast—in-process and in-memory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What makes a unit?</a:t>
            </a:r>
            <a:endParaRPr lang="en-US" sz="2400" dirty="0"/>
          </a:p>
          <a:p>
            <a:r>
              <a:rPr lang="en-US" sz="2400" dirty="0"/>
              <a:t>Indivisible</a:t>
            </a:r>
          </a:p>
          <a:p>
            <a:r>
              <a:rPr lang="en-US" sz="2400" dirty="0"/>
              <a:t>Tightly-coupled</a:t>
            </a:r>
          </a:p>
          <a:p>
            <a:r>
              <a:rPr lang="en-US" sz="2400" dirty="0"/>
              <a:t>Function, method, class, module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Testing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White-box</a:t>
            </a:r>
            <a:endParaRPr lang="en-US" sz="2400" dirty="0"/>
          </a:p>
          <a:p>
            <a:r>
              <a:rPr lang="en-US" sz="2400" dirty="0" smtClean="0"/>
              <a:t>Black-box</a:t>
            </a:r>
          </a:p>
          <a:p>
            <a:endParaRPr lang="en-US" sz="2400" dirty="0"/>
          </a:p>
          <a:p>
            <a:r>
              <a:rPr lang="en-US" sz="2400" dirty="0" smtClean="0"/>
              <a:t>UI Test</a:t>
            </a:r>
          </a:p>
          <a:p>
            <a:r>
              <a:rPr lang="en-US" sz="2400" dirty="0" smtClean="0"/>
              <a:t>Subcutaneous Test</a:t>
            </a:r>
          </a:p>
          <a:p>
            <a:endParaRPr lang="en-US" sz="2400" dirty="0"/>
          </a:p>
          <a:p>
            <a:r>
              <a:rPr lang="en-US" sz="2400" dirty="0" smtClean="0"/>
              <a:t>Component Test</a:t>
            </a:r>
          </a:p>
          <a:p>
            <a:r>
              <a:rPr lang="en-US" sz="2400" dirty="0" smtClean="0"/>
              <a:t>System Test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State testing</a:t>
            </a:r>
          </a:p>
          <a:p>
            <a:r>
              <a:rPr lang="en-US" dirty="0" smtClean="0"/>
              <a:t>Interaction testing</a:t>
            </a:r>
          </a:p>
          <a:p>
            <a:endParaRPr lang="en-US" dirty="0" smtClean="0"/>
          </a:p>
          <a:p>
            <a:r>
              <a:rPr lang="en-US" dirty="0" smtClean="0"/>
              <a:t>Smoke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Benefits Compared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07188"/>
              </p:ext>
            </p:extLst>
          </p:nvPr>
        </p:nvGraphicFramePr>
        <p:xfrm>
          <a:off x="382588" y="1425575"/>
          <a:ext cx="837247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413"/>
                <a:gridCol w="1395413"/>
                <a:gridCol w="1395413"/>
                <a:gridCol w="1395413"/>
                <a:gridCol w="1395413"/>
                <a:gridCol w="139541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Costs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Benefits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End-to-end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Varies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Varies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Varies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1182818"/>
          </a:xfrm>
        </p:spPr>
        <p:txBody>
          <a:bodyPr/>
          <a:lstStyle/>
          <a:p>
            <a:pPr algn="ctr"/>
            <a:r>
              <a:rPr lang="en-US" dirty="0" smtClean="0"/>
              <a:t>Cost of Maintenance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Benefit of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2098623"/>
            <a:ext cx="8372475" cy="110177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want tests that allow changing the implementation but resist changing the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2588" y="3111422"/>
            <a:ext cx="8372475" cy="110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E65032"/>
              </a:buClr>
              <a:buSzPct val="60000"/>
              <a:buFont typeface="Wingdings" pitchFamily="2" charset="2"/>
              <a:buChar char="l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10000"/>
              </a:spcBef>
              <a:spcAft>
                <a:spcPts val="600"/>
              </a:spcAft>
              <a:buClr>
                <a:srgbClr val="989898"/>
              </a:buClr>
              <a:buSzPct val="60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+mn-lt"/>
                <a:cs typeface="+mn-cs"/>
              </a:defRPr>
            </a:lvl2pPr>
            <a:lvl3pPr marL="776288" indent="-317500" algn="l" rtl="0" eaLnBrk="0" fontAlgn="base" hangingPunct="0">
              <a:spcBef>
                <a:spcPct val="10000"/>
              </a:spcBef>
              <a:spcAft>
                <a:spcPts val="600"/>
              </a:spcAft>
              <a:buClr>
                <a:srgbClr val="E65032"/>
              </a:buClr>
              <a:buSzPct val="90000"/>
              <a:buFont typeface="Arial" charset="0"/>
              <a:buChar char="—"/>
              <a:defRPr sz="1600">
                <a:solidFill>
                  <a:srgbClr val="000000"/>
                </a:solidFill>
                <a:latin typeface="+mn-lt"/>
                <a:cs typeface="+mn-cs"/>
              </a:defRPr>
            </a:lvl3pPr>
            <a:lvl4pPr marL="1417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99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n-lt"/>
                <a:cs typeface="+mn-cs"/>
              </a:defRPr>
            </a:lvl4pPr>
            <a:lvl5pPr marL="2511425" indent="-979488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5pPr>
            <a:lvl6pPr marL="29686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34258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38830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43402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kern="0" dirty="0" smtClean="0"/>
              <a:t>… only the required behavior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2588" y="4290648"/>
            <a:ext cx="8372475" cy="110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E65032"/>
              </a:buClr>
              <a:buSzPct val="60000"/>
              <a:buFont typeface="Wingdings" pitchFamily="2" charset="2"/>
              <a:buChar char="l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10000"/>
              </a:spcBef>
              <a:spcAft>
                <a:spcPts val="600"/>
              </a:spcAft>
              <a:buClr>
                <a:srgbClr val="989898"/>
              </a:buClr>
              <a:buSzPct val="60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+mn-lt"/>
                <a:cs typeface="+mn-cs"/>
              </a:defRPr>
            </a:lvl2pPr>
            <a:lvl3pPr marL="776288" indent="-317500" algn="l" rtl="0" eaLnBrk="0" fontAlgn="base" hangingPunct="0">
              <a:spcBef>
                <a:spcPct val="10000"/>
              </a:spcBef>
              <a:spcAft>
                <a:spcPts val="600"/>
              </a:spcAft>
              <a:buClr>
                <a:srgbClr val="E65032"/>
              </a:buClr>
              <a:buSzPct val="90000"/>
              <a:buFont typeface="Arial" charset="0"/>
              <a:buChar char="—"/>
              <a:defRPr sz="1600">
                <a:solidFill>
                  <a:srgbClr val="000000"/>
                </a:solidFill>
                <a:latin typeface="+mn-lt"/>
                <a:cs typeface="+mn-cs"/>
              </a:defRPr>
            </a:lvl3pPr>
            <a:lvl4pPr marL="1417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99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n-lt"/>
                <a:cs typeface="+mn-cs"/>
              </a:defRPr>
            </a:lvl4pPr>
            <a:lvl5pPr marL="2511425" indent="-979488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5pPr>
            <a:lvl6pPr marL="29686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34258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38830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4340225" indent="-9794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kern="0" dirty="0" smtClean="0"/>
              <a:t>Depends on how the test is written, not what kind of test it is.</a:t>
            </a:r>
          </a:p>
        </p:txBody>
      </p:sp>
    </p:spTree>
    <p:extLst>
      <p:ext uri="{BB962C8B-B14F-4D97-AF65-F5344CB8AC3E}">
        <p14:creationId xmlns:p14="http://schemas.microsoft.com/office/powerpoint/2010/main" val="37569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create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To save time:</a:t>
            </a:r>
          </a:p>
          <a:p>
            <a:r>
              <a:rPr lang="en-US" sz="2400" dirty="0"/>
              <a:t>Detect defects sooner after they are introduced by running tests often.</a:t>
            </a:r>
          </a:p>
          <a:p>
            <a:r>
              <a:rPr lang="en-US" sz="2400" dirty="0"/>
              <a:t>Understand an unfamiliar codebase more quickly by reading its tests.</a:t>
            </a:r>
          </a:p>
          <a:p>
            <a:r>
              <a:rPr lang="en-US" sz="2400" dirty="0"/>
              <a:t>A failing test limits the part of the code you need to search to find the source of a defect.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Choosing your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2588" y="406400"/>
            <a:ext cx="8372475" cy="5535613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/>
              <a:t>There were six hours during the night of April 10, 2014, when the entire population of Washington State had </a:t>
            </a:r>
            <a:r>
              <a:rPr lang="en-US" sz="3200" dirty="0" smtClean="0"/>
              <a:t>no </a:t>
            </a:r>
            <a:r>
              <a:rPr lang="en-US" sz="3200" dirty="0"/>
              <a:t>911 service.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Cause: type overflow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9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740618"/>
              </p:ext>
            </p:extLst>
          </p:nvPr>
        </p:nvGraphicFramePr>
        <p:xfrm>
          <a:off x="382588" y="1425575"/>
          <a:ext cx="8372475" cy="451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01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Test </a:t>
            </a:r>
            <a:r>
              <a:rPr lang="en-US" sz="3600" dirty="0"/>
              <a:t>the smallest unit you can derive value </a:t>
            </a:r>
            <a:r>
              <a:rPr lang="en-US" sz="3600" dirty="0" smtClean="0"/>
              <a:t>from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67" y="1862667"/>
            <a:ext cx="6689196" cy="4079346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simpleData</a:t>
            </a:r>
            <a:r>
              <a:rPr lang="en-US" sz="2800" dirty="0"/>
              <a:t>{</a:t>
            </a:r>
          </a:p>
          <a:p>
            <a:pPr marL="230187" lvl="1" indent="0">
              <a:buNone/>
            </a:pPr>
            <a:r>
              <a:rPr lang="en-US" sz="2800" dirty="0"/>
              <a:t>public byte[] data {get; set;}</a:t>
            </a:r>
          </a:p>
          <a:p>
            <a:pPr marL="0" indent="0">
              <a:buNone/>
            </a:pPr>
            <a:r>
              <a:rPr lang="en-US" sz="28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2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67" y="1862667"/>
            <a:ext cx="6689196" cy="4079346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simpleData</a:t>
            </a:r>
            <a:r>
              <a:rPr lang="en-US" sz="2800" dirty="0"/>
              <a:t>{</a:t>
            </a:r>
          </a:p>
          <a:p>
            <a:pPr marL="230187" lvl="1" indent="0">
              <a:buNone/>
            </a:pPr>
            <a:r>
              <a:rPr lang="en-US" sz="2800" dirty="0"/>
              <a:t>public byte[] data {get; set;}</a:t>
            </a:r>
          </a:p>
          <a:p>
            <a:pPr marL="0" indent="0">
              <a:buNone/>
            </a:pPr>
            <a:r>
              <a:rPr lang="en-US" sz="2800" dirty="0"/>
              <a:t>} </a:t>
            </a:r>
            <a:r>
              <a:rPr lang="en-US" sz="2800" dirty="0">
                <a:solidFill>
                  <a:srgbClr val="FF0000"/>
                </a:solidFill>
              </a:rPr>
              <a:t>!= VALUE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9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383822"/>
            <a:ext cx="8372475" cy="5558191"/>
          </a:xfrm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E65032"/>
                </a:solidFill>
              </a:rPr>
              <a:t>Test your logic</a:t>
            </a:r>
            <a:endParaRPr lang="en-US" sz="3600" dirty="0">
              <a:solidFill>
                <a:srgbClr val="E650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587" y="2336801"/>
            <a:ext cx="8372475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E65032"/>
                </a:solidFill>
                <a:latin typeface="+mj-lt"/>
                <a:ea typeface="Calibri" charset="0"/>
                <a:cs typeface="Times New Roman" charset="0"/>
              </a:rPr>
              <a:t>Acceptance Test -&gt; Unit &amp; Unit tests -&gt; Integration &amp; Integration Tests-&gt; E2E</a:t>
            </a:r>
            <a:endParaRPr lang="en-US" sz="1900" dirty="0">
              <a:solidFill>
                <a:srgbClr val="E65032"/>
              </a:solidFill>
              <a:effectLst/>
              <a:latin typeface="+mj-lt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Code coverage tools == GOOD</a:t>
            </a:r>
          </a:p>
          <a:p>
            <a:r>
              <a:rPr lang="en-US" sz="2800" dirty="0" smtClean="0"/>
              <a:t>Code coverage as a goal == BAD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31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E65032"/>
              </a:solidFill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E65032"/>
                </a:solidFill>
                <a:latin typeface="+mj-lt"/>
              </a:rPr>
              <a:t>When a defect is found, write an automated test to prove the defect, then fix it.</a:t>
            </a:r>
            <a:endParaRPr lang="en-US" sz="2800" dirty="0">
              <a:solidFill>
                <a:srgbClr val="E6503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4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create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To reduce risk:</a:t>
            </a:r>
          </a:p>
          <a:p>
            <a:r>
              <a:rPr lang="en-US" sz="2400" dirty="0"/>
              <a:t>Test the same way every time.</a:t>
            </a:r>
          </a:p>
          <a:p>
            <a:r>
              <a:rPr lang="en-US" sz="2400" dirty="0"/>
              <a:t>Prevent accidental regressions.</a:t>
            </a:r>
          </a:p>
          <a:p>
            <a:r>
              <a:rPr lang="en-US" sz="2400" dirty="0"/>
              <a:t>Shorten the lead time between stakeholder request and delivered implementation.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304800"/>
            <a:ext cx="8372475" cy="5637213"/>
          </a:xfrm>
        </p:spPr>
        <p:txBody>
          <a:bodyPr anchor="ctr"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Toyota recalled more than 9 million cars, and paid nearly $3 billion in settlements and fines related to unintended acceleration, because their “spaghetti code” was “impossible to follow, let alone to test exhaustively for flaws”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Designing for Testability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testability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Overlaps with “good design”</a:t>
            </a:r>
          </a:p>
          <a:p>
            <a:r>
              <a:rPr lang="en-US" sz="2400" dirty="0" smtClean="0"/>
              <a:t>Cohesion &amp; Coupling</a:t>
            </a:r>
          </a:p>
          <a:p>
            <a:r>
              <a:rPr lang="en-US" sz="2400" dirty="0" smtClean="0"/>
              <a:t>Feedback cycles</a:t>
            </a:r>
          </a:p>
          <a:p>
            <a:r>
              <a:rPr lang="en-US" sz="2400" dirty="0" smtClean="0"/>
              <a:t>Reversibility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b="0" dirty="0"/>
              <a:t>If code is hard to test, change it.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Isolate the Ugly Stuff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“Ugly?”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Anything that’s hard to set up </a:t>
            </a:r>
            <a:r>
              <a:rPr lang="en-US" sz="2400" smtClean="0"/>
              <a:t>expected state, deploy, verify the state of, or unreliable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Push, Don’t Pull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Aerosmith and the Roadies</a:t>
            </a:r>
            <a:br>
              <a:rPr lang="en-US" sz="3600" dirty="0" smtClean="0"/>
            </a:br>
            <a:r>
              <a:rPr lang="en-US" dirty="0" smtClean="0"/>
              <a:t>(or whatever band you millennials like)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Test Small Before Testing Big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Tail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When </a:t>
            </a:r>
            <a:r>
              <a:rPr lang="en-US" sz="4000" dirty="0"/>
              <a:t>you pull a class off the shelf, what else is coming with it</a:t>
            </a:r>
            <a:r>
              <a:rPr lang="en-US" sz="4000" dirty="0" smtClean="0"/>
              <a:t>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-- Stuart Holloway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create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To add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Deciding</a:t>
            </a:r>
          </a:p>
          <a:p>
            <a:r>
              <a:rPr lang="en-US" sz="2400" dirty="0" smtClean="0"/>
              <a:t>Performing Tasks</a:t>
            </a:r>
          </a:p>
          <a:p>
            <a:r>
              <a:rPr lang="en-US" sz="2400" dirty="0" smtClean="0"/>
              <a:t>Coordinating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400" dirty="0"/>
              <a:t>Value = Benefit − Cost</a:t>
            </a:r>
          </a:p>
          <a:p>
            <a:pPr marL="0" indent="0" algn="ctr">
              <a:buNone/>
            </a:pPr>
            <a:r>
              <a:rPr lang="en-US" sz="3600" dirty="0"/>
              <a:t>The benefit must outweigh the cost to get value.</a:t>
            </a:r>
          </a:p>
          <a:p>
            <a:pPr marL="0" indent="0" algn="ctr">
              <a:buNone/>
            </a:pP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Automated </a:t>
            </a:r>
            <a:r>
              <a:rPr lang="en-US" sz="3600" dirty="0"/>
              <a:t>tests have different kinds of costs and benefits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Feedback</a:t>
            </a:r>
            <a:r>
              <a:rPr lang="en-US" sz="2400" dirty="0"/>
              <a:t>: How quickly can it detect a newly introduced defect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b="1" dirty="0"/>
              <a:t>Description</a:t>
            </a:r>
            <a:r>
              <a:rPr lang="en-US" sz="2400" dirty="0"/>
              <a:t>: How well does it document or describe behavior</a:t>
            </a:r>
            <a:r>
              <a:rPr lang="en-US" sz="2400" dirty="0" smtClean="0"/>
              <a:t>?</a:t>
            </a:r>
          </a:p>
          <a:p>
            <a:r>
              <a:rPr lang="en-US" sz="2400" b="1" dirty="0"/>
              <a:t>Focus</a:t>
            </a:r>
            <a:r>
              <a:rPr lang="en-US" sz="2400" dirty="0"/>
              <a:t>: How directly can it identify the source of a defect?</a:t>
            </a:r>
          </a:p>
          <a:p>
            <a:r>
              <a:rPr lang="en-US" sz="2400" b="1" dirty="0"/>
              <a:t>Stability</a:t>
            </a:r>
            <a:r>
              <a:rPr lang="en-US" sz="2400" dirty="0"/>
              <a:t>: How well does it limit unintended changes (regression defects)?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Creation</a:t>
            </a:r>
            <a:r>
              <a:rPr lang="en-US" sz="2400" dirty="0"/>
              <a:t>: How much effort does it take to create?</a:t>
            </a:r>
          </a:p>
          <a:p>
            <a:r>
              <a:rPr lang="en-US" sz="2400" b="1" dirty="0"/>
              <a:t>Runtime</a:t>
            </a:r>
            <a:r>
              <a:rPr lang="en-US" sz="2400" dirty="0"/>
              <a:t>: How long does it take to run?</a:t>
            </a:r>
          </a:p>
          <a:p>
            <a:r>
              <a:rPr lang="en-US" sz="2400" b="1" dirty="0"/>
              <a:t>Maintenance</a:t>
            </a:r>
            <a:r>
              <a:rPr lang="en-US" sz="2400" dirty="0"/>
              <a:t>: How much does it limit </a:t>
            </a:r>
            <a:r>
              <a:rPr lang="en-US" sz="2400" i="1" dirty="0" smtClean="0"/>
              <a:t>desired </a:t>
            </a:r>
            <a:r>
              <a:rPr lang="en-US" sz="2400" dirty="0" smtClean="0"/>
              <a:t>change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 of automated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Non-Functional</a:t>
            </a:r>
          </a:p>
          <a:p>
            <a:r>
              <a:rPr lang="en-US" sz="2400" dirty="0"/>
              <a:t>Performance, Load, and Stress tests</a:t>
            </a:r>
          </a:p>
          <a:p>
            <a:r>
              <a:rPr lang="en-US" sz="2400" dirty="0"/>
              <a:t>Accessibility tests</a:t>
            </a:r>
          </a:p>
          <a:p>
            <a:r>
              <a:rPr lang="en-US" sz="2400" dirty="0"/>
              <a:t>Security, Penetration, Fuzzing tests, etc.</a:t>
            </a:r>
          </a:p>
          <a:p>
            <a:r>
              <a:rPr lang="en-US" sz="2400" dirty="0"/>
              <a:t>Compatibility tests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14386</TotalTime>
  <Words>836</Words>
  <Application>Microsoft Macintosh PowerPoint</Application>
  <PresentationFormat>On-screen Show (4:3)</PresentationFormat>
  <Paragraphs>224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Times New Roman</vt:lpstr>
      <vt:lpstr>Wingdings</vt:lpstr>
      <vt:lpstr>Arial</vt:lpstr>
      <vt:lpstr>Default Design</vt:lpstr>
      <vt:lpstr>Test Automation Guidance</vt:lpstr>
      <vt:lpstr>Why do we create automated tests?</vt:lpstr>
      <vt:lpstr>Why do we create automated tests?</vt:lpstr>
      <vt:lpstr>Why do we create automated tests?</vt:lpstr>
      <vt:lpstr>PowerPoint Presentation</vt:lpstr>
      <vt:lpstr>PowerPoint Presentation</vt:lpstr>
      <vt:lpstr>Kinds of Benefits</vt:lpstr>
      <vt:lpstr>Kinds of Costs</vt:lpstr>
      <vt:lpstr>What are the types of automated tests?</vt:lpstr>
      <vt:lpstr>What are the types of automated tests?</vt:lpstr>
      <vt:lpstr>Acceptance Test</vt:lpstr>
      <vt:lpstr>End-to-end Test</vt:lpstr>
      <vt:lpstr>End-to-end Test</vt:lpstr>
      <vt:lpstr>Integration Test</vt:lpstr>
      <vt:lpstr>Unit Test</vt:lpstr>
      <vt:lpstr>Unit Test</vt:lpstr>
      <vt:lpstr>Other Testing Terms</vt:lpstr>
      <vt:lpstr>Costs and Benefits Compared</vt:lpstr>
      <vt:lpstr>Cost of Maintenance vs. Benefit of Stability</vt:lpstr>
      <vt:lpstr>Choosing your tests</vt:lpstr>
      <vt:lpstr>PowerPoint Presentation</vt:lpstr>
      <vt:lpstr>Test tradeoffs</vt:lpstr>
      <vt:lpstr>Test the smallest unit you can derive value from</vt:lpstr>
      <vt:lpstr>PowerPoint Presentation</vt:lpstr>
      <vt:lpstr>PowerPoint Presentation</vt:lpstr>
      <vt:lpstr>PowerPoint Presentation</vt:lpstr>
      <vt:lpstr>PowerPoint Presentation</vt:lpstr>
      <vt:lpstr>Code Coverage</vt:lpstr>
      <vt:lpstr>PowerPoint Presentation</vt:lpstr>
      <vt:lpstr>PowerPoint Presentation</vt:lpstr>
      <vt:lpstr>Designing for Testability</vt:lpstr>
      <vt:lpstr>Why does testability matter?</vt:lpstr>
      <vt:lpstr>If code is hard to test, change it.</vt:lpstr>
      <vt:lpstr>Isolate the Ugly Stuff</vt:lpstr>
      <vt:lpstr>What’s “Ugly?”</vt:lpstr>
      <vt:lpstr>Push, Don’t Pull</vt:lpstr>
      <vt:lpstr>Aerosmith and the Roadies (or whatever band you millennials like)</vt:lpstr>
      <vt:lpstr>Test Small Before Testing Big</vt:lpstr>
      <vt:lpstr>Keep Your Tail Short</vt:lpstr>
      <vt:lpstr>Responsibilities</vt:lpstr>
      <vt:lpstr>Questions?</vt:lpstr>
    </vt:vector>
  </TitlesOfParts>
  <Company>Towers Watson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Microsoft Office User</cp:lastModifiedBy>
  <cp:revision>478</cp:revision>
  <cp:lastPrinted>2013-07-18T16:42:46Z</cp:lastPrinted>
  <dcterms:created xsi:type="dcterms:W3CDTF">2009-10-30T15:58:21Z</dcterms:created>
  <dcterms:modified xsi:type="dcterms:W3CDTF">2017-09-28T19:43:05Z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