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75" r:id="rId3"/>
    <p:sldId id="259" r:id="rId4"/>
    <p:sldId id="276" r:id="rId5"/>
    <p:sldId id="296" r:id="rId6"/>
    <p:sldId id="277" r:id="rId7"/>
    <p:sldId id="295" r:id="rId8"/>
    <p:sldId id="280" r:id="rId9"/>
    <p:sldId id="281" r:id="rId10"/>
    <p:sldId id="279" r:id="rId11"/>
    <p:sldId id="278" r:id="rId12"/>
    <p:sldId id="282" r:id="rId13"/>
    <p:sldId id="283" r:id="rId14"/>
    <p:sldId id="284" r:id="rId15"/>
    <p:sldId id="285" r:id="rId16"/>
    <p:sldId id="288" r:id="rId17"/>
    <p:sldId id="287" r:id="rId18"/>
    <p:sldId id="289" r:id="rId19"/>
    <p:sldId id="290" r:id="rId20"/>
    <p:sldId id="293" r:id="rId21"/>
    <p:sldId id="292" r:id="rId22"/>
    <p:sldId id="291" r:id="rId23"/>
    <p:sldId id="294" r:id="rId24"/>
    <p:sldId id="27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remy Miller" initials="JM" lastIdx="6" clrIdx="0">
    <p:extLst>
      <p:ext uri="{19B8F6BF-5375-455C-9EA6-DF929625EA0E}">
        <p15:presenceInfo xmlns:p15="http://schemas.microsoft.com/office/powerpoint/2012/main" userId="S::jmiller@calavista.com::3b2c23c5-b324-4b71-8690-f94ed4d66c1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16BB3"/>
    <a:srgbClr val="2EB7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73"/>
    <p:restoredTop sz="94596"/>
  </p:normalViewPr>
  <p:slideViewPr>
    <p:cSldViewPr snapToGrid="0" snapToObjects="1">
      <p:cViewPr varScale="1">
        <p:scale>
          <a:sx n="116" d="100"/>
          <a:sy n="116" d="100"/>
        </p:scale>
        <p:origin x="208" y="8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A37411-5A5D-1A4D-BB2B-E43C065CA1FB}" type="datetimeFigureOut">
              <a:rPr lang="en-US" smtClean="0"/>
              <a:t>10/23/19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E89966-88F0-B14B-B9AA-BADAC45919BD}" type="slidenum">
              <a:rPr lang="en-US" smtClean="0"/>
              <a:t>‹#›</a:t>
            </a:fld>
            <a:endParaRPr lang="en-US"/>
          </a:p>
        </p:txBody>
      </p:sp>
    </p:spTree>
    <p:extLst>
      <p:ext uri="{BB962C8B-B14F-4D97-AF65-F5344CB8AC3E}">
        <p14:creationId xmlns:p14="http://schemas.microsoft.com/office/powerpoint/2010/main" val="3661082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Calavista</a:t>
            </a:r>
            <a:r>
              <a:rPr lang="en-US" dirty="0"/>
              <a:t> has been partnering with Farm Credit on several projects, mostly involving integration. We’ve also been asked to review some existing codebases at FCBT and look for potential issues and make any suggestions. As part of that effort, Matthew, Eric, and I identified a couple technical areas and potential production problems where we could use some discussion about best practices.</a:t>
            </a:r>
          </a:p>
          <a:p>
            <a:endParaRPr lang="en-US" dirty="0"/>
          </a:p>
          <a:p>
            <a:r>
              <a:rPr lang="en-US" dirty="0"/>
              <a:t>We’re worried here about performance degradation due to bad practices, a reduction in application scalability, and runtime errors</a:t>
            </a:r>
          </a:p>
        </p:txBody>
      </p:sp>
      <p:sp>
        <p:nvSpPr>
          <p:cNvPr id="4" name="Slide Number Placeholder 3"/>
          <p:cNvSpPr>
            <a:spLocks noGrp="1"/>
          </p:cNvSpPr>
          <p:nvPr>
            <p:ph type="sldNum" sz="quarter" idx="5"/>
          </p:nvPr>
        </p:nvSpPr>
        <p:spPr/>
        <p:txBody>
          <a:bodyPr/>
          <a:lstStyle/>
          <a:p>
            <a:fld id="{ABE89966-88F0-B14B-B9AA-BADAC45919BD}" type="slidenum">
              <a:rPr lang="en-US" smtClean="0"/>
              <a:t>2</a:t>
            </a:fld>
            <a:endParaRPr lang="en-US"/>
          </a:p>
        </p:txBody>
      </p:sp>
    </p:spTree>
    <p:extLst>
      <p:ext uri="{BB962C8B-B14F-4D97-AF65-F5344CB8AC3E}">
        <p14:creationId xmlns:p14="http://schemas.microsoft.com/office/powerpoint/2010/main" val="83704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access content isn’t comprehensive, and it certainly isn’t going to tell you every single thing you need to know about coding against databases, but there are some very fundamental things any developer needs to know to build successful systems without bringing a database to its knees. I expect a lot of what we’re going to discuss is going to be a review for many or most of you, but we can’t assume that everybody knows these things so it’s worth talking about.</a:t>
            </a:r>
          </a:p>
          <a:p>
            <a:endParaRPr lang="en-US" dirty="0"/>
          </a:p>
          <a:p>
            <a:r>
              <a:rPr lang="en-US" dirty="0"/>
              <a:t>Asynchronous programming for concurrency in </a:t>
            </a:r>
            <a:r>
              <a:rPr lang="en-US" dirty="0" err="1"/>
              <a:t>.Net</a:t>
            </a:r>
            <a:r>
              <a:rPr lang="en-US" dirty="0"/>
              <a:t> is relatively new, much more pervasive than ever, and a bit of a landmine field if you’re not careful. I want to go through some of the most common issues and problems you’ll hit.</a:t>
            </a:r>
          </a:p>
        </p:txBody>
      </p:sp>
      <p:sp>
        <p:nvSpPr>
          <p:cNvPr id="4" name="Slide Number Placeholder 3"/>
          <p:cNvSpPr>
            <a:spLocks noGrp="1"/>
          </p:cNvSpPr>
          <p:nvPr>
            <p:ph type="sldNum" sz="quarter" idx="5"/>
          </p:nvPr>
        </p:nvSpPr>
        <p:spPr/>
        <p:txBody>
          <a:bodyPr/>
          <a:lstStyle/>
          <a:p>
            <a:fld id="{ABE89966-88F0-B14B-B9AA-BADAC45919BD}" type="slidenum">
              <a:rPr lang="en-US" smtClean="0"/>
              <a:t>3</a:t>
            </a:fld>
            <a:endParaRPr lang="en-US"/>
          </a:p>
        </p:txBody>
      </p:sp>
    </p:spTree>
    <p:extLst>
      <p:ext uri="{BB962C8B-B14F-4D97-AF65-F5344CB8AC3E}">
        <p14:creationId xmlns:p14="http://schemas.microsoft.com/office/powerpoint/2010/main" val="3280775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a:t>
            </a:r>
            <a:r>
              <a:rPr lang="en-US" dirty="0" err="1"/>
              <a:t>OpenAndCloseConnections</a:t>
            </a:r>
            <a:r>
              <a:rPr lang="en-US" dirty="0"/>
              <a:t> example. Then use </a:t>
            </a:r>
            <a:r>
              <a:rPr lang="en-US" dirty="0" err="1"/>
              <a:t>DoNotShareConnections</a:t>
            </a:r>
            <a:endParaRPr lang="en-US" dirty="0"/>
          </a:p>
        </p:txBody>
      </p:sp>
      <p:sp>
        <p:nvSpPr>
          <p:cNvPr id="4" name="Slide Number Placeholder 3"/>
          <p:cNvSpPr>
            <a:spLocks noGrp="1"/>
          </p:cNvSpPr>
          <p:nvPr>
            <p:ph type="sldNum" sz="quarter" idx="5"/>
          </p:nvPr>
        </p:nvSpPr>
        <p:spPr/>
        <p:txBody>
          <a:bodyPr/>
          <a:lstStyle/>
          <a:p>
            <a:fld id="{ABE89966-88F0-B14B-B9AA-BADAC45919BD}" type="slidenum">
              <a:rPr lang="en-US" smtClean="0"/>
              <a:t>5</a:t>
            </a:fld>
            <a:endParaRPr lang="en-US"/>
          </a:p>
        </p:txBody>
      </p:sp>
    </p:spTree>
    <p:extLst>
      <p:ext uri="{BB962C8B-B14F-4D97-AF65-F5344CB8AC3E}">
        <p14:creationId xmlns:p14="http://schemas.microsoft.com/office/powerpoint/2010/main" val="6724194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err="1"/>
              <a:t>ExplicitTransactions</a:t>
            </a:r>
            <a:endParaRPr lang="en-US" dirty="0"/>
          </a:p>
          <a:p>
            <a:pPr marL="228600" indent="-228600">
              <a:buAutoNum type="arabicPeriod"/>
            </a:pPr>
            <a:r>
              <a:rPr lang="en-US" dirty="0" err="1"/>
              <a:t>DirtyReads</a:t>
            </a:r>
            <a:endParaRPr lang="en-US" dirty="0"/>
          </a:p>
        </p:txBody>
      </p:sp>
      <p:sp>
        <p:nvSpPr>
          <p:cNvPr id="4" name="Slide Number Placeholder 3"/>
          <p:cNvSpPr>
            <a:spLocks noGrp="1"/>
          </p:cNvSpPr>
          <p:nvPr>
            <p:ph type="sldNum" sz="quarter" idx="5"/>
          </p:nvPr>
        </p:nvSpPr>
        <p:spPr/>
        <p:txBody>
          <a:bodyPr/>
          <a:lstStyle/>
          <a:p>
            <a:fld id="{ABE89966-88F0-B14B-B9AA-BADAC45919BD}" type="slidenum">
              <a:rPr lang="en-US" smtClean="0"/>
              <a:t>7</a:t>
            </a:fld>
            <a:endParaRPr lang="en-US"/>
          </a:p>
        </p:txBody>
      </p:sp>
    </p:spTree>
    <p:extLst>
      <p:ext uri="{BB962C8B-B14F-4D97-AF65-F5344CB8AC3E}">
        <p14:creationId xmlns:p14="http://schemas.microsoft.com/office/powerpoint/2010/main" val="1110675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a:t>
            </a:r>
            <a:r>
              <a:rPr lang="en-US" dirty="0" err="1"/>
              <a:t>UnitOfWork</a:t>
            </a:r>
            <a:r>
              <a:rPr lang="en-US" dirty="0"/>
              <a:t> sample</a:t>
            </a:r>
          </a:p>
        </p:txBody>
      </p:sp>
      <p:sp>
        <p:nvSpPr>
          <p:cNvPr id="4" name="Slide Number Placeholder 3"/>
          <p:cNvSpPr>
            <a:spLocks noGrp="1"/>
          </p:cNvSpPr>
          <p:nvPr>
            <p:ph type="sldNum" sz="quarter" idx="5"/>
          </p:nvPr>
        </p:nvSpPr>
        <p:spPr/>
        <p:txBody>
          <a:bodyPr/>
          <a:lstStyle/>
          <a:p>
            <a:fld id="{ABE89966-88F0-B14B-B9AA-BADAC45919BD}" type="slidenum">
              <a:rPr lang="en-US" smtClean="0"/>
              <a:t>8</a:t>
            </a:fld>
            <a:endParaRPr lang="en-US"/>
          </a:p>
        </p:txBody>
      </p:sp>
    </p:spTree>
    <p:extLst>
      <p:ext uri="{BB962C8B-B14F-4D97-AF65-F5344CB8AC3E}">
        <p14:creationId xmlns:p14="http://schemas.microsoft.com/office/powerpoint/2010/main" val="517911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a nice compromise over EF Core. Goldilocks. Show </a:t>
            </a:r>
            <a:r>
              <a:rPr lang="en-US" dirty="0" err="1"/>
              <a:t>UsingDapper</a:t>
            </a:r>
            <a:r>
              <a:rPr lang="en-US" dirty="0"/>
              <a:t>. </a:t>
            </a:r>
          </a:p>
        </p:txBody>
      </p:sp>
      <p:sp>
        <p:nvSpPr>
          <p:cNvPr id="4" name="Slide Number Placeholder 3"/>
          <p:cNvSpPr>
            <a:spLocks noGrp="1"/>
          </p:cNvSpPr>
          <p:nvPr>
            <p:ph type="sldNum" sz="quarter" idx="5"/>
          </p:nvPr>
        </p:nvSpPr>
        <p:spPr/>
        <p:txBody>
          <a:bodyPr/>
          <a:lstStyle/>
          <a:p>
            <a:fld id="{ABE89966-88F0-B14B-B9AA-BADAC45919BD}" type="slidenum">
              <a:rPr lang="en-US" smtClean="0"/>
              <a:t>9</a:t>
            </a:fld>
            <a:endParaRPr lang="en-US"/>
          </a:p>
        </p:txBody>
      </p:sp>
    </p:spTree>
    <p:extLst>
      <p:ext uri="{BB962C8B-B14F-4D97-AF65-F5344CB8AC3E}">
        <p14:creationId xmlns:p14="http://schemas.microsoft.com/office/powerpoint/2010/main" val="3394324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some Marten code reading a </a:t>
            </a:r>
            <a:r>
              <a:rPr lang="en-US" dirty="0" err="1"/>
              <a:t>DataReader</a:t>
            </a:r>
            <a:r>
              <a:rPr lang="en-US" dirty="0"/>
              <a:t> </a:t>
            </a:r>
          </a:p>
        </p:txBody>
      </p:sp>
      <p:sp>
        <p:nvSpPr>
          <p:cNvPr id="4" name="Slide Number Placeholder 3"/>
          <p:cNvSpPr>
            <a:spLocks noGrp="1"/>
          </p:cNvSpPr>
          <p:nvPr>
            <p:ph type="sldNum" sz="quarter" idx="5"/>
          </p:nvPr>
        </p:nvSpPr>
        <p:spPr/>
        <p:txBody>
          <a:bodyPr/>
          <a:lstStyle/>
          <a:p>
            <a:fld id="{ABE89966-88F0-B14B-B9AA-BADAC45919BD}" type="slidenum">
              <a:rPr lang="en-US" smtClean="0"/>
              <a:t>10</a:t>
            </a:fld>
            <a:endParaRPr lang="en-US"/>
          </a:p>
        </p:txBody>
      </p:sp>
    </p:spTree>
    <p:extLst>
      <p:ext uri="{BB962C8B-B14F-4D97-AF65-F5344CB8AC3E}">
        <p14:creationId xmlns:p14="http://schemas.microsoft.com/office/powerpoint/2010/main" val="2939468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E89966-88F0-B14B-B9AA-BADAC45919BD}" type="slidenum">
              <a:rPr lang="en-US" smtClean="0"/>
              <a:t>11</a:t>
            </a:fld>
            <a:endParaRPr lang="en-US"/>
          </a:p>
        </p:txBody>
      </p:sp>
    </p:spTree>
    <p:extLst>
      <p:ext uri="{BB962C8B-B14F-4D97-AF65-F5344CB8AC3E}">
        <p14:creationId xmlns:p14="http://schemas.microsoft.com/office/powerpoint/2010/main" val="14993226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8B65F5-14DE-9B42-9FB3-5E6B185513A9}"/>
              </a:ext>
            </a:extLst>
          </p:cNvPr>
          <p:cNvSpPr/>
          <p:nvPr userDrawn="1"/>
        </p:nvSpPr>
        <p:spPr>
          <a:xfrm>
            <a:off x="0" y="0"/>
            <a:ext cx="12192000" cy="6026046"/>
          </a:xfrm>
          <a:prstGeom prst="rect">
            <a:avLst/>
          </a:prstGeom>
          <a:solidFill>
            <a:srgbClr val="216B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B8ECC8-AC10-0249-B435-2CE12412023B}"/>
              </a:ext>
            </a:extLst>
          </p:cNvPr>
          <p:cNvSpPr>
            <a:spLocks noGrp="1"/>
          </p:cNvSpPr>
          <p:nvPr>
            <p:ph type="ctrTitle" hasCustomPrompt="1"/>
          </p:nvPr>
        </p:nvSpPr>
        <p:spPr>
          <a:xfrm>
            <a:off x="1524000" y="1122363"/>
            <a:ext cx="9144000" cy="2387600"/>
          </a:xfrm>
        </p:spPr>
        <p:txBody>
          <a:bodyPr anchor="b">
            <a:normAutofit/>
          </a:bodyPr>
          <a:lstStyle>
            <a:lvl1pPr algn="ctr">
              <a:defRPr sz="4000">
                <a:solidFill>
                  <a:schemeClr val="bg1"/>
                </a:solidFill>
              </a:defRPr>
            </a:lvl1pPr>
          </a:lstStyle>
          <a:p>
            <a:r>
              <a:rPr lang="en-US" dirty="0"/>
              <a:t>Insert Presentation Title</a:t>
            </a:r>
          </a:p>
        </p:txBody>
      </p:sp>
      <p:sp>
        <p:nvSpPr>
          <p:cNvPr id="13" name="Rectangle 12">
            <a:extLst>
              <a:ext uri="{FF2B5EF4-FFF2-40B4-BE49-F238E27FC236}">
                <a16:creationId xmlns:a16="http://schemas.microsoft.com/office/drawing/2014/main" id="{576253DC-D8F6-8A49-A478-D200C0BC1768}"/>
              </a:ext>
            </a:extLst>
          </p:cNvPr>
          <p:cNvSpPr/>
          <p:nvPr userDrawn="1"/>
        </p:nvSpPr>
        <p:spPr>
          <a:xfrm>
            <a:off x="0" y="5842416"/>
            <a:ext cx="12192000" cy="10155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693E6221-361D-2E46-A5A8-75E02F7F0978}"/>
              </a:ext>
            </a:extLst>
          </p:cNvPr>
          <p:cNvSpPr>
            <a:spLocks noGrp="1"/>
          </p:cNvSpPr>
          <p:nvPr>
            <p:ph type="subTitle" idx="1" hasCustomPrompt="1"/>
          </p:nvPr>
        </p:nvSpPr>
        <p:spPr>
          <a:xfrm>
            <a:off x="1524000" y="3602038"/>
            <a:ext cx="9144000" cy="1655762"/>
          </a:xfrm>
        </p:spPr>
        <p:txBody>
          <a:bodyPr>
            <a:normAutofit/>
          </a:bodyPr>
          <a:lstStyle>
            <a:lvl1pPr marL="0" indent="0" algn="ctr">
              <a:buNone/>
              <a:defRPr sz="1800" b="0" i="1">
                <a:solidFill>
                  <a:schemeClr val="bg1"/>
                </a:solidFill>
                <a:latin typeface="Avenir Medium Oblique" panose="02000503020000020003"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Insert Presentation Date</a:t>
            </a:r>
          </a:p>
        </p:txBody>
      </p:sp>
      <p:sp>
        <p:nvSpPr>
          <p:cNvPr id="5" name="Footer Placeholder 4">
            <a:extLst>
              <a:ext uri="{FF2B5EF4-FFF2-40B4-BE49-F238E27FC236}">
                <a16:creationId xmlns:a16="http://schemas.microsoft.com/office/drawing/2014/main" id="{39D0C387-62AD-8542-A3AD-1E49F690DD18}"/>
              </a:ext>
            </a:extLst>
          </p:cNvPr>
          <p:cNvSpPr>
            <a:spLocks noGrp="1"/>
          </p:cNvSpPr>
          <p:nvPr>
            <p:ph type="ftr" sz="quarter" idx="11"/>
          </p:nvPr>
        </p:nvSpPr>
        <p:spPr>
          <a:xfrm>
            <a:off x="4038600" y="6130496"/>
            <a:ext cx="4114800" cy="365125"/>
          </a:xfrm>
          <a:prstGeom prst="rect">
            <a:avLst/>
          </a:prstGeom>
        </p:spPr>
        <p:txBody>
          <a:bodyPr/>
          <a:lstStyle>
            <a:lvl1pPr algn="ctr">
              <a:defRPr sz="1200" b="0" i="0">
                <a:solidFill>
                  <a:schemeClr val="bg2">
                    <a:lumMod val="90000"/>
                  </a:schemeClr>
                </a:solidFill>
                <a:latin typeface="Avenir Roman" panose="02000503020000020003" pitchFamily="2" charset="0"/>
              </a:defRPr>
            </a:lvl1pPr>
          </a:lstStyle>
          <a:p>
            <a:r>
              <a:rPr lang="en-US" dirty="0"/>
              <a:t>© Copyright Calavista 2019</a:t>
            </a:r>
          </a:p>
          <a:p>
            <a:endParaRPr lang="en-US" dirty="0"/>
          </a:p>
        </p:txBody>
      </p:sp>
      <p:sp>
        <p:nvSpPr>
          <p:cNvPr id="11" name="Picture Placeholder 10">
            <a:extLst>
              <a:ext uri="{FF2B5EF4-FFF2-40B4-BE49-F238E27FC236}">
                <a16:creationId xmlns:a16="http://schemas.microsoft.com/office/drawing/2014/main" id="{96CB305D-C2C8-5341-966B-BF54B8CA805F}"/>
              </a:ext>
            </a:extLst>
          </p:cNvPr>
          <p:cNvSpPr>
            <a:spLocks noGrp="1"/>
          </p:cNvSpPr>
          <p:nvPr>
            <p:ph type="pic" sz="quarter" idx="12"/>
          </p:nvPr>
        </p:nvSpPr>
        <p:spPr>
          <a:xfrm>
            <a:off x="647700" y="6118121"/>
            <a:ext cx="2743200" cy="365125"/>
          </a:xfrm>
        </p:spPr>
        <p:txBody>
          <a:bodyPr anchor="ctr">
            <a:noAutofit/>
          </a:bodyPr>
          <a:lstStyle>
            <a:lvl1pPr algn="ctr">
              <a:defRPr sz="1200" b="0" i="0">
                <a:latin typeface="Avenir Roman" panose="02000503020000020003" pitchFamily="2" charset="0"/>
              </a:defRPr>
            </a:lvl1pPr>
          </a:lstStyle>
          <a:p>
            <a:endParaRPr lang="en-US" dirty="0"/>
          </a:p>
        </p:txBody>
      </p:sp>
      <p:pic>
        <p:nvPicPr>
          <p:cNvPr id="15" name="Picture 14">
            <a:extLst>
              <a:ext uri="{FF2B5EF4-FFF2-40B4-BE49-F238E27FC236}">
                <a16:creationId xmlns:a16="http://schemas.microsoft.com/office/drawing/2014/main" id="{EED195AB-AEEE-5A45-867F-DBA47D5F256C}"/>
              </a:ext>
            </a:extLst>
          </p:cNvPr>
          <p:cNvPicPr>
            <a:picLocks noChangeAspect="1"/>
          </p:cNvPicPr>
          <p:nvPr userDrawn="1"/>
        </p:nvPicPr>
        <p:blipFill>
          <a:blip r:embed="rId2"/>
          <a:stretch>
            <a:fillRect/>
          </a:stretch>
        </p:blipFill>
        <p:spPr>
          <a:xfrm>
            <a:off x="8630651" y="5773263"/>
            <a:ext cx="3561349" cy="1144719"/>
          </a:xfrm>
          <a:prstGeom prst="rect">
            <a:avLst/>
          </a:prstGeom>
        </p:spPr>
      </p:pic>
    </p:spTree>
    <p:extLst>
      <p:ext uri="{BB962C8B-B14F-4D97-AF65-F5344CB8AC3E}">
        <p14:creationId xmlns:p14="http://schemas.microsoft.com/office/powerpoint/2010/main" val="2529714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B8B0B-DB32-2549-8DB5-5E5400735F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B55608-A102-E44C-A96D-C0D901BD4D9A}"/>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p:txBody>
      </p:sp>
      <p:sp>
        <p:nvSpPr>
          <p:cNvPr id="7" name="Date Placeholder 3">
            <a:extLst>
              <a:ext uri="{FF2B5EF4-FFF2-40B4-BE49-F238E27FC236}">
                <a16:creationId xmlns:a16="http://schemas.microsoft.com/office/drawing/2014/main" id="{48E804EF-6D31-0344-A0B3-D94E949FD649}"/>
              </a:ext>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lgn="l">
              <a:defRPr sz="1200" b="0" i="0">
                <a:solidFill>
                  <a:schemeClr val="bg2">
                    <a:lumMod val="90000"/>
                  </a:schemeClr>
                </a:solidFill>
                <a:latin typeface="Avenir Roman" panose="02000503020000020003" pitchFamily="2" charset="0"/>
              </a:defRPr>
            </a:lvl1pPr>
          </a:lstStyle>
          <a:p>
            <a:r>
              <a:rPr lang="en-US" dirty="0"/>
              <a:t>© Copyright Calavista 2019</a:t>
            </a:r>
          </a:p>
        </p:txBody>
      </p:sp>
    </p:spTree>
    <p:extLst>
      <p:ext uri="{BB962C8B-B14F-4D97-AF65-F5344CB8AC3E}">
        <p14:creationId xmlns:p14="http://schemas.microsoft.com/office/powerpoint/2010/main" val="433893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B8B0B-DB32-2549-8DB5-5E5400735F87}"/>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D0B55608-A102-E44C-A96D-C0D901BD4D9A}"/>
              </a:ext>
            </a:extLst>
          </p:cNvPr>
          <p:cNvSpPr>
            <a:spLocks noGrp="1"/>
          </p:cNvSpPr>
          <p:nvPr>
            <p:ph idx="1"/>
          </p:nvPr>
        </p:nvSpPr>
        <p:spPr>
          <a:xfrm>
            <a:off x="838200" y="1570792"/>
            <a:ext cx="10515600" cy="4351338"/>
          </a:xfrm>
        </p:spPr>
        <p:txBody>
          <a:bodyPr/>
          <a:lstStyle>
            <a:lvl1pPr>
              <a:defRPr sz="1800"/>
            </a:lvl1pPr>
            <a:lvl2pPr>
              <a:defRPr sz="1600"/>
            </a:lvl2pPr>
          </a:lstStyle>
          <a:p>
            <a:pPr lvl="0"/>
            <a:r>
              <a:rPr lang="en-US" dirty="0"/>
              <a:t>Click to edit Master text styles</a:t>
            </a:r>
          </a:p>
          <a:p>
            <a:pPr lvl="1"/>
            <a:r>
              <a:rPr lang="en-US" dirty="0"/>
              <a:t>Second level</a:t>
            </a:r>
          </a:p>
        </p:txBody>
      </p:sp>
      <p:sp>
        <p:nvSpPr>
          <p:cNvPr id="7" name="Date Placeholder 3">
            <a:extLst>
              <a:ext uri="{FF2B5EF4-FFF2-40B4-BE49-F238E27FC236}">
                <a16:creationId xmlns:a16="http://schemas.microsoft.com/office/drawing/2014/main" id="{48E804EF-6D31-0344-A0B3-D94E949FD649}"/>
              </a:ext>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lgn="l">
              <a:defRPr sz="1200" b="0" i="0">
                <a:solidFill>
                  <a:schemeClr val="bg2">
                    <a:lumMod val="90000"/>
                  </a:schemeClr>
                </a:solidFill>
                <a:latin typeface="Avenir Roman" panose="02000503020000020003" pitchFamily="2" charset="0"/>
              </a:defRPr>
            </a:lvl1pPr>
          </a:lstStyle>
          <a:p>
            <a:r>
              <a:rPr lang="en-US" dirty="0"/>
              <a:t>© Copyright Calavista 2019</a:t>
            </a:r>
          </a:p>
        </p:txBody>
      </p:sp>
    </p:spTree>
    <p:extLst>
      <p:ext uri="{BB962C8B-B14F-4D97-AF65-F5344CB8AC3E}">
        <p14:creationId xmlns:p14="http://schemas.microsoft.com/office/powerpoint/2010/main" val="1971666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D79F0-A76A-C242-9EF3-B43105A4A375}"/>
              </a:ext>
            </a:extLst>
          </p:cNvPr>
          <p:cNvSpPr>
            <a:spLocks noGrp="1"/>
          </p:cNvSpPr>
          <p:nvPr>
            <p:ph type="title"/>
          </p:nvPr>
        </p:nvSpPr>
        <p:spPr/>
        <p:txBody>
          <a:bodyPr/>
          <a:lstStyle/>
          <a:p>
            <a:r>
              <a:rPr lang="en-US"/>
              <a:t>Click to edit Master title style</a:t>
            </a:r>
          </a:p>
        </p:txBody>
      </p:sp>
      <p:sp>
        <p:nvSpPr>
          <p:cNvPr id="6" name="Date Placeholder 3">
            <a:extLst>
              <a:ext uri="{FF2B5EF4-FFF2-40B4-BE49-F238E27FC236}">
                <a16:creationId xmlns:a16="http://schemas.microsoft.com/office/drawing/2014/main" id="{F5E61DB1-7213-1C48-93BD-666634CBBFA9}"/>
              </a:ext>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lgn="l">
              <a:defRPr sz="1200" b="0" i="0">
                <a:solidFill>
                  <a:schemeClr val="bg2">
                    <a:lumMod val="90000"/>
                  </a:schemeClr>
                </a:solidFill>
                <a:latin typeface="Avenir Roman" panose="02000503020000020003" pitchFamily="2" charset="0"/>
              </a:defRPr>
            </a:lvl1pPr>
          </a:lstStyle>
          <a:p>
            <a:r>
              <a:rPr lang="en-US" dirty="0"/>
              <a:t>© Copyright Calavista 2019</a:t>
            </a:r>
          </a:p>
        </p:txBody>
      </p:sp>
    </p:spTree>
    <p:extLst>
      <p:ext uri="{BB962C8B-B14F-4D97-AF65-F5344CB8AC3E}">
        <p14:creationId xmlns:p14="http://schemas.microsoft.com/office/powerpoint/2010/main" val="1097792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D4E1E-8ADC-BE4C-952E-6EFE333CC56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2CB47F-0D17-0B4E-8DB8-645547623B18}"/>
              </a:ext>
            </a:extLst>
          </p:cNvPr>
          <p:cNvSpPr>
            <a:spLocks noGrp="1"/>
          </p:cNvSpPr>
          <p:nvPr>
            <p:ph type="body" idx="1"/>
          </p:nvPr>
        </p:nvSpPr>
        <p:spPr>
          <a:xfrm>
            <a:off x="839788" y="1681163"/>
            <a:ext cx="5157787" cy="82391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006572F-F260-8A41-8AAB-B9E68AC59968}"/>
              </a:ext>
            </a:extLst>
          </p:cNvPr>
          <p:cNvSpPr>
            <a:spLocks noGrp="1"/>
          </p:cNvSpPr>
          <p:nvPr>
            <p:ph sz="half" idx="2"/>
          </p:nvPr>
        </p:nvSpPr>
        <p:spPr>
          <a:xfrm>
            <a:off x="839788" y="2505075"/>
            <a:ext cx="5157787" cy="3684588"/>
          </a:xfrm>
        </p:spPr>
        <p:txBody>
          <a:bodyPr>
            <a:normAutofit/>
          </a:bodyPr>
          <a:lstStyle>
            <a:lvl3pPr marL="346075" indent="-285750">
              <a:buFont typeface="Arial" panose="020B0604020202020204" pitchFamily="34" charset="0"/>
              <a:buChar char="•"/>
              <a:defRPr sz="1600"/>
            </a:lvl3pPr>
          </a:lstStyle>
          <a:p>
            <a:pPr lvl="2"/>
            <a:endParaRPr lang="en-US" dirty="0"/>
          </a:p>
          <a:p>
            <a:pPr lvl="2"/>
            <a:endParaRPr lang="en-US" dirty="0"/>
          </a:p>
          <a:p>
            <a:pPr lvl="2"/>
            <a:endParaRPr lang="en-US" dirty="0"/>
          </a:p>
          <a:p>
            <a:pPr lvl="2"/>
            <a:endParaRPr lang="en-US" dirty="0"/>
          </a:p>
          <a:p>
            <a:pPr lvl="2"/>
            <a:endParaRPr lang="en-US" dirty="0"/>
          </a:p>
          <a:p>
            <a:pPr lvl="2"/>
            <a:endParaRPr lang="en-US" dirty="0"/>
          </a:p>
          <a:p>
            <a:pPr lvl="2"/>
            <a:r>
              <a:rPr lang="en-US" dirty="0"/>
              <a:t>Third level</a:t>
            </a:r>
          </a:p>
        </p:txBody>
      </p:sp>
      <p:sp>
        <p:nvSpPr>
          <p:cNvPr id="5" name="Text Placeholder 4">
            <a:extLst>
              <a:ext uri="{FF2B5EF4-FFF2-40B4-BE49-F238E27FC236}">
                <a16:creationId xmlns:a16="http://schemas.microsoft.com/office/drawing/2014/main" id="{32083E91-5977-394F-AB24-DB46763BE0F2}"/>
              </a:ext>
            </a:extLst>
          </p:cNvPr>
          <p:cNvSpPr>
            <a:spLocks noGrp="1"/>
          </p:cNvSpPr>
          <p:nvPr>
            <p:ph type="body" sz="quarter" idx="3"/>
          </p:nvPr>
        </p:nvSpPr>
        <p:spPr>
          <a:xfrm>
            <a:off x="6172200" y="1681163"/>
            <a:ext cx="5183188" cy="82391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333B3C4-CCA0-B142-982D-22AAD29E822D}"/>
              </a:ext>
            </a:extLst>
          </p:cNvPr>
          <p:cNvSpPr>
            <a:spLocks noGrp="1"/>
          </p:cNvSpPr>
          <p:nvPr>
            <p:ph sz="quarter" idx="4"/>
          </p:nvPr>
        </p:nvSpPr>
        <p:spPr>
          <a:xfrm>
            <a:off x="6172200" y="2505075"/>
            <a:ext cx="5183188" cy="3684588"/>
          </a:xfrm>
        </p:spPr>
        <p:txBody>
          <a:bodyPr>
            <a:normAutofit/>
          </a:bodyPr>
          <a:lstStyle>
            <a:lvl3pPr>
              <a:defRPr sz="1600"/>
            </a:lvl3pPr>
          </a:lstStyle>
          <a:p>
            <a:pPr lvl="2"/>
            <a:endParaRPr lang="en-US" dirty="0"/>
          </a:p>
          <a:p>
            <a:pPr lvl="2"/>
            <a:endParaRPr lang="en-US" dirty="0"/>
          </a:p>
          <a:p>
            <a:pPr lvl="2"/>
            <a:endParaRPr lang="en-US" dirty="0"/>
          </a:p>
          <a:p>
            <a:pPr lvl="2"/>
            <a:endParaRPr lang="en-US" dirty="0"/>
          </a:p>
          <a:p>
            <a:pPr lvl="2"/>
            <a:endParaRPr lang="en-US" dirty="0"/>
          </a:p>
          <a:p>
            <a:pPr lvl="2"/>
            <a:endParaRPr lang="en-US" dirty="0"/>
          </a:p>
          <a:p>
            <a:pPr lvl="2"/>
            <a:r>
              <a:rPr lang="en-US" dirty="0"/>
              <a:t>Third level</a:t>
            </a:r>
          </a:p>
        </p:txBody>
      </p:sp>
      <p:graphicFrame>
        <p:nvGraphicFramePr>
          <p:cNvPr id="10" name="Table 9">
            <a:extLst>
              <a:ext uri="{FF2B5EF4-FFF2-40B4-BE49-F238E27FC236}">
                <a16:creationId xmlns:a16="http://schemas.microsoft.com/office/drawing/2014/main" id="{E49A752C-E0C9-044C-9EBA-3F49A19FE89F}"/>
              </a:ext>
            </a:extLst>
          </p:cNvPr>
          <p:cNvGraphicFramePr>
            <a:graphicFrameLocks noGrp="1"/>
          </p:cNvGraphicFramePr>
          <p:nvPr userDrawn="1">
            <p:extLst>
              <p:ext uri="{D42A27DB-BD31-4B8C-83A1-F6EECF244321}">
                <p14:modId xmlns:p14="http://schemas.microsoft.com/office/powerpoint/2010/main" val="248887330"/>
              </p:ext>
            </p:extLst>
          </p:nvPr>
        </p:nvGraphicFramePr>
        <p:xfrm>
          <a:off x="1151835" y="2720245"/>
          <a:ext cx="4533692" cy="1321300"/>
        </p:xfrm>
        <a:graphic>
          <a:graphicData uri="http://schemas.openxmlformats.org/drawingml/2006/table">
            <a:tbl>
              <a:tblPr firstRow="1" bandRow="1">
                <a:tableStyleId>{5C22544A-7EE6-4342-B048-85BDC9FD1C3A}</a:tableStyleId>
              </a:tblPr>
              <a:tblGrid>
                <a:gridCol w="2266846">
                  <a:extLst>
                    <a:ext uri="{9D8B030D-6E8A-4147-A177-3AD203B41FA5}">
                      <a16:colId xmlns:a16="http://schemas.microsoft.com/office/drawing/2014/main" val="423784163"/>
                    </a:ext>
                  </a:extLst>
                </a:gridCol>
                <a:gridCol w="2266846">
                  <a:extLst>
                    <a:ext uri="{9D8B030D-6E8A-4147-A177-3AD203B41FA5}">
                      <a16:colId xmlns:a16="http://schemas.microsoft.com/office/drawing/2014/main" val="1207265160"/>
                    </a:ext>
                  </a:extLst>
                </a:gridCol>
              </a:tblGrid>
              <a:tr h="345490">
                <a:tc>
                  <a:txBody>
                    <a:bodyPr/>
                    <a:lstStyle/>
                    <a:p>
                      <a:endParaRPr lang="en-US" sz="1400" b="1" i="0" dirty="0">
                        <a:solidFill>
                          <a:schemeClr val="tx1">
                            <a:lumMod val="85000"/>
                            <a:lumOff val="15000"/>
                          </a:schemeClr>
                        </a:solidFill>
                        <a:latin typeface="Avenir Heavy" panose="02000503020000020003" pitchFamily="2" charset="0"/>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US" sz="1400" b="1" i="0" dirty="0">
                        <a:solidFill>
                          <a:schemeClr val="tx1">
                            <a:lumMod val="85000"/>
                            <a:lumOff val="15000"/>
                          </a:schemeClr>
                        </a:solidFill>
                        <a:latin typeface="Avenir Heavy" panose="02000503020000020003" pitchFamily="2" charset="0"/>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182368"/>
                  </a:ext>
                </a:extLst>
              </a:tr>
              <a:tr h="325270">
                <a:tc>
                  <a:txBody>
                    <a:bodyPr/>
                    <a:lstStyle/>
                    <a:p>
                      <a:endParaRPr lang="en-US" sz="1400" b="1" i="0">
                        <a:solidFill>
                          <a:schemeClr val="tx1">
                            <a:lumMod val="85000"/>
                            <a:lumOff val="15000"/>
                          </a:schemeClr>
                        </a:solidFill>
                        <a:latin typeface="Avenir Heavy" panose="02000503020000020003" pitchFamily="2" charset="0"/>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US" sz="1400" b="1" i="0">
                        <a:solidFill>
                          <a:schemeClr val="tx1">
                            <a:lumMod val="85000"/>
                            <a:lumOff val="15000"/>
                          </a:schemeClr>
                        </a:solidFill>
                        <a:latin typeface="Avenir Heavy" panose="02000503020000020003" pitchFamily="2" charset="0"/>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63187297"/>
                  </a:ext>
                </a:extLst>
              </a:tr>
              <a:tr h="325270">
                <a:tc>
                  <a:txBody>
                    <a:bodyPr/>
                    <a:lstStyle/>
                    <a:p>
                      <a:endParaRPr lang="en-US" sz="1400" b="1" i="0">
                        <a:solidFill>
                          <a:schemeClr val="tx1">
                            <a:lumMod val="85000"/>
                            <a:lumOff val="15000"/>
                          </a:schemeClr>
                        </a:solidFill>
                        <a:latin typeface="Avenir Heavy" panose="02000503020000020003" pitchFamily="2" charset="0"/>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US" sz="1400" b="1" i="0">
                        <a:solidFill>
                          <a:schemeClr val="tx1">
                            <a:lumMod val="85000"/>
                            <a:lumOff val="15000"/>
                          </a:schemeClr>
                        </a:solidFill>
                        <a:latin typeface="Avenir Heavy" panose="02000503020000020003" pitchFamily="2" charset="0"/>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42105089"/>
                  </a:ext>
                </a:extLst>
              </a:tr>
              <a:tr h="325270">
                <a:tc>
                  <a:txBody>
                    <a:bodyPr/>
                    <a:lstStyle/>
                    <a:p>
                      <a:endParaRPr lang="en-US" sz="1400" b="1" i="0">
                        <a:solidFill>
                          <a:schemeClr val="tx1">
                            <a:lumMod val="85000"/>
                            <a:lumOff val="15000"/>
                          </a:schemeClr>
                        </a:solidFill>
                        <a:latin typeface="Avenir Heavy" panose="02000503020000020003" pitchFamily="2" charset="0"/>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US" sz="1400" b="1" i="0" dirty="0">
                        <a:solidFill>
                          <a:schemeClr val="tx1">
                            <a:lumMod val="85000"/>
                            <a:lumOff val="15000"/>
                          </a:schemeClr>
                        </a:solidFill>
                        <a:latin typeface="Avenir Heavy" panose="02000503020000020003" pitchFamily="2" charset="0"/>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3702870"/>
                  </a:ext>
                </a:extLst>
              </a:tr>
            </a:tbl>
          </a:graphicData>
        </a:graphic>
      </p:graphicFrame>
      <p:graphicFrame>
        <p:nvGraphicFramePr>
          <p:cNvPr id="11" name="Table 10">
            <a:extLst>
              <a:ext uri="{FF2B5EF4-FFF2-40B4-BE49-F238E27FC236}">
                <a16:creationId xmlns:a16="http://schemas.microsoft.com/office/drawing/2014/main" id="{C400ACE7-DFE7-8842-BB78-A4DDB9A6ECDE}"/>
              </a:ext>
            </a:extLst>
          </p:cNvPr>
          <p:cNvGraphicFramePr>
            <a:graphicFrameLocks noGrp="1"/>
          </p:cNvGraphicFramePr>
          <p:nvPr userDrawn="1">
            <p:extLst>
              <p:ext uri="{D42A27DB-BD31-4B8C-83A1-F6EECF244321}">
                <p14:modId xmlns:p14="http://schemas.microsoft.com/office/powerpoint/2010/main" val="1159941586"/>
              </p:ext>
            </p:extLst>
          </p:nvPr>
        </p:nvGraphicFramePr>
        <p:xfrm>
          <a:off x="6496948" y="2723006"/>
          <a:ext cx="4533692" cy="1325564"/>
        </p:xfrm>
        <a:graphic>
          <a:graphicData uri="http://schemas.openxmlformats.org/drawingml/2006/table">
            <a:tbl>
              <a:tblPr firstRow="1" bandRow="1">
                <a:tableStyleId>{5C22544A-7EE6-4342-B048-85BDC9FD1C3A}</a:tableStyleId>
              </a:tblPr>
              <a:tblGrid>
                <a:gridCol w="2266846">
                  <a:extLst>
                    <a:ext uri="{9D8B030D-6E8A-4147-A177-3AD203B41FA5}">
                      <a16:colId xmlns:a16="http://schemas.microsoft.com/office/drawing/2014/main" val="2593346221"/>
                    </a:ext>
                  </a:extLst>
                </a:gridCol>
                <a:gridCol w="2266846">
                  <a:extLst>
                    <a:ext uri="{9D8B030D-6E8A-4147-A177-3AD203B41FA5}">
                      <a16:colId xmlns:a16="http://schemas.microsoft.com/office/drawing/2014/main" val="1554167397"/>
                    </a:ext>
                  </a:extLst>
                </a:gridCol>
              </a:tblGrid>
              <a:tr h="331391">
                <a:tc>
                  <a:txBody>
                    <a:bodyPr/>
                    <a:lstStyle/>
                    <a:p>
                      <a:endParaRPr lang="en-US" sz="1400" b="1" i="0" dirty="0">
                        <a:solidFill>
                          <a:schemeClr val="tx1">
                            <a:lumMod val="85000"/>
                            <a:lumOff val="15000"/>
                          </a:schemeClr>
                        </a:solidFill>
                        <a:latin typeface="Avenir Heavy" panose="02000503020000020003" pitchFamily="2" charset="0"/>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US" sz="1400" b="1" i="0">
                        <a:solidFill>
                          <a:schemeClr val="tx1">
                            <a:lumMod val="85000"/>
                            <a:lumOff val="15000"/>
                          </a:schemeClr>
                        </a:solidFill>
                        <a:latin typeface="Avenir Heavy" panose="02000503020000020003" pitchFamily="2" charset="0"/>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41483433"/>
                  </a:ext>
                </a:extLst>
              </a:tr>
              <a:tr h="331391">
                <a:tc>
                  <a:txBody>
                    <a:bodyPr/>
                    <a:lstStyle/>
                    <a:p>
                      <a:endParaRPr lang="en-US" sz="1400" b="1" i="0">
                        <a:solidFill>
                          <a:schemeClr val="tx1">
                            <a:lumMod val="85000"/>
                            <a:lumOff val="15000"/>
                          </a:schemeClr>
                        </a:solidFill>
                        <a:latin typeface="Avenir Heavy" panose="02000503020000020003" pitchFamily="2" charset="0"/>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US" sz="1400" b="1" i="0">
                        <a:solidFill>
                          <a:schemeClr val="tx1">
                            <a:lumMod val="85000"/>
                            <a:lumOff val="15000"/>
                          </a:schemeClr>
                        </a:solidFill>
                        <a:latin typeface="Avenir Heavy" panose="02000503020000020003" pitchFamily="2" charset="0"/>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41060962"/>
                  </a:ext>
                </a:extLst>
              </a:tr>
              <a:tr h="331391">
                <a:tc>
                  <a:txBody>
                    <a:bodyPr/>
                    <a:lstStyle/>
                    <a:p>
                      <a:endParaRPr lang="en-US" sz="1400" b="1" i="0">
                        <a:solidFill>
                          <a:schemeClr val="tx1">
                            <a:lumMod val="85000"/>
                            <a:lumOff val="15000"/>
                          </a:schemeClr>
                        </a:solidFill>
                        <a:latin typeface="Avenir Heavy" panose="02000503020000020003" pitchFamily="2" charset="0"/>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US" sz="1400" b="1" i="0">
                        <a:solidFill>
                          <a:schemeClr val="tx1">
                            <a:lumMod val="85000"/>
                            <a:lumOff val="15000"/>
                          </a:schemeClr>
                        </a:solidFill>
                        <a:latin typeface="Avenir Heavy" panose="02000503020000020003" pitchFamily="2" charset="0"/>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03272506"/>
                  </a:ext>
                </a:extLst>
              </a:tr>
              <a:tr h="331391">
                <a:tc>
                  <a:txBody>
                    <a:bodyPr/>
                    <a:lstStyle/>
                    <a:p>
                      <a:endParaRPr lang="en-US" sz="1400" b="1" i="0">
                        <a:solidFill>
                          <a:schemeClr val="tx1">
                            <a:lumMod val="85000"/>
                            <a:lumOff val="15000"/>
                          </a:schemeClr>
                        </a:solidFill>
                        <a:latin typeface="Avenir Heavy" panose="02000503020000020003" pitchFamily="2" charset="0"/>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US" sz="1400" b="1" i="0" dirty="0">
                        <a:solidFill>
                          <a:schemeClr val="tx1">
                            <a:lumMod val="85000"/>
                            <a:lumOff val="15000"/>
                          </a:schemeClr>
                        </a:solidFill>
                        <a:latin typeface="Avenir Heavy" panose="02000503020000020003" pitchFamily="2" charset="0"/>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45212685"/>
                  </a:ext>
                </a:extLst>
              </a:tr>
            </a:tbl>
          </a:graphicData>
        </a:graphic>
      </p:graphicFrame>
      <p:sp>
        <p:nvSpPr>
          <p:cNvPr id="12" name="Date Placeholder 3">
            <a:extLst>
              <a:ext uri="{FF2B5EF4-FFF2-40B4-BE49-F238E27FC236}">
                <a16:creationId xmlns:a16="http://schemas.microsoft.com/office/drawing/2014/main" id="{D0E6B7B8-C222-D740-95F6-85DFCF09C7AA}"/>
              </a:ext>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lgn="l">
              <a:defRPr sz="1200" b="0" i="0">
                <a:solidFill>
                  <a:schemeClr val="bg2">
                    <a:lumMod val="90000"/>
                  </a:schemeClr>
                </a:solidFill>
                <a:latin typeface="Avenir Roman" panose="02000503020000020003" pitchFamily="2" charset="0"/>
              </a:defRPr>
            </a:lvl1pPr>
          </a:lstStyle>
          <a:p>
            <a:r>
              <a:rPr lang="en-US" dirty="0"/>
              <a:t>© Copyright Calavista 2019</a:t>
            </a:r>
          </a:p>
        </p:txBody>
      </p:sp>
    </p:spTree>
    <p:extLst>
      <p:ext uri="{BB962C8B-B14F-4D97-AF65-F5344CB8AC3E}">
        <p14:creationId xmlns:p14="http://schemas.microsoft.com/office/powerpoint/2010/main" val="451947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5771D-C6BB-8B42-8418-E4D2208FE8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930874-9C56-2C4A-9664-167F449DE260}"/>
              </a:ext>
            </a:extLst>
          </p:cNvPr>
          <p:cNvSpPr>
            <a:spLocks noGrp="1"/>
          </p:cNvSpPr>
          <p:nvPr>
            <p:ph sz="half" idx="1"/>
          </p:nvPr>
        </p:nvSpPr>
        <p:spPr>
          <a:xfrm>
            <a:off x="838200" y="1662684"/>
            <a:ext cx="5181600" cy="4351338"/>
          </a:xfrm>
        </p:spPr>
        <p:txBody>
          <a:bodyPr/>
          <a:lstStyle>
            <a:lvl1pPr algn="ctr">
              <a:defRPr/>
            </a:lvl1pPr>
          </a:lstStyle>
          <a:p>
            <a:pPr lvl="0"/>
            <a:r>
              <a:rPr lang="en-US" dirty="0"/>
              <a:t>Click to edit Master text styles</a:t>
            </a:r>
          </a:p>
          <a:p>
            <a:pPr lvl="0"/>
            <a:endParaRPr lang="en-US" dirty="0"/>
          </a:p>
          <a:p>
            <a:pPr lvl="0"/>
            <a:endParaRPr lang="en-US" dirty="0"/>
          </a:p>
          <a:p>
            <a:pPr lvl="0"/>
            <a:endParaRPr lang="en-US" dirty="0"/>
          </a:p>
          <a:p>
            <a:pPr lvl="2"/>
            <a:endParaRPr lang="en-US" dirty="0"/>
          </a:p>
          <a:p>
            <a:pPr lvl="2"/>
            <a:r>
              <a:rPr lang="en-US" dirty="0"/>
              <a:t>Third level</a:t>
            </a:r>
          </a:p>
        </p:txBody>
      </p:sp>
      <p:sp>
        <p:nvSpPr>
          <p:cNvPr id="4" name="Content Placeholder 3">
            <a:extLst>
              <a:ext uri="{FF2B5EF4-FFF2-40B4-BE49-F238E27FC236}">
                <a16:creationId xmlns:a16="http://schemas.microsoft.com/office/drawing/2014/main" id="{7CFCD525-4C39-2245-886A-20B9AFAE07D4}"/>
              </a:ext>
            </a:extLst>
          </p:cNvPr>
          <p:cNvSpPr>
            <a:spLocks noGrp="1"/>
          </p:cNvSpPr>
          <p:nvPr>
            <p:ph sz="half" idx="2"/>
          </p:nvPr>
        </p:nvSpPr>
        <p:spPr>
          <a:xfrm>
            <a:off x="6172200" y="1683893"/>
            <a:ext cx="5181600" cy="4351338"/>
          </a:xfrm>
        </p:spPr>
        <p:txBody>
          <a:bodyPr/>
          <a:lstStyle>
            <a:lvl1pPr algn="ctr">
              <a:defRPr/>
            </a:lvl1pPr>
          </a:lstStyle>
          <a:p>
            <a:pPr lvl="0"/>
            <a:r>
              <a:rPr lang="en-US" dirty="0"/>
              <a:t>Click to edit Master text styles</a:t>
            </a:r>
          </a:p>
          <a:p>
            <a:pPr lvl="0"/>
            <a:endParaRPr lang="en-US" dirty="0"/>
          </a:p>
          <a:p>
            <a:pPr lvl="0"/>
            <a:endParaRPr lang="en-US" dirty="0"/>
          </a:p>
          <a:p>
            <a:pPr lvl="0"/>
            <a:endParaRPr lang="en-US" dirty="0"/>
          </a:p>
          <a:p>
            <a:pPr lvl="2"/>
            <a:endParaRPr lang="en-US" dirty="0"/>
          </a:p>
          <a:p>
            <a:pPr lvl="2"/>
            <a:r>
              <a:rPr lang="en-US" dirty="0"/>
              <a:t>Third level</a:t>
            </a:r>
          </a:p>
        </p:txBody>
      </p:sp>
      <p:sp>
        <p:nvSpPr>
          <p:cNvPr id="8" name="Date Placeholder 3">
            <a:extLst>
              <a:ext uri="{FF2B5EF4-FFF2-40B4-BE49-F238E27FC236}">
                <a16:creationId xmlns:a16="http://schemas.microsoft.com/office/drawing/2014/main" id="{4357D6A6-EAB6-1A4D-9656-EE0F2EA4D203}"/>
              </a:ext>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lgn="l">
              <a:defRPr sz="1200" b="0" i="0">
                <a:solidFill>
                  <a:schemeClr val="bg2">
                    <a:lumMod val="90000"/>
                  </a:schemeClr>
                </a:solidFill>
                <a:latin typeface="Avenir Roman" panose="02000503020000020003" pitchFamily="2" charset="0"/>
              </a:defRPr>
            </a:lvl1pPr>
          </a:lstStyle>
          <a:p>
            <a:r>
              <a:rPr lang="en-US" dirty="0"/>
              <a:t>© Copyright Calavista 2019</a:t>
            </a:r>
          </a:p>
        </p:txBody>
      </p:sp>
      <p:graphicFrame>
        <p:nvGraphicFramePr>
          <p:cNvPr id="9" name="Table 8">
            <a:extLst>
              <a:ext uri="{FF2B5EF4-FFF2-40B4-BE49-F238E27FC236}">
                <a16:creationId xmlns:a16="http://schemas.microsoft.com/office/drawing/2014/main" id="{BE9E3256-ED6A-E24A-9029-559C3A70AEF7}"/>
              </a:ext>
            </a:extLst>
          </p:cNvPr>
          <p:cNvGraphicFramePr>
            <a:graphicFrameLocks noGrp="1"/>
          </p:cNvGraphicFramePr>
          <p:nvPr userDrawn="1">
            <p:extLst>
              <p:ext uri="{D42A27DB-BD31-4B8C-83A1-F6EECF244321}">
                <p14:modId xmlns:p14="http://schemas.microsoft.com/office/powerpoint/2010/main" val="1985078800"/>
              </p:ext>
            </p:extLst>
          </p:nvPr>
        </p:nvGraphicFramePr>
        <p:xfrm>
          <a:off x="1300480" y="2209800"/>
          <a:ext cx="4051808" cy="1219200"/>
        </p:xfrm>
        <a:graphic>
          <a:graphicData uri="http://schemas.openxmlformats.org/drawingml/2006/table">
            <a:tbl>
              <a:tblPr firstRow="1" bandRow="1">
                <a:tableStyleId>{5C22544A-7EE6-4342-B048-85BDC9FD1C3A}</a:tableStyleId>
              </a:tblPr>
              <a:tblGrid>
                <a:gridCol w="2025904">
                  <a:extLst>
                    <a:ext uri="{9D8B030D-6E8A-4147-A177-3AD203B41FA5}">
                      <a16:colId xmlns:a16="http://schemas.microsoft.com/office/drawing/2014/main" val="1521683391"/>
                    </a:ext>
                  </a:extLst>
                </a:gridCol>
                <a:gridCol w="2025904">
                  <a:extLst>
                    <a:ext uri="{9D8B030D-6E8A-4147-A177-3AD203B41FA5}">
                      <a16:colId xmlns:a16="http://schemas.microsoft.com/office/drawing/2014/main" val="3547456241"/>
                    </a:ext>
                  </a:extLst>
                </a:gridCol>
              </a:tblGrid>
              <a:tr h="262213">
                <a:tc>
                  <a:txBody>
                    <a:bodyPr/>
                    <a:lstStyle/>
                    <a:p>
                      <a:pPr algn="ctr"/>
                      <a:r>
                        <a:rPr lang="en-US" sz="1400" b="1" i="0" dirty="0">
                          <a:solidFill>
                            <a:schemeClr val="tx1">
                              <a:lumMod val="85000"/>
                              <a:lumOff val="15000"/>
                            </a:schemeClr>
                          </a:solidFill>
                          <a:latin typeface="Avenir Heavy" panose="02000503020000020003" pitchFamily="2" charset="0"/>
                        </a:rPr>
                        <a:t>Text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0" dirty="0">
                          <a:solidFill>
                            <a:schemeClr val="tx1">
                              <a:lumMod val="85000"/>
                              <a:lumOff val="15000"/>
                            </a:schemeClr>
                          </a:solidFill>
                          <a:latin typeface="Avenir Heavy" panose="02000503020000020003" pitchFamily="2" charset="0"/>
                        </a:rPr>
                        <a:t>Text</a:t>
                      </a:r>
                      <a:endParaRPr lang="en-US" sz="1400" b="1" i="0" dirty="0">
                        <a:latin typeface="Avenir Heavy" panose="02000503020000020003"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24092515"/>
                  </a:ext>
                </a:extLst>
              </a:tr>
              <a:tr h="262213">
                <a:tc>
                  <a:txBody>
                    <a:bodyPr/>
                    <a:lstStyle/>
                    <a:p>
                      <a:pPr algn="ctr"/>
                      <a:r>
                        <a:rPr lang="en-US" sz="1400" b="1" i="0" dirty="0">
                          <a:solidFill>
                            <a:schemeClr val="tx1">
                              <a:lumMod val="85000"/>
                              <a:lumOff val="15000"/>
                            </a:schemeClr>
                          </a:solidFill>
                          <a:latin typeface="Avenir Heavy" panose="02000503020000020003" pitchFamily="2" charset="0"/>
                        </a:rPr>
                        <a:t>Text</a:t>
                      </a:r>
                      <a:endParaRPr lang="en-US" sz="1400" b="1" i="0" dirty="0">
                        <a:latin typeface="Avenir Heavy" panose="02000503020000020003"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0" dirty="0">
                          <a:solidFill>
                            <a:schemeClr val="tx1">
                              <a:lumMod val="85000"/>
                              <a:lumOff val="15000"/>
                            </a:schemeClr>
                          </a:solidFill>
                          <a:latin typeface="Avenir Heavy" panose="02000503020000020003" pitchFamily="2" charset="0"/>
                        </a:rPr>
                        <a:t>Text</a:t>
                      </a:r>
                      <a:endParaRPr lang="en-US" sz="1400" b="1" i="0" dirty="0">
                        <a:latin typeface="Avenir Heavy" panose="02000503020000020003"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38347087"/>
                  </a:ext>
                </a:extLst>
              </a:tr>
              <a:tr h="262213">
                <a:tc>
                  <a:txBody>
                    <a:bodyPr/>
                    <a:lstStyle/>
                    <a:p>
                      <a:pPr algn="ctr"/>
                      <a:r>
                        <a:rPr lang="en-US" sz="1400" b="1" i="0" dirty="0">
                          <a:solidFill>
                            <a:schemeClr val="tx1">
                              <a:lumMod val="85000"/>
                              <a:lumOff val="15000"/>
                            </a:schemeClr>
                          </a:solidFill>
                          <a:latin typeface="Avenir Heavy" panose="02000503020000020003" pitchFamily="2" charset="0"/>
                        </a:rPr>
                        <a:t>Text</a:t>
                      </a:r>
                      <a:endParaRPr lang="en-US" sz="1400" b="1" i="0" dirty="0">
                        <a:latin typeface="Avenir Heavy" panose="02000503020000020003"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0" dirty="0">
                          <a:solidFill>
                            <a:schemeClr val="tx1">
                              <a:lumMod val="85000"/>
                              <a:lumOff val="15000"/>
                            </a:schemeClr>
                          </a:solidFill>
                          <a:latin typeface="Avenir Heavy" panose="02000503020000020003" pitchFamily="2" charset="0"/>
                        </a:rPr>
                        <a:t>Text</a:t>
                      </a:r>
                      <a:endParaRPr lang="en-US" sz="1400" b="1" i="0" dirty="0">
                        <a:latin typeface="Avenir Heavy" panose="02000503020000020003"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39157492"/>
                  </a:ext>
                </a:extLst>
              </a:tr>
              <a:tr h="262213">
                <a:tc>
                  <a:txBody>
                    <a:bodyPr/>
                    <a:lstStyle/>
                    <a:p>
                      <a:pPr algn="ctr"/>
                      <a:r>
                        <a:rPr lang="en-US" sz="1400" b="1" i="0" dirty="0">
                          <a:solidFill>
                            <a:schemeClr val="tx1">
                              <a:lumMod val="85000"/>
                              <a:lumOff val="15000"/>
                            </a:schemeClr>
                          </a:solidFill>
                          <a:latin typeface="Avenir Heavy" panose="02000503020000020003" pitchFamily="2" charset="0"/>
                        </a:rPr>
                        <a:t>Text</a:t>
                      </a:r>
                      <a:endParaRPr lang="en-US" sz="1400" b="1" i="0" dirty="0">
                        <a:latin typeface="Avenir Heavy" panose="02000503020000020003"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i="0" dirty="0">
                          <a:solidFill>
                            <a:schemeClr val="tx1">
                              <a:lumMod val="85000"/>
                              <a:lumOff val="15000"/>
                            </a:schemeClr>
                          </a:solidFill>
                          <a:latin typeface="Avenir Heavy" panose="02000503020000020003" pitchFamily="2" charset="0"/>
                        </a:rPr>
                        <a:t>Text</a:t>
                      </a:r>
                      <a:endParaRPr lang="en-US" sz="1400" b="1" i="0" dirty="0">
                        <a:latin typeface="Avenir Heavy" panose="02000503020000020003"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28432591"/>
                  </a:ext>
                </a:extLst>
              </a:tr>
            </a:tbl>
          </a:graphicData>
        </a:graphic>
      </p:graphicFrame>
      <p:graphicFrame>
        <p:nvGraphicFramePr>
          <p:cNvPr id="10" name="Table 9">
            <a:extLst>
              <a:ext uri="{FF2B5EF4-FFF2-40B4-BE49-F238E27FC236}">
                <a16:creationId xmlns:a16="http://schemas.microsoft.com/office/drawing/2014/main" id="{4FB34543-BEE7-2E46-802B-A10AF2618BF0}"/>
              </a:ext>
            </a:extLst>
          </p:cNvPr>
          <p:cNvGraphicFramePr>
            <a:graphicFrameLocks noGrp="1"/>
          </p:cNvGraphicFramePr>
          <p:nvPr userDrawn="1">
            <p:extLst>
              <p:ext uri="{D42A27DB-BD31-4B8C-83A1-F6EECF244321}">
                <p14:modId xmlns:p14="http://schemas.microsoft.com/office/powerpoint/2010/main" val="2566434280"/>
              </p:ext>
            </p:extLst>
          </p:nvPr>
        </p:nvGraphicFramePr>
        <p:xfrm>
          <a:off x="6737096" y="2209800"/>
          <a:ext cx="4051808" cy="1219200"/>
        </p:xfrm>
        <a:graphic>
          <a:graphicData uri="http://schemas.openxmlformats.org/drawingml/2006/table">
            <a:tbl>
              <a:tblPr firstRow="1" bandRow="1">
                <a:tableStyleId>{5C22544A-7EE6-4342-B048-85BDC9FD1C3A}</a:tableStyleId>
              </a:tblPr>
              <a:tblGrid>
                <a:gridCol w="2025904">
                  <a:extLst>
                    <a:ext uri="{9D8B030D-6E8A-4147-A177-3AD203B41FA5}">
                      <a16:colId xmlns:a16="http://schemas.microsoft.com/office/drawing/2014/main" val="3583234858"/>
                    </a:ext>
                  </a:extLst>
                </a:gridCol>
                <a:gridCol w="2025904">
                  <a:extLst>
                    <a:ext uri="{9D8B030D-6E8A-4147-A177-3AD203B41FA5}">
                      <a16:colId xmlns:a16="http://schemas.microsoft.com/office/drawing/2014/main" val="2000755706"/>
                    </a:ext>
                  </a:extLst>
                </a:gridCol>
              </a:tblGrid>
              <a:tr h="304800">
                <a:tc>
                  <a:txBody>
                    <a:bodyPr/>
                    <a:lstStyle/>
                    <a:p>
                      <a:pPr algn="ctr"/>
                      <a:r>
                        <a:rPr lang="en-US" sz="1400" b="1" i="0" dirty="0">
                          <a:solidFill>
                            <a:schemeClr val="tx1">
                              <a:lumMod val="85000"/>
                              <a:lumOff val="15000"/>
                            </a:schemeClr>
                          </a:solidFill>
                          <a:latin typeface="Avenir Heavy" panose="02000503020000020003" pitchFamily="2" charset="0"/>
                        </a:rPr>
                        <a:t>Text</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1400" b="1" i="0" dirty="0">
                          <a:solidFill>
                            <a:schemeClr val="tx1">
                              <a:lumMod val="85000"/>
                              <a:lumOff val="15000"/>
                            </a:schemeClr>
                          </a:solidFill>
                          <a:latin typeface="Avenir Heavy" panose="02000503020000020003" pitchFamily="2" charset="0"/>
                        </a:rPr>
                        <a:t>Text</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59595600"/>
                  </a:ext>
                </a:extLst>
              </a:tr>
              <a:tr h="304800">
                <a:tc>
                  <a:txBody>
                    <a:bodyPr/>
                    <a:lstStyle/>
                    <a:p>
                      <a:pPr algn="ctr"/>
                      <a:r>
                        <a:rPr lang="en-US" sz="1400" b="1" i="0" dirty="0">
                          <a:latin typeface="Avenir Heavy" panose="02000503020000020003" pitchFamily="2" charset="0"/>
                        </a:rPr>
                        <a:t>Text</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1400" b="1" i="0" dirty="0">
                          <a:latin typeface="Avenir Heavy" panose="02000503020000020003" pitchFamily="2" charset="0"/>
                        </a:rPr>
                        <a:t>Text</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41914879"/>
                  </a:ext>
                </a:extLst>
              </a:tr>
              <a:tr h="304800">
                <a:tc>
                  <a:txBody>
                    <a:bodyPr/>
                    <a:lstStyle/>
                    <a:p>
                      <a:pPr algn="ctr"/>
                      <a:r>
                        <a:rPr lang="en-US" sz="1400" b="1" i="0" dirty="0">
                          <a:latin typeface="Avenir Heavy" panose="02000503020000020003" pitchFamily="2" charset="0"/>
                        </a:rPr>
                        <a:t>Text</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1400" b="1" i="0" dirty="0">
                          <a:latin typeface="Avenir Heavy" panose="02000503020000020003" pitchFamily="2" charset="0"/>
                        </a:rPr>
                        <a:t>Text</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29043046"/>
                  </a:ext>
                </a:extLst>
              </a:tr>
              <a:tr h="304800">
                <a:tc>
                  <a:txBody>
                    <a:bodyPr/>
                    <a:lstStyle/>
                    <a:p>
                      <a:pPr algn="ctr"/>
                      <a:r>
                        <a:rPr lang="en-US" sz="1400" b="1" i="0" dirty="0">
                          <a:latin typeface="Avenir Heavy" panose="02000503020000020003" pitchFamily="2" charset="0"/>
                        </a:rPr>
                        <a:t>Text</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1400" b="1" i="0" dirty="0">
                          <a:latin typeface="Avenir Heavy" panose="02000503020000020003" pitchFamily="2" charset="0"/>
                        </a:rPr>
                        <a:t>Text</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02858188"/>
                  </a:ext>
                </a:extLst>
              </a:tr>
            </a:tbl>
          </a:graphicData>
        </a:graphic>
      </p:graphicFrame>
    </p:spTree>
    <p:extLst>
      <p:ext uri="{BB962C8B-B14F-4D97-AF65-F5344CB8AC3E}">
        <p14:creationId xmlns:p14="http://schemas.microsoft.com/office/powerpoint/2010/main" val="80842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772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88F305-B5B5-8D4E-8BAE-56B98C9083D6}"/>
              </a:ext>
            </a:extLst>
          </p:cNvPr>
          <p:cNvSpPr>
            <a:spLocks noGrp="1"/>
          </p:cNvSpPr>
          <p:nvPr>
            <p:ph type="title"/>
          </p:nvPr>
        </p:nvSpPr>
        <p:spPr>
          <a:xfrm>
            <a:off x="838200" y="1365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937BF6B-B8CF-984C-94D4-DCEA772B99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4" name="Date Placeholder 3">
            <a:extLst>
              <a:ext uri="{FF2B5EF4-FFF2-40B4-BE49-F238E27FC236}">
                <a16:creationId xmlns:a16="http://schemas.microsoft.com/office/drawing/2014/main" id="{E71BB022-E35C-BF44-AC3B-DDFBB922C6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bg2">
                    <a:lumMod val="90000"/>
                  </a:schemeClr>
                </a:solidFill>
                <a:latin typeface="Avenir Roman" panose="02000503020000020003" pitchFamily="2" charset="0"/>
              </a:defRPr>
            </a:lvl1pPr>
          </a:lstStyle>
          <a:p>
            <a:r>
              <a:rPr lang="en-US" dirty="0"/>
              <a:t>© Copyright Calavista 2019</a:t>
            </a:r>
          </a:p>
        </p:txBody>
      </p:sp>
      <p:sp>
        <p:nvSpPr>
          <p:cNvPr id="7" name="Rectangle 6">
            <a:extLst>
              <a:ext uri="{FF2B5EF4-FFF2-40B4-BE49-F238E27FC236}">
                <a16:creationId xmlns:a16="http://schemas.microsoft.com/office/drawing/2014/main" id="{358CFB49-980D-E040-8B9E-DB2CE5E3E44B}"/>
              </a:ext>
            </a:extLst>
          </p:cNvPr>
          <p:cNvSpPr/>
          <p:nvPr userDrawn="1"/>
        </p:nvSpPr>
        <p:spPr>
          <a:xfrm>
            <a:off x="0" y="0"/>
            <a:ext cx="154546" cy="6176963"/>
          </a:xfrm>
          <a:prstGeom prst="rect">
            <a:avLst/>
          </a:prstGeom>
          <a:solidFill>
            <a:srgbClr val="216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68EB3A59-A108-7B4F-BD4B-664F926BC522}"/>
              </a:ext>
            </a:extLst>
          </p:cNvPr>
          <p:cNvCxnSpPr/>
          <p:nvPr userDrawn="1"/>
        </p:nvCxnSpPr>
        <p:spPr>
          <a:xfrm>
            <a:off x="838200" y="6176963"/>
            <a:ext cx="105156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2E626FA-652D-B142-9E9D-9CC978C8E466}"/>
              </a:ext>
            </a:extLst>
          </p:cNvPr>
          <p:cNvPicPr>
            <a:picLocks noChangeAspect="1"/>
          </p:cNvPicPr>
          <p:nvPr userDrawn="1"/>
        </p:nvPicPr>
        <p:blipFill>
          <a:blip r:embed="rId9"/>
          <a:stretch>
            <a:fillRect/>
          </a:stretch>
        </p:blipFill>
        <p:spPr>
          <a:xfrm>
            <a:off x="9109391" y="6176963"/>
            <a:ext cx="2244409" cy="743716"/>
          </a:xfrm>
          <a:prstGeom prst="rect">
            <a:avLst/>
          </a:prstGeom>
        </p:spPr>
      </p:pic>
    </p:spTree>
    <p:extLst>
      <p:ext uri="{BB962C8B-B14F-4D97-AF65-F5344CB8AC3E}">
        <p14:creationId xmlns:p14="http://schemas.microsoft.com/office/powerpoint/2010/main" val="19591508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4" r:id="rId4"/>
    <p:sldLayoutId id="2147483653" r:id="rId5"/>
    <p:sldLayoutId id="2147483652" r:id="rId6"/>
    <p:sldLayoutId id="2147483655" r:id="rId7"/>
  </p:sldLayoutIdLst>
  <p:txStyles>
    <p:titleStyle>
      <a:lvl1pPr algn="ctr" defTabSz="914400" rtl="0" eaLnBrk="1" latinLnBrk="0" hangingPunct="1">
        <a:lnSpc>
          <a:spcPct val="90000"/>
        </a:lnSpc>
        <a:spcBef>
          <a:spcPct val="0"/>
        </a:spcBef>
        <a:buNone/>
        <a:defRPr sz="4000" b="0" i="0" kern="1200">
          <a:solidFill>
            <a:srgbClr val="216BB3"/>
          </a:solidFill>
          <a:latin typeface="Avenir Medium" panose="02000503020000020003" pitchFamily="2" charset="0"/>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b="1" i="0" kern="1200">
          <a:solidFill>
            <a:schemeClr val="tx1">
              <a:lumMod val="85000"/>
              <a:lumOff val="15000"/>
            </a:schemeClr>
          </a:solidFill>
          <a:latin typeface="Avenir Heavy" panose="02000503020000020003" pitchFamily="2" charset="0"/>
          <a:ea typeface="+mn-ea"/>
          <a:cs typeface="+mn-cs"/>
        </a:defRPr>
      </a:lvl1pPr>
      <a:lvl2pPr marL="288925" indent="-277813" algn="l" defTabSz="914400" rtl="0" eaLnBrk="1" latinLnBrk="0" hangingPunct="1">
        <a:lnSpc>
          <a:spcPct val="90000"/>
        </a:lnSpc>
        <a:spcBef>
          <a:spcPts val="500"/>
        </a:spcBef>
        <a:buFont typeface="Wingdings" pitchFamily="2" charset="2"/>
        <a:buChar char="v"/>
        <a:tabLst/>
        <a:defRPr sz="1800" b="0" i="0" kern="1200">
          <a:solidFill>
            <a:schemeClr val="tx1">
              <a:lumMod val="85000"/>
              <a:lumOff val="15000"/>
            </a:schemeClr>
          </a:solidFill>
          <a:latin typeface="Avenir Medium" panose="02000503020000020003" pitchFamily="2" charset="0"/>
          <a:ea typeface="+mn-ea"/>
          <a:cs typeface="+mn-cs"/>
        </a:defRPr>
      </a:lvl2pPr>
      <a:lvl3pPr marL="288925" indent="-228600" algn="l" defTabSz="914400" rtl="0" eaLnBrk="1" latinLnBrk="0" hangingPunct="1">
        <a:lnSpc>
          <a:spcPct val="90000"/>
        </a:lnSpc>
        <a:spcBef>
          <a:spcPts val="500"/>
        </a:spcBef>
        <a:buFont typeface="Arial" panose="020B0604020202020204" pitchFamily="34" charset="0"/>
        <a:buChar char="•"/>
        <a:tabLst/>
        <a:defRPr sz="1400" b="0" i="0" kern="1200">
          <a:solidFill>
            <a:srgbClr val="2EB7D4"/>
          </a:solidFill>
          <a:latin typeface="Avenir Medium" panose="02000503020000020003" pitchFamily="2" charset="0"/>
          <a:ea typeface="+mn-ea"/>
          <a:cs typeface="+mn-cs"/>
        </a:defRPr>
      </a:lvl3pPr>
      <a:lvl4pPr marL="1608138" indent="-236538" algn="l" defTabSz="914400" rtl="0" eaLnBrk="1" latinLnBrk="0" hangingPunct="1">
        <a:lnSpc>
          <a:spcPct val="90000"/>
        </a:lnSpc>
        <a:spcBef>
          <a:spcPts val="500"/>
        </a:spcBef>
        <a:buFont typeface="Arial" panose="020B0604020202020204" pitchFamily="34" charset="0"/>
        <a:buChar char="•"/>
        <a:tabLst/>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Database_connection" TargetMode="External"/><Relationship Id="rId2" Type="http://schemas.openxmlformats.org/officeDocument/2006/relationships/hyperlink" Target="https://en.wikipedia.org/wiki/Time_complexity"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3EB30-2A28-0647-BF48-2CF8B6C19CB0}"/>
              </a:ext>
            </a:extLst>
          </p:cNvPr>
          <p:cNvSpPr>
            <a:spLocks noGrp="1"/>
          </p:cNvSpPr>
          <p:nvPr>
            <p:ph type="ctrTitle"/>
          </p:nvPr>
        </p:nvSpPr>
        <p:spPr/>
        <p:txBody>
          <a:bodyPr/>
          <a:lstStyle/>
          <a:p>
            <a:r>
              <a:rPr lang="en-US" dirty="0"/>
              <a:t>Data Access and Async Coding Best Practices in C#</a:t>
            </a:r>
          </a:p>
        </p:txBody>
      </p:sp>
      <p:sp>
        <p:nvSpPr>
          <p:cNvPr id="3" name="Subtitle 2">
            <a:extLst>
              <a:ext uri="{FF2B5EF4-FFF2-40B4-BE49-F238E27FC236}">
                <a16:creationId xmlns:a16="http://schemas.microsoft.com/office/drawing/2014/main" id="{E1CA887D-9426-DD46-B0F1-E2364723101E}"/>
              </a:ext>
            </a:extLst>
          </p:cNvPr>
          <p:cNvSpPr>
            <a:spLocks noGrp="1"/>
          </p:cNvSpPr>
          <p:nvPr>
            <p:ph type="subTitle" idx="1"/>
          </p:nvPr>
        </p:nvSpPr>
        <p:spPr/>
        <p:txBody>
          <a:bodyPr/>
          <a:lstStyle/>
          <a:p>
            <a:r>
              <a:rPr lang="en-US" dirty="0"/>
              <a:t>October 24th, 2019</a:t>
            </a:r>
          </a:p>
        </p:txBody>
      </p:sp>
    </p:spTree>
    <p:extLst>
      <p:ext uri="{BB962C8B-B14F-4D97-AF65-F5344CB8AC3E}">
        <p14:creationId xmlns:p14="http://schemas.microsoft.com/office/powerpoint/2010/main" val="165963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8E24D-B9B0-1F40-AF75-96A67F1A636E}"/>
              </a:ext>
            </a:extLst>
          </p:cNvPr>
          <p:cNvSpPr>
            <a:spLocks noGrp="1"/>
          </p:cNvSpPr>
          <p:nvPr>
            <p:ph type="title"/>
          </p:nvPr>
        </p:nvSpPr>
        <p:spPr/>
        <p:txBody>
          <a:bodyPr/>
          <a:lstStyle/>
          <a:p>
            <a:r>
              <a:rPr lang="en-US" dirty="0"/>
              <a:t>Choosing Persistence Strategies</a:t>
            </a:r>
          </a:p>
        </p:txBody>
      </p:sp>
      <p:sp>
        <p:nvSpPr>
          <p:cNvPr id="3" name="Content Placeholder 2">
            <a:extLst>
              <a:ext uri="{FF2B5EF4-FFF2-40B4-BE49-F238E27FC236}">
                <a16:creationId xmlns:a16="http://schemas.microsoft.com/office/drawing/2014/main" id="{62807730-26AF-8A42-958D-7D72A3B9451E}"/>
              </a:ext>
            </a:extLst>
          </p:cNvPr>
          <p:cNvSpPr>
            <a:spLocks noGrp="1"/>
          </p:cNvSpPr>
          <p:nvPr>
            <p:ph idx="1"/>
          </p:nvPr>
        </p:nvSpPr>
        <p:spPr/>
        <p:txBody>
          <a:bodyPr/>
          <a:lstStyle/>
          <a:p>
            <a:pPr marL="342900" indent="-342900">
              <a:buFont typeface="Arial" panose="020B0604020202020204" pitchFamily="34" charset="0"/>
              <a:buChar char="•"/>
            </a:pPr>
            <a:r>
              <a:rPr lang="en-US" dirty="0"/>
              <a:t>Raw </a:t>
            </a:r>
            <a:r>
              <a:rPr lang="en-US" dirty="0" err="1"/>
              <a:t>ADO.Net</a:t>
            </a:r>
            <a:r>
              <a:rPr lang="en-US" dirty="0"/>
              <a:t> </a:t>
            </a:r>
            <a:r>
              <a:rPr lang="en-US" dirty="0">
                <a:sym typeface="Wingdings" pitchFamily="2" charset="2"/>
              </a:rPr>
              <a:t> “</a:t>
            </a:r>
            <a:r>
              <a:rPr lang="en-US" b="0" dirty="0"/>
              <a:t>if you’re writing </a:t>
            </a:r>
            <a:r>
              <a:rPr lang="en-US" b="0" dirty="0" err="1"/>
              <a:t>ADO.Net</a:t>
            </a:r>
            <a:r>
              <a:rPr lang="en-US" b="0" dirty="0"/>
              <a:t> code by hand, you’re stealing from your employer or client</a:t>
            </a:r>
            <a:r>
              <a:rPr lang="en-US" dirty="0">
                <a:sym typeface="Wingdings" pitchFamily="2" charset="2"/>
              </a:rPr>
              <a:t>”</a:t>
            </a:r>
            <a:endParaRPr lang="en-US" dirty="0"/>
          </a:p>
          <a:p>
            <a:pPr marL="342900" indent="-342900">
              <a:buFont typeface="Arial" panose="020B0604020202020204" pitchFamily="34" charset="0"/>
              <a:buChar char="•"/>
            </a:pPr>
            <a:r>
              <a:rPr lang="en-US" dirty="0"/>
              <a:t>Dapper</a:t>
            </a:r>
          </a:p>
          <a:p>
            <a:pPr marL="342900" indent="-342900">
              <a:buFont typeface="Arial" panose="020B0604020202020204" pitchFamily="34" charset="0"/>
              <a:buChar char="•"/>
            </a:pPr>
            <a:r>
              <a:rPr lang="en-US" dirty="0"/>
              <a:t>Entity Framework Core</a:t>
            </a:r>
          </a:p>
          <a:p>
            <a:pPr marL="342900" indent="-342900">
              <a:buFont typeface="Arial" panose="020B0604020202020204" pitchFamily="34" charset="0"/>
              <a:buChar char="•"/>
            </a:pPr>
            <a:r>
              <a:rPr lang="en-US" dirty="0"/>
              <a:t>Other things? </a:t>
            </a:r>
          </a:p>
          <a:p>
            <a:pPr marL="631825" lvl="1" indent="-342900">
              <a:buFont typeface="Arial" panose="020B0604020202020204" pitchFamily="34" charset="0"/>
              <a:buChar char="•"/>
            </a:pPr>
            <a:r>
              <a:rPr lang="en-US" dirty="0"/>
              <a:t>NoSQL? </a:t>
            </a:r>
          </a:p>
          <a:p>
            <a:pPr marL="631825" lvl="1" indent="-342900">
              <a:buFont typeface="Arial" panose="020B0604020202020204" pitchFamily="34" charset="0"/>
              <a:buChar char="•"/>
            </a:pPr>
            <a:r>
              <a:rPr lang="en-US" dirty="0"/>
              <a:t>Cosmos Db? </a:t>
            </a:r>
          </a:p>
          <a:p>
            <a:pPr marL="631825" lvl="1" indent="-342900">
              <a:buFont typeface="Arial" panose="020B0604020202020204" pitchFamily="34" charset="0"/>
              <a:buChar char="•"/>
            </a:pPr>
            <a:r>
              <a:rPr lang="en-US" dirty="0"/>
              <a:t>Event Sourcing? </a:t>
            </a:r>
          </a:p>
          <a:p>
            <a:pPr marL="631825" lvl="1" indent="-342900">
              <a:buFont typeface="Arial" panose="020B0604020202020204" pitchFamily="34" charset="0"/>
              <a:buChar char="•"/>
            </a:pPr>
            <a:r>
              <a:rPr lang="en-US" dirty="0"/>
              <a:t>Document Db?</a:t>
            </a:r>
          </a:p>
        </p:txBody>
      </p:sp>
    </p:spTree>
    <p:extLst>
      <p:ext uri="{BB962C8B-B14F-4D97-AF65-F5344CB8AC3E}">
        <p14:creationId xmlns:p14="http://schemas.microsoft.com/office/powerpoint/2010/main" val="1917486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8E24D-B9B0-1F40-AF75-96A67F1A636E}"/>
              </a:ext>
            </a:extLst>
          </p:cNvPr>
          <p:cNvSpPr>
            <a:spLocks noGrp="1"/>
          </p:cNvSpPr>
          <p:nvPr>
            <p:ph type="title"/>
          </p:nvPr>
        </p:nvSpPr>
        <p:spPr>
          <a:xfrm>
            <a:off x="838200" y="136525"/>
            <a:ext cx="10515600" cy="5896527"/>
          </a:xfrm>
        </p:spPr>
        <p:txBody>
          <a:bodyPr/>
          <a:lstStyle/>
          <a:p>
            <a:r>
              <a:rPr lang="en-US" dirty="0"/>
              <a:t>Continuation Passing Style with </a:t>
            </a:r>
            <a:r>
              <a:rPr lang="en-US" dirty="0" err="1"/>
              <a:t>DbConnection</a:t>
            </a:r>
            <a:endParaRPr lang="en-US" dirty="0"/>
          </a:p>
        </p:txBody>
      </p:sp>
    </p:spTree>
    <p:extLst>
      <p:ext uri="{BB962C8B-B14F-4D97-AF65-F5344CB8AC3E}">
        <p14:creationId xmlns:p14="http://schemas.microsoft.com/office/powerpoint/2010/main" val="884030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8E24D-B9B0-1F40-AF75-96A67F1A636E}"/>
              </a:ext>
            </a:extLst>
          </p:cNvPr>
          <p:cNvSpPr>
            <a:spLocks noGrp="1"/>
          </p:cNvSpPr>
          <p:nvPr>
            <p:ph type="title"/>
          </p:nvPr>
        </p:nvSpPr>
        <p:spPr/>
        <p:txBody>
          <a:bodyPr/>
          <a:lstStyle/>
          <a:p>
            <a:r>
              <a:rPr lang="en-US" dirty="0"/>
              <a:t>Async Programming</a:t>
            </a:r>
          </a:p>
        </p:txBody>
      </p:sp>
      <p:sp>
        <p:nvSpPr>
          <p:cNvPr id="3" name="Content Placeholder 2">
            <a:extLst>
              <a:ext uri="{FF2B5EF4-FFF2-40B4-BE49-F238E27FC236}">
                <a16:creationId xmlns:a16="http://schemas.microsoft.com/office/drawing/2014/main" id="{62807730-26AF-8A42-958D-7D72A3B9451E}"/>
              </a:ext>
            </a:extLst>
          </p:cNvPr>
          <p:cNvSpPr>
            <a:spLocks noGrp="1"/>
          </p:cNvSpPr>
          <p:nvPr>
            <p:ph idx="1"/>
          </p:nvPr>
        </p:nvSpPr>
        <p:spPr/>
        <p:txBody>
          <a:bodyPr/>
          <a:lstStyle/>
          <a:p>
            <a:pPr marL="342900" indent="-342900">
              <a:buFont typeface="Arial" panose="020B0604020202020204" pitchFamily="34" charset="0"/>
              <a:buChar char="•"/>
            </a:pPr>
            <a:r>
              <a:rPr lang="en-US" dirty="0"/>
              <a:t>Concurrency vs Parallelism</a:t>
            </a:r>
          </a:p>
          <a:p>
            <a:pPr marL="342900" indent="-342900">
              <a:buFont typeface="Arial" panose="020B0604020202020204" pitchFamily="34" charset="0"/>
              <a:buChar char="•"/>
            </a:pPr>
            <a:r>
              <a:rPr lang="en-US" dirty="0"/>
              <a:t>Why and when?</a:t>
            </a:r>
          </a:p>
          <a:p>
            <a:pPr marL="342900" indent="-342900">
              <a:buFont typeface="Arial" panose="020B0604020202020204" pitchFamily="34" charset="0"/>
              <a:buChar char="•"/>
            </a:pPr>
            <a:r>
              <a:rPr lang="en-US" dirty="0"/>
              <a:t>async / await in C#</a:t>
            </a:r>
          </a:p>
          <a:p>
            <a:pPr marL="342900" indent="-342900">
              <a:buFont typeface="Arial" panose="020B0604020202020204" pitchFamily="34" charset="0"/>
              <a:buChar char="•"/>
            </a:pPr>
            <a:r>
              <a:rPr lang="en-US" dirty="0"/>
              <a:t>Task Parallel Library</a:t>
            </a:r>
          </a:p>
          <a:p>
            <a:pPr marL="342900" indent="-342900">
              <a:buFont typeface="Arial" panose="020B0604020202020204" pitchFamily="34" charset="0"/>
              <a:buChar char="•"/>
            </a:pPr>
            <a:r>
              <a:rPr lang="en-US" dirty="0"/>
              <a:t>“Best Practices” – i.e., how not to shoot yourself in the foot</a:t>
            </a:r>
          </a:p>
          <a:p>
            <a:pPr marL="342900" indent="-342900">
              <a:buFont typeface="Arial" panose="020B0604020202020204" pitchFamily="34" charset="0"/>
              <a:buChar char="•"/>
            </a:pPr>
            <a:r>
              <a:rPr lang="en-US" dirty="0"/>
              <a:t>Producer / Consumer</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270004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8E24D-B9B0-1F40-AF75-96A67F1A636E}"/>
              </a:ext>
            </a:extLst>
          </p:cNvPr>
          <p:cNvSpPr>
            <a:spLocks noGrp="1"/>
          </p:cNvSpPr>
          <p:nvPr>
            <p:ph type="title"/>
          </p:nvPr>
        </p:nvSpPr>
        <p:spPr>
          <a:xfrm>
            <a:off x="838200" y="136525"/>
            <a:ext cx="10515600" cy="5896527"/>
          </a:xfrm>
        </p:spPr>
        <p:txBody>
          <a:bodyPr/>
          <a:lstStyle/>
          <a:p>
            <a:r>
              <a:rPr lang="en-US" dirty="0"/>
              <a:t>Concurrency vs. Parallelism</a:t>
            </a:r>
          </a:p>
        </p:txBody>
      </p:sp>
    </p:spTree>
    <p:extLst>
      <p:ext uri="{BB962C8B-B14F-4D97-AF65-F5344CB8AC3E}">
        <p14:creationId xmlns:p14="http://schemas.microsoft.com/office/powerpoint/2010/main" val="2089816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8E24D-B9B0-1F40-AF75-96A67F1A636E}"/>
              </a:ext>
            </a:extLst>
          </p:cNvPr>
          <p:cNvSpPr>
            <a:spLocks noGrp="1"/>
          </p:cNvSpPr>
          <p:nvPr>
            <p:ph type="title"/>
          </p:nvPr>
        </p:nvSpPr>
        <p:spPr/>
        <p:txBody>
          <a:bodyPr/>
          <a:lstStyle/>
          <a:p>
            <a:r>
              <a:rPr lang="en-US" dirty="0"/>
              <a:t>Why and when?</a:t>
            </a:r>
          </a:p>
        </p:txBody>
      </p:sp>
      <p:sp>
        <p:nvSpPr>
          <p:cNvPr id="3" name="Content Placeholder 2">
            <a:extLst>
              <a:ext uri="{FF2B5EF4-FFF2-40B4-BE49-F238E27FC236}">
                <a16:creationId xmlns:a16="http://schemas.microsoft.com/office/drawing/2014/main" id="{62807730-26AF-8A42-958D-7D72A3B9451E}"/>
              </a:ext>
            </a:extLst>
          </p:cNvPr>
          <p:cNvSpPr>
            <a:spLocks noGrp="1"/>
          </p:cNvSpPr>
          <p:nvPr>
            <p:ph idx="1"/>
          </p:nvPr>
        </p:nvSpPr>
        <p:spPr/>
        <p:txBody>
          <a:bodyPr/>
          <a:lstStyle/>
          <a:p>
            <a:pPr marL="342900" indent="-342900">
              <a:buFont typeface="Arial" panose="020B0604020202020204" pitchFamily="34" charset="0"/>
              <a:buChar char="•"/>
            </a:pPr>
            <a:r>
              <a:rPr lang="en-US" dirty="0"/>
              <a:t>Scalability</a:t>
            </a:r>
          </a:p>
          <a:p>
            <a:pPr marL="342900" indent="-342900">
              <a:buFont typeface="Arial" panose="020B0604020202020204" pitchFamily="34" charset="0"/>
              <a:buChar char="•"/>
            </a:pPr>
            <a:r>
              <a:rPr lang="en-US" dirty="0"/>
              <a:t>Many newer </a:t>
            </a:r>
            <a:r>
              <a:rPr lang="en-US" dirty="0" err="1"/>
              <a:t>.Net</a:t>
            </a:r>
            <a:r>
              <a:rPr lang="en-US" dirty="0"/>
              <a:t> tools are async-first or async-only</a:t>
            </a:r>
          </a:p>
          <a:p>
            <a:pPr marL="342900" indent="-342900">
              <a:buFont typeface="Arial" panose="020B0604020202020204" pitchFamily="34" charset="0"/>
              <a:buChar char="•"/>
            </a:pPr>
            <a:r>
              <a:rPr lang="en-US" dirty="0"/>
              <a:t>Anything that is IO bound</a:t>
            </a:r>
          </a:p>
          <a:p>
            <a:pPr marL="631825" lvl="1" indent="-342900">
              <a:buFont typeface="Arial" panose="020B0604020202020204" pitchFamily="34" charset="0"/>
              <a:buChar char="•"/>
            </a:pPr>
            <a:r>
              <a:rPr lang="en-US" dirty="0"/>
              <a:t>Database access</a:t>
            </a:r>
          </a:p>
          <a:p>
            <a:pPr marL="631825" lvl="1" indent="-342900">
              <a:buFont typeface="Arial" panose="020B0604020202020204" pitchFamily="34" charset="0"/>
              <a:buChar char="•"/>
            </a:pPr>
            <a:r>
              <a:rPr lang="en-US" dirty="0"/>
              <a:t>Interacting with web services</a:t>
            </a:r>
          </a:p>
          <a:p>
            <a:pPr marL="631825" lvl="1" indent="-342900">
              <a:buFont typeface="Arial" panose="020B0604020202020204" pitchFamily="34" charset="0"/>
              <a:buChar char="•"/>
            </a:pPr>
            <a:r>
              <a:rPr lang="en-US" dirty="0"/>
              <a:t>Reading or writing to files</a:t>
            </a:r>
          </a:p>
          <a:p>
            <a:pPr marL="631825" lvl="1" indent="-342900">
              <a:buFont typeface="Arial" panose="020B0604020202020204" pitchFamily="34" charset="0"/>
              <a:buChar char="•"/>
            </a:pPr>
            <a:r>
              <a:rPr lang="en-US" dirty="0"/>
              <a:t>Queue access</a:t>
            </a:r>
          </a:p>
        </p:txBody>
      </p:sp>
    </p:spTree>
    <p:extLst>
      <p:ext uri="{BB962C8B-B14F-4D97-AF65-F5344CB8AC3E}">
        <p14:creationId xmlns:p14="http://schemas.microsoft.com/office/powerpoint/2010/main" val="430732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8E24D-B9B0-1F40-AF75-96A67F1A636E}"/>
              </a:ext>
            </a:extLst>
          </p:cNvPr>
          <p:cNvSpPr>
            <a:spLocks noGrp="1"/>
          </p:cNvSpPr>
          <p:nvPr>
            <p:ph type="title"/>
          </p:nvPr>
        </p:nvSpPr>
        <p:spPr>
          <a:xfrm>
            <a:off x="838200" y="136525"/>
            <a:ext cx="10515600" cy="5896527"/>
          </a:xfrm>
        </p:spPr>
        <p:txBody>
          <a:bodyPr/>
          <a:lstStyle/>
          <a:p>
            <a:r>
              <a:rPr lang="en-US" dirty="0"/>
              <a:t>async / await</a:t>
            </a:r>
          </a:p>
        </p:txBody>
      </p:sp>
    </p:spTree>
    <p:extLst>
      <p:ext uri="{BB962C8B-B14F-4D97-AF65-F5344CB8AC3E}">
        <p14:creationId xmlns:p14="http://schemas.microsoft.com/office/powerpoint/2010/main" val="2498553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8E24D-B9B0-1F40-AF75-96A67F1A636E}"/>
              </a:ext>
            </a:extLst>
          </p:cNvPr>
          <p:cNvSpPr>
            <a:spLocks noGrp="1"/>
          </p:cNvSpPr>
          <p:nvPr>
            <p:ph type="title"/>
          </p:nvPr>
        </p:nvSpPr>
        <p:spPr/>
        <p:txBody>
          <a:bodyPr/>
          <a:lstStyle/>
          <a:p>
            <a:r>
              <a:rPr lang="en-US" dirty="0" err="1"/>
              <a:t>System.Task</a:t>
            </a:r>
            <a:endParaRPr lang="en-US" dirty="0"/>
          </a:p>
        </p:txBody>
      </p:sp>
      <p:sp>
        <p:nvSpPr>
          <p:cNvPr id="3" name="Content Placeholder 2">
            <a:extLst>
              <a:ext uri="{FF2B5EF4-FFF2-40B4-BE49-F238E27FC236}">
                <a16:creationId xmlns:a16="http://schemas.microsoft.com/office/drawing/2014/main" id="{62807730-26AF-8A42-958D-7D72A3B9451E}"/>
              </a:ext>
            </a:extLst>
          </p:cNvPr>
          <p:cNvSpPr>
            <a:spLocks noGrp="1"/>
          </p:cNvSpPr>
          <p:nvPr>
            <p:ph idx="1"/>
          </p:nvPr>
        </p:nvSpPr>
        <p:spPr/>
        <p:txBody>
          <a:bodyPr/>
          <a:lstStyle/>
          <a:p>
            <a:pPr marL="342900" indent="-342900">
              <a:buFont typeface="Arial" panose="020B0604020202020204" pitchFamily="34" charset="0"/>
              <a:buChar char="•"/>
            </a:pPr>
            <a:r>
              <a:rPr lang="en-US" dirty="0" err="1"/>
              <a:t>Task.Factory.StartNew</a:t>
            </a:r>
            <a:r>
              <a:rPr lang="en-US" dirty="0"/>
              <a:t>()</a:t>
            </a:r>
          </a:p>
          <a:p>
            <a:pPr marL="342900" indent="-342900">
              <a:buFont typeface="Arial" panose="020B0604020202020204" pitchFamily="34" charset="0"/>
              <a:buChar char="•"/>
            </a:pPr>
            <a:r>
              <a:rPr lang="en-US" dirty="0" err="1"/>
              <a:t>Task.Run</a:t>
            </a:r>
            <a:r>
              <a:rPr lang="en-US" dirty="0"/>
              <a:t>() for long running tasks</a:t>
            </a:r>
          </a:p>
          <a:p>
            <a:pPr marL="342900" indent="-342900">
              <a:buFont typeface="Arial" panose="020B0604020202020204" pitchFamily="34" charset="0"/>
              <a:buChar char="•"/>
            </a:pPr>
            <a:r>
              <a:rPr lang="en-US" dirty="0" err="1"/>
              <a:t>Task.CompletedTask</a:t>
            </a:r>
            <a:endParaRPr lang="en-US" dirty="0"/>
          </a:p>
          <a:p>
            <a:pPr marL="342900" indent="-342900">
              <a:buFont typeface="Arial" panose="020B0604020202020204" pitchFamily="34" charset="0"/>
              <a:buChar char="•"/>
            </a:pPr>
            <a:r>
              <a:rPr lang="en-US" dirty="0" err="1"/>
              <a:t>ValueTask</a:t>
            </a:r>
            <a:r>
              <a:rPr lang="en-US" dirty="0"/>
              <a:t>&lt;T&gt;</a:t>
            </a:r>
          </a:p>
        </p:txBody>
      </p:sp>
    </p:spTree>
    <p:extLst>
      <p:ext uri="{BB962C8B-B14F-4D97-AF65-F5344CB8AC3E}">
        <p14:creationId xmlns:p14="http://schemas.microsoft.com/office/powerpoint/2010/main" val="486138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8E24D-B9B0-1F40-AF75-96A67F1A636E}"/>
              </a:ext>
            </a:extLst>
          </p:cNvPr>
          <p:cNvSpPr>
            <a:spLocks noGrp="1"/>
          </p:cNvSpPr>
          <p:nvPr>
            <p:ph type="title"/>
          </p:nvPr>
        </p:nvSpPr>
        <p:spPr>
          <a:xfrm>
            <a:off x="838200" y="136525"/>
            <a:ext cx="10515600" cy="5896527"/>
          </a:xfrm>
        </p:spPr>
        <p:txBody>
          <a:bodyPr/>
          <a:lstStyle/>
          <a:p>
            <a:r>
              <a:rPr lang="en-US" dirty="0" err="1"/>
              <a:t>Parallel.Invoke</a:t>
            </a:r>
            <a:r>
              <a:rPr lang="en-US" dirty="0"/>
              <a:t>() / </a:t>
            </a:r>
            <a:r>
              <a:rPr lang="en-US" dirty="0" err="1"/>
              <a:t>ForEach</a:t>
            </a:r>
            <a:r>
              <a:rPr lang="en-US" dirty="0"/>
              <a:t>()</a:t>
            </a:r>
          </a:p>
        </p:txBody>
      </p:sp>
    </p:spTree>
    <p:extLst>
      <p:ext uri="{BB962C8B-B14F-4D97-AF65-F5344CB8AC3E}">
        <p14:creationId xmlns:p14="http://schemas.microsoft.com/office/powerpoint/2010/main" val="960702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8E24D-B9B0-1F40-AF75-96A67F1A636E}"/>
              </a:ext>
            </a:extLst>
          </p:cNvPr>
          <p:cNvSpPr>
            <a:spLocks noGrp="1"/>
          </p:cNvSpPr>
          <p:nvPr>
            <p:ph type="title"/>
          </p:nvPr>
        </p:nvSpPr>
        <p:spPr/>
        <p:txBody>
          <a:bodyPr/>
          <a:lstStyle/>
          <a:p>
            <a:r>
              <a:rPr lang="en-US" dirty="0"/>
              <a:t>Best Practices</a:t>
            </a:r>
          </a:p>
        </p:txBody>
      </p:sp>
      <p:sp>
        <p:nvSpPr>
          <p:cNvPr id="3" name="Content Placeholder 2">
            <a:extLst>
              <a:ext uri="{FF2B5EF4-FFF2-40B4-BE49-F238E27FC236}">
                <a16:creationId xmlns:a16="http://schemas.microsoft.com/office/drawing/2014/main" id="{62807730-26AF-8A42-958D-7D72A3B9451E}"/>
              </a:ext>
            </a:extLst>
          </p:cNvPr>
          <p:cNvSpPr>
            <a:spLocks noGrp="1"/>
          </p:cNvSpPr>
          <p:nvPr>
            <p:ph idx="1"/>
          </p:nvPr>
        </p:nvSpPr>
        <p:spPr/>
        <p:txBody>
          <a:bodyPr/>
          <a:lstStyle/>
          <a:p>
            <a:pPr marL="342900" indent="-342900">
              <a:buFont typeface="Arial" panose="020B0604020202020204" pitchFamily="34" charset="0"/>
              <a:buChar char="•"/>
            </a:pPr>
            <a:r>
              <a:rPr lang="en-US" dirty="0"/>
              <a:t>Avoid </a:t>
            </a:r>
            <a:r>
              <a:rPr lang="en-US" dirty="0" err="1"/>
              <a:t>Task.Wait</a:t>
            </a:r>
            <a:r>
              <a:rPr lang="en-US" dirty="0"/>
              <a:t>() like the plague</a:t>
            </a:r>
          </a:p>
          <a:p>
            <a:pPr marL="342900" indent="-342900">
              <a:buFont typeface="Arial" panose="020B0604020202020204" pitchFamily="34" charset="0"/>
              <a:buChar char="•"/>
            </a:pPr>
            <a:r>
              <a:rPr lang="en-US" dirty="0"/>
              <a:t>Async Turtles all the way down</a:t>
            </a:r>
          </a:p>
          <a:p>
            <a:pPr marL="342900" indent="-342900">
              <a:buFont typeface="Arial" panose="020B0604020202020204" pitchFamily="34" charset="0"/>
              <a:buChar char="•"/>
            </a:pPr>
            <a:r>
              <a:rPr lang="en-US" dirty="0"/>
              <a:t>Never use “async void”</a:t>
            </a:r>
          </a:p>
          <a:p>
            <a:pPr marL="342900" indent="-342900">
              <a:buFont typeface="Arial" panose="020B0604020202020204" pitchFamily="34" charset="0"/>
              <a:buChar char="•"/>
            </a:pPr>
            <a:r>
              <a:rPr lang="en-US" dirty="0" err="1"/>
              <a:t>Task.Result</a:t>
            </a:r>
            <a:r>
              <a:rPr lang="en-US" dirty="0"/>
              <a:t> and Race Conditions</a:t>
            </a:r>
          </a:p>
          <a:p>
            <a:pPr marL="342900" indent="-342900">
              <a:buFont typeface="Arial" panose="020B0604020202020204" pitchFamily="34" charset="0"/>
              <a:buChar char="•"/>
            </a:pPr>
            <a:r>
              <a:rPr lang="en-US" dirty="0" err="1"/>
              <a:t>ConfigureAwait</a:t>
            </a:r>
            <a:r>
              <a:rPr lang="en-US" dirty="0"/>
              <a:t>(false) in the full </a:t>
            </a:r>
            <a:r>
              <a:rPr lang="en-US" dirty="0" err="1"/>
              <a:t>.Net</a:t>
            </a:r>
            <a:r>
              <a:rPr lang="en-US" dirty="0"/>
              <a:t> Framework (but not </a:t>
            </a:r>
            <a:r>
              <a:rPr lang="en-US" dirty="0" err="1"/>
              <a:t>.Net</a:t>
            </a:r>
            <a:r>
              <a:rPr lang="en-US" dirty="0"/>
              <a:t> Core)</a:t>
            </a:r>
          </a:p>
          <a:p>
            <a:pPr marL="342900" indent="-342900">
              <a:buFont typeface="Arial" panose="020B0604020202020204" pitchFamily="34" charset="0"/>
              <a:buChar char="•"/>
            </a:pPr>
            <a:r>
              <a:rPr lang="en-US" dirty="0"/>
              <a:t>Using </a:t>
            </a:r>
            <a:r>
              <a:rPr lang="en-US" dirty="0" err="1"/>
              <a:t>CancellationToken</a:t>
            </a:r>
            <a:endParaRPr lang="en-US"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2277942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8E24D-B9B0-1F40-AF75-96A67F1A636E}"/>
              </a:ext>
            </a:extLst>
          </p:cNvPr>
          <p:cNvSpPr>
            <a:spLocks noGrp="1"/>
          </p:cNvSpPr>
          <p:nvPr>
            <p:ph type="title"/>
          </p:nvPr>
        </p:nvSpPr>
        <p:spPr>
          <a:xfrm>
            <a:off x="838200" y="136525"/>
            <a:ext cx="10515600" cy="5896527"/>
          </a:xfrm>
        </p:spPr>
        <p:txBody>
          <a:bodyPr/>
          <a:lstStyle/>
          <a:p>
            <a:r>
              <a:rPr lang="en-US" dirty="0"/>
              <a:t>Calling async code from synchronous methods</a:t>
            </a:r>
          </a:p>
        </p:txBody>
      </p:sp>
    </p:spTree>
    <p:extLst>
      <p:ext uri="{BB962C8B-B14F-4D97-AF65-F5344CB8AC3E}">
        <p14:creationId xmlns:p14="http://schemas.microsoft.com/office/powerpoint/2010/main" val="1833516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8E24D-B9B0-1F40-AF75-96A67F1A636E}"/>
              </a:ext>
            </a:extLst>
          </p:cNvPr>
          <p:cNvSpPr>
            <a:spLocks noGrp="1"/>
          </p:cNvSpPr>
          <p:nvPr>
            <p:ph type="title"/>
          </p:nvPr>
        </p:nvSpPr>
        <p:spPr>
          <a:xfrm>
            <a:off x="838200" y="136525"/>
            <a:ext cx="10515600" cy="5896527"/>
          </a:xfrm>
        </p:spPr>
        <p:txBody>
          <a:bodyPr/>
          <a:lstStyle/>
          <a:p>
            <a:r>
              <a:rPr lang="en-US" dirty="0"/>
              <a:t>Why are we here?</a:t>
            </a:r>
          </a:p>
        </p:txBody>
      </p:sp>
    </p:spTree>
    <p:extLst>
      <p:ext uri="{BB962C8B-B14F-4D97-AF65-F5344CB8AC3E}">
        <p14:creationId xmlns:p14="http://schemas.microsoft.com/office/powerpoint/2010/main" val="39686943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8E24D-B9B0-1F40-AF75-96A67F1A636E}"/>
              </a:ext>
            </a:extLst>
          </p:cNvPr>
          <p:cNvSpPr>
            <a:spLocks noGrp="1"/>
          </p:cNvSpPr>
          <p:nvPr>
            <p:ph type="title"/>
          </p:nvPr>
        </p:nvSpPr>
        <p:spPr/>
        <p:txBody>
          <a:bodyPr/>
          <a:lstStyle/>
          <a:p>
            <a:r>
              <a:rPr lang="en-US" dirty="0"/>
              <a:t>What to return from asynchronous method signatures?</a:t>
            </a:r>
          </a:p>
        </p:txBody>
      </p:sp>
      <p:sp>
        <p:nvSpPr>
          <p:cNvPr id="3" name="Content Placeholder 2">
            <a:extLst>
              <a:ext uri="{FF2B5EF4-FFF2-40B4-BE49-F238E27FC236}">
                <a16:creationId xmlns:a16="http://schemas.microsoft.com/office/drawing/2014/main" id="{62807730-26AF-8A42-958D-7D72A3B9451E}"/>
              </a:ext>
            </a:extLst>
          </p:cNvPr>
          <p:cNvSpPr>
            <a:spLocks noGrp="1"/>
          </p:cNvSpPr>
          <p:nvPr>
            <p:ph idx="1"/>
          </p:nvPr>
        </p:nvSpPr>
        <p:spPr/>
        <p:txBody>
          <a:bodyPr/>
          <a:lstStyle/>
          <a:p>
            <a:pPr marL="342900" indent="-342900">
              <a:buFont typeface="Arial" panose="020B0604020202020204" pitchFamily="34" charset="0"/>
              <a:buChar char="•"/>
            </a:pPr>
            <a:r>
              <a:rPr lang="en-US" b="0" dirty="0"/>
              <a:t>Return a Task when you can</a:t>
            </a:r>
          </a:p>
          <a:p>
            <a:pPr marL="342900" indent="-342900">
              <a:buFont typeface="Arial" panose="020B0604020202020204" pitchFamily="34" charset="0"/>
              <a:buChar char="•"/>
            </a:pPr>
            <a:r>
              <a:rPr lang="en-US" b="0" dirty="0"/>
              <a:t>When you have to use async/await</a:t>
            </a:r>
          </a:p>
          <a:p>
            <a:pPr marL="342900" indent="-342900">
              <a:buFont typeface="Arial" panose="020B0604020202020204" pitchFamily="34" charset="0"/>
              <a:buChar char="•"/>
            </a:pPr>
            <a:r>
              <a:rPr lang="en-US" b="0" dirty="0" err="1"/>
              <a:t>Task.CompletedTask</a:t>
            </a:r>
            <a:endParaRPr lang="en-US" b="0" dirty="0"/>
          </a:p>
          <a:p>
            <a:pPr marL="342900" indent="-342900">
              <a:buFont typeface="Arial" panose="020B0604020202020204" pitchFamily="34" charset="0"/>
              <a:buChar char="•"/>
            </a:pPr>
            <a:r>
              <a:rPr lang="en-US" b="0" dirty="0" err="1"/>
              <a:t>Task.FromResult</a:t>
            </a:r>
            <a:r>
              <a:rPr lang="en-US" b="0" dirty="0"/>
              <a:t>&lt;T&gt;(T)</a:t>
            </a:r>
          </a:p>
        </p:txBody>
      </p:sp>
    </p:spTree>
    <p:extLst>
      <p:ext uri="{BB962C8B-B14F-4D97-AF65-F5344CB8AC3E}">
        <p14:creationId xmlns:p14="http://schemas.microsoft.com/office/powerpoint/2010/main" val="3867303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8E24D-B9B0-1F40-AF75-96A67F1A636E}"/>
              </a:ext>
            </a:extLst>
          </p:cNvPr>
          <p:cNvSpPr>
            <a:spLocks noGrp="1"/>
          </p:cNvSpPr>
          <p:nvPr>
            <p:ph type="title"/>
          </p:nvPr>
        </p:nvSpPr>
        <p:spPr>
          <a:xfrm>
            <a:off x="838200" y="136525"/>
            <a:ext cx="10515600" cy="5896527"/>
          </a:xfrm>
        </p:spPr>
        <p:txBody>
          <a:bodyPr/>
          <a:lstStyle/>
          <a:p>
            <a:r>
              <a:rPr lang="en-US" dirty="0"/>
              <a:t>Async Unit Tests</a:t>
            </a:r>
          </a:p>
        </p:txBody>
      </p:sp>
    </p:spTree>
    <p:extLst>
      <p:ext uri="{BB962C8B-B14F-4D97-AF65-F5344CB8AC3E}">
        <p14:creationId xmlns:p14="http://schemas.microsoft.com/office/powerpoint/2010/main" val="11735382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8E24D-B9B0-1F40-AF75-96A67F1A636E}"/>
              </a:ext>
            </a:extLst>
          </p:cNvPr>
          <p:cNvSpPr>
            <a:spLocks noGrp="1"/>
          </p:cNvSpPr>
          <p:nvPr>
            <p:ph type="title"/>
          </p:nvPr>
        </p:nvSpPr>
        <p:spPr/>
        <p:txBody>
          <a:bodyPr/>
          <a:lstStyle/>
          <a:p>
            <a:r>
              <a:rPr lang="en-US" dirty="0"/>
              <a:t>Producer / Consumer</a:t>
            </a:r>
          </a:p>
        </p:txBody>
      </p:sp>
      <p:sp>
        <p:nvSpPr>
          <p:cNvPr id="3" name="Content Placeholder 2">
            <a:extLst>
              <a:ext uri="{FF2B5EF4-FFF2-40B4-BE49-F238E27FC236}">
                <a16:creationId xmlns:a16="http://schemas.microsoft.com/office/drawing/2014/main" id="{62807730-26AF-8A42-958D-7D72A3B9451E}"/>
              </a:ext>
            </a:extLst>
          </p:cNvPr>
          <p:cNvSpPr>
            <a:spLocks noGrp="1"/>
          </p:cNvSpPr>
          <p:nvPr>
            <p:ph idx="1"/>
          </p:nvPr>
        </p:nvSpPr>
        <p:spPr/>
        <p:txBody>
          <a:bodyPr/>
          <a:lstStyle/>
          <a:p>
            <a:pPr marL="342900" indent="-342900">
              <a:buFont typeface="Arial" panose="020B0604020202020204" pitchFamily="34" charset="0"/>
              <a:buChar char="•"/>
            </a:pPr>
            <a:r>
              <a:rPr lang="en-US" dirty="0"/>
              <a:t>ADD A PICTURE, USE LOAN IQ DATA / EBOX AS A POSSIBLE EXAMPLE</a:t>
            </a:r>
          </a:p>
          <a:p>
            <a:pPr marL="342900" indent="-342900">
              <a:buFont typeface="Arial" panose="020B0604020202020204" pitchFamily="34" charset="0"/>
              <a:buChar char="•"/>
            </a:pPr>
            <a:r>
              <a:rPr lang="en-US" dirty="0"/>
              <a:t>IF not that, use Storyteller example</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3881013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8E24D-B9B0-1F40-AF75-96A67F1A636E}"/>
              </a:ext>
            </a:extLst>
          </p:cNvPr>
          <p:cNvSpPr>
            <a:spLocks noGrp="1"/>
          </p:cNvSpPr>
          <p:nvPr>
            <p:ph type="title"/>
          </p:nvPr>
        </p:nvSpPr>
        <p:spPr/>
        <p:txBody>
          <a:bodyPr/>
          <a:lstStyle/>
          <a:p>
            <a:r>
              <a:rPr lang="en-US" dirty="0"/>
              <a:t>Other brown bags?</a:t>
            </a:r>
          </a:p>
        </p:txBody>
      </p:sp>
      <p:sp>
        <p:nvSpPr>
          <p:cNvPr id="3" name="Content Placeholder 2">
            <a:extLst>
              <a:ext uri="{FF2B5EF4-FFF2-40B4-BE49-F238E27FC236}">
                <a16:creationId xmlns:a16="http://schemas.microsoft.com/office/drawing/2014/main" id="{62807730-26AF-8A42-958D-7D72A3B9451E}"/>
              </a:ext>
            </a:extLst>
          </p:cNvPr>
          <p:cNvSpPr>
            <a:spLocks noGrp="1"/>
          </p:cNvSpPr>
          <p:nvPr>
            <p:ph idx="1"/>
          </p:nvPr>
        </p:nvSpPr>
        <p:spPr/>
        <p:txBody>
          <a:bodyPr/>
          <a:lstStyle/>
          <a:p>
            <a:pPr marL="342900" indent="-342900">
              <a:buFont typeface="Arial" panose="020B0604020202020204" pitchFamily="34" charset="0"/>
              <a:buChar char="•"/>
            </a:pPr>
            <a:r>
              <a:rPr lang="en-US" dirty="0" err="1"/>
              <a:t>ASP.Net</a:t>
            </a:r>
            <a:r>
              <a:rPr lang="en-US" dirty="0"/>
              <a:t> Core</a:t>
            </a:r>
          </a:p>
          <a:p>
            <a:pPr marL="342900" indent="-342900">
              <a:buFont typeface="Arial" panose="020B0604020202020204" pitchFamily="34" charset="0"/>
              <a:buChar char="•"/>
            </a:pPr>
            <a:r>
              <a:rPr lang="en-US" dirty="0" err="1"/>
              <a:t>IoC</a:t>
            </a:r>
            <a:r>
              <a:rPr lang="en-US" dirty="0"/>
              <a:t> mechanics and integrations</a:t>
            </a:r>
          </a:p>
          <a:p>
            <a:pPr marL="342900" indent="-342900">
              <a:buFont typeface="Arial" panose="020B0604020202020204" pitchFamily="34" charset="0"/>
              <a:buChar char="•"/>
            </a:pPr>
            <a:r>
              <a:rPr lang="en-US" dirty="0" err="1"/>
              <a:t>HttpClient</a:t>
            </a:r>
            <a:r>
              <a:rPr lang="en-US" dirty="0"/>
              <a:t> / </a:t>
            </a:r>
            <a:r>
              <a:rPr lang="en-US" dirty="0" err="1"/>
              <a:t>HttpClientFactory</a:t>
            </a:r>
            <a:r>
              <a:rPr lang="en-US" dirty="0"/>
              <a:t> / Refit</a:t>
            </a:r>
          </a:p>
          <a:p>
            <a:pPr marL="342900" indent="-342900">
              <a:buFont typeface="Arial" panose="020B0604020202020204" pitchFamily="34" charset="0"/>
              <a:buChar char="•"/>
            </a:pPr>
            <a:r>
              <a:rPr lang="en-US" dirty="0"/>
              <a:t>Test Driven Development</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2628711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8E24D-B9B0-1F40-AF75-96A67F1A636E}"/>
              </a:ext>
            </a:extLst>
          </p:cNvPr>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1918189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8E24D-B9B0-1F40-AF75-96A67F1A636E}"/>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62807730-26AF-8A42-958D-7D72A3B9451E}"/>
              </a:ext>
            </a:extLst>
          </p:cNvPr>
          <p:cNvSpPr>
            <a:spLocks noGrp="1"/>
          </p:cNvSpPr>
          <p:nvPr>
            <p:ph idx="1"/>
          </p:nvPr>
        </p:nvSpPr>
        <p:spPr/>
        <p:txBody>
          <a:bodyPr/>
          <a:lstStyle/>
          <a:p>
            <a:pPr marL="342900" indent="-342900">
              <a:buFont typeface="Arial" panose="020B0604020202020204" pitchFamily="34" charset="0"/>
              <a:buChar char="•"/>
            </a:pPr>
            <a:r>
              <a:rPr lang="en-US" dirty="0"/>
              <a:t>Data Access Best Practices</a:t>
            </a:r>
          </a:p>
          <a:p>
            <a:pPr marL="342900" indent="-342900">
              <a:buFont typeface="Arial" panose="020B0604020202020204" pitchFamily="34" charset="0"/>
              <a:buChar char="•"/>
            </a:pPr>
            <a:r>
              <a:rPr lang="en-US" dirty="0"/>
              <a:t>Introduction to Async Programming</a:t>
            </a:r>
          </a:p>
        </p:txBody>
      </p:sp>
    </p:spTree>
    <p:extLst>
      <p:ext uri="{BB962C8B-B14F-4D97-AF65-F5344CB8AC3E}">
        <p14:creationId xmlns:p14="http://schemas.microsoft.com/office/powerpoint/2010/main" val="3172126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8E24D-B9B0-1F40-AF75-96A67F1A636E}"/>
              </a:ext>
            </a:extLst>
          </p:cNvPr>
          <p:cNvSpPr>
            <a:spLocks noGrp="1"/>
          </p:cNvSpPr>
          <p:nvPr>
            <p:ph type="title"/>
          </p:nvPr>
        </p:nvSpPr>
        <p:spPr/>
        <p:txBody>
          <a:bodyPr/>
          <a:lstStyle/>
          <a:p>
            <a:r>
              <a:rPr lang="en-US" dirty="0"/>
              <a:t>Database Connections</a:t>
            </a:r>
          </a:p>
        </p:txBody>
      </p:sp>
      <p:sp>
        <p:nvSpPr>
          <p:cNvPr id="3" name="Content Placeholder 2">
            <a:extLst>
              <a:ext uri="{FF2B5EF4-FFF2-40B4-BE49-F238E27FC236}">
                <a16:creationId xmlns:a16="http://schemas.microsoft.com/office/drawing/2014/main" id="{62807730-26AF-8A42-958D-7D72A3B9451E}"/>
              </a:ext>
            </a:extLst>
          </p:cNvPr>
          <p:cNvSpPr>
            <a:spLocks noGrp="1"/>
          </p:cNvSpPr>
          <p:nvPr>
            <p:ph idx="1"/>
          </p:nvPr>
        </p:nvSpPr>
        <p:spPr/>
        <p:txBody>
          <a:bodyPr/>
          <a:lstStyle/>
          <a:p>
            <a:r>
              <a:rPr lang="en-US" b="0" dirty="0"/>
              <a:t>Database connections are finite and </a:t>
            </a:r>
            <a:r>
              <a:rPr lang="en-US" b="0" dirty="0">
                <a:hlinkClick r:id="rId2" tooltip="Time complexity"/>
              </a:rPr>
              <a:t>expensive</a:t>
            </a:r>
            <a:r>
              <a:rPr lang="en-US" b="0" dirty="0"/>
              <a:t> and can take a disproportionately long time to create relative to the operations performed on them. It is very inefficient for an application to create, use, and close a database connection whenever it needs to update a database.</a:t>
            </a:r>
          </a:p>
          <a:p>
            <a:endParaRPr lang="en-US" b="0" dirty="0"/>
          </a:p>
          <a:p>
            <a:r>
              <a:rPr lang="en-US" b="0" dirty="0"/>
              <a:t>	</a:t>
            </a:r>
            <a:r>
              <a:rPr lang="en-US" dirty="0">
                <a:hlinkClick r:id="rId3"/>
              </a:rPr>
              <a:t>https://en.wikipedia.org/wiki/Database_connection</a:t>
            </a:r>
            <a:endParaRPr lang="en-US" dirty="0"/>
          </a:p>
        </p:txBody>
      </p:sp>
    </p:spTree>
    <p:extLst>
      <p:ext uri="{BB962C8B-B14F-4D97-AF65-F5344CB8AC3E}">
        <p14:creationId xmlns:p14="http://schemas.microsoft.com/office/powerpoint/2010/main" val="2972574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8E24D-B9B0-1F40-AF75-96A67F1A636E}"/>
              </a:ext>
            </a:extLst>
          </p:cNvPr>
          <p:cNvSpPr>
            <a:spLocks noGrp="1"/>
          </p:cNvSpPr>
          <p:nvPr>
            <p:ph type="title"/>
          </p:nvPr>
        </p:nvSpPr>
        <p:spPr/>
        <p:txBody>
          <a:bodyPr/>
          <a:lstStyle/>
          <a:p>
            <a:r>
              <a:rPr lang="en-US" dirty="0"/>
              <a:t>Database Connections</a:t>
            </a:r>
          </a:p>
        </p:txBody>
      </p:sp>
      <p:sp>
        <p:nvSpPr>
          <p:cNvPr id="3" name="Content Placeholder 2">
            <a:extLst>
              <a:ext uri="{FF2B5EF4-FFF2-40B4-BE49-F238E27FC236}">
                <a16:creationId xmlns:a16="http://schemas.microsoft.com/office/drawing/2014/main" id="{62807730-26AF-8A42-958D-7D72A3B9451E}"/>
              </a:ext>
            </a:extLst>
          </p:cNvPr>
          <p:cNvSpPr>
            <a:spLocks noGrp="1"/>
          </p:cNvSpPr>
          <p:nvPr>
            <p:ph idx="1"/>
          </p:nvPr>
        </p:nvSpPr>
        <p:spPr/>
        <p:txBody>
          <a:bodyPr/>
          <a:lstStyle/>
          <a:p>
            <a:pPr marL="342900" indent="-342900">
              <a:buFont typeface="Arial" panose="020B0604020202020204" pitchFamily="34" charset="0"/>
              <a:buChar char="•"/>
            </a:pPr>
            <a:r>
              <a:rPr lang="en-US" dirty="0"/>
              <a:t>Connection Pooling</a:t>
            </a:r>
          </a:p>
          <a:p>
            <a:pPr marL="342900" indent="-342900">
              <a:buFont typeface="Arial" panose="020B0604020202020204" pitchFamily="34" charset="0"/>
              <a:buChar char="•"/>
            </a:pPr>
            <a:r>
              <a:rPr lang="en-US" dirty="0"/>
              <a:t>Open late, close early</a:t>
            </a:r>
          </a:p>
          <a:p>
            <a:pPr marL="342900" indent="-342900">
              <a:buFont typeface="Arial" panose="020B0604020202020204" pitchFamily="34" charset="0"/>
              <a:buChar char="•"/>
            </a:pPr>
            <a:r>
              <a:rPr lang="en-US" dirty="0"/>
              <a:t>Don’t share</a:t>
            </a:r>
          </a:p>
        </p:txBody>
      </p:sp>
    </p:spTree>
    <p:extLst>
      <p:ext uri="{BB962C8B-B14F-4D97-AF65-F5344CB8AC3E}">
        <p14:creationId xmlns:p14="http://schemas.microsoft.com/office/powerpoint/2010/main" val="2636932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8E24D-B9B0-1F40-AF75-96A67F1A636E}"/>
              </a:ext>
            </a:extLst>
          </p:cNvPr>
          <p:cNvSpPr>
            <a:spLocks noGrp="1"/>
          </p:cNvSpPr>
          <p:nvPr>
            <p:ph type="title"/>
          </p:nvPr>
        </p:nvSpPr>
        <p:spPr/>
        <p:txBody>
          <a:bodyPr/>
          <a:lstStyle/>
          <a:p>
            <a:r>
              <a:rPr lang="en-US" dirty="0"/>
              <a:t>“ACID”</a:t>
            </a:r>
          </a:p>
        </p:txBody>
      </p:sp>
      <p:sp>
        <p:nvSpPr>
          <p:cNvPr id="3" name="Content Placeholder 2">
            <a:extLst>
              <a:ext uri="{FF2B5EF4-FFF2-40B4-BE49-F238E27FC236}">
                <a16:creationId xmlns:a16="http://schemas.microsoft.com/office/drawing/2014/main" id="{62807730-26AF-8A42-958D-7D72A3B9451E}"/>
              </a:ext>
            </a:extLst>
          </p:cNvPr>
          <p:cNvSpPr>
            <a:spLocks noGrp="1"/>
          </p:cNvSpPr>
          <p:nvPr>
            <p:ph idx="1"/>
          </p:nvPr>
        </p:nvSpPr>
        <p:spPr/>
        <p:txBody>
          <a:bodyPr/>
          <a:lstStyle/>
          <a:p>
            <a:pPr marL="342900" indent="-342900">
              <a:buFont typeface="Arial" panose="020B0604020202020204" pitchFamily="34" charset="0"/>
              <a:buChar char="•"/>
            </a:pPr>
            <a:r>
              <a:rPr lang="en-US" dirty="0"/>
              <a:t>Atomicity</a:t>
            </a:r>
          </a:p>
          <a:p>
            <a:pPr marL="342900" indent="-342900">
              <a:buFont typeface="Arial" panose="020B0604020202020204" pitchFamily="34" charset="0"/>
              <a:buChar char="•"/>
            </a:pPr>
            <a:r>
              <a:rPr lang="en-US" dirty="0"/>
              <a:t>Consistency</a:t>
            </a:r>
          </a:p>
          <a:p>
            <a:pPr marL="342900" indent="-342900">
              <a:buFont typeface="Arial" panose="020B0604020202020204" pitchFamily="34" charset="0"/>
              <a:buChar char="•"/>
            </a:pPr>
            <a:r>
              <a:rPr lang="en-US" dirty="0"/>
              <a:t>Isolation</a:t>
            </a:r>
          </a:p>
          <a:p>
            <a:pPr marL="342900" indent="-342900">
              <a:buFont typeface="Arial" panose="020B0604020202020204" pitchFamily="34" charset="0"/>
              <a:buChar char="•"/>
            </a:pPr>
            <a:r>
              <a:rPr lang="en-US" dirty="0"/>
              <a:t>Durability</a:t>
            </a:r>
          </a:p>
        </p:txBody>
      </p:sp>
    </p:spTree>
    <p:extLst>
      <p:ext uri="{BB962C8B-B14F-4D97-AF65-F5344CB8AC3E}">
        <p14:creationId xmlns:p14="http://schemas.microsoft.com/office/powerpoint/2010/main" val="1964456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8E24D-B9B0-1F40-AF75-96A67F1A636E}"/>
              </a:ext>
            </a:extLst>
          </p:cNvPr>
          <p:cNvSpPr>
            <a:spLocks noGrp="1"/>
          </p:cNvSpPr>
          <p:nvPr>
            <p:ph type="title"/>
          </p:nvPr>
        </p:nvSpPr>
        <p:spPr/>
        <p:txBody>
          <a:bodyPr/>
          <a:lstStyle/>
          <a:p>
            <a:r>
              <a:rPr lang="en-US" dirty="0"/>
              <a:t>Transactions</a:t>
            </a:r>
          </a:p>
        </p:txBody>
      </p:sp>
      <p:sp>
        <p:nvSpPr>
          <p:cNvPr id="3" name="Content Placeholder 2">
            <a:extLst>
              <a:ext uri="{FF2B5EF4-FFF2-40B4-BE49-F238E27FC236}">
                <a16:creationId xmlns:a16="http://schemas.microsoft.com/office/drawing/2014/main" id="{62807730-26AF-8A42-958D-7D72A3B9451E}"/>
              </a:ext>
            </a:extLst>
          </p:cNvPr>
          <p:cNvSpPr>
            <a:spLocks noGrp="1"/>
          </p:cNvSpPr>
          <p:nvPr>
            <p:ph idx="1"/>
          </p:nvPr>
        </p:nvSpPr>
        <p:spPr/>
        <p:txBody>
          <a:bodyPr/>
          <a:lstStyle/>
          <a:p>
            <a:pPr marL="342900" indent="-342900">
              <a:buFont typeface="Arial" panose="020B0604020202020204" pitchFamily="34" charset="0"/>
              <a:buChar char="•"/>
            </a:pPr>
            <a:r>
              <a:rPr lang="en-US" dirty="0"/>
              <a:t>One command is an implicit transactions</a:t>
            </a:r>
          </a:p>
          <a:p>
            <a:pPr marL="342900" indent="-342900">
              <a:buFont typeface="Arial" panose="020B0604020202020204" pitchFamily="34" charset="0"/>
              <a:buChar char="•"/>
            </a:pPr>
            <a:r>
              <a:rPr lang="en-US" dirty="0"/>
              <a:t>Multiple commands will require explicit transactions</a:t>
            </a:r>
          </a:p>
          <a:p>
            <a:pPr marL="342900" indent="-342900">
              <a:buFont typeface="Arial" panose="020B0604020202020204" pitchFamily="34" charset="0"/>
              <a:buChar char="•"/>
            </a:pPr>
            <a:r>
              <a:rPr lang="en-US" dirty="0"/>
              <a:t>Dirty reads</a:t>
            </a:r>
          </a:p>
        </p:txBody>
      </p:sp>
    </p:spTree>
    <p:extLst>
      <p:ext uri="{BB962C8B-B14F-4D97-AF65-F5344CB8AC3E}">
        <p14:creationId xmlns:p14="http://schemas.microsoft.com/office/powerpoint/2010/main" val="3343893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8E24D-B9B0-1F40-AF75-96A67F1A636E}"/>
              </a:ext>
            </a:extLst>
          </p:cNvPr>
          <p:cNvSpPr>
            <a:spLocks noGrp="1"/>
          </p:cNvSpPr>
          <p:nvPr>
            <p:ph type="title"/>
          </p:nvPr>
        </p:nvSpPr>
        <p:spPr>
          <a:xfrm>
            <a:off x="838200" y="275673"/>
            <a:ext cx="10515600" cy="1325563"/>
          </a:xfrm>
        </p:spPr>
        <p:txBody>
          <a:bodyPr/>
          <a:lstStyle/>
          <a:p>
            <a:r>
              <a:rPr lang="en-US" dirty="0"/>
              <a:t>Unit of Work</a:t>
            </a:r>
          </a:p>
        </p:txBody>
      </p:sp>
      <p:sp>
        <p:nvSpPr>
          <p:cNvPr id="3" name="Content Placeholder 2">
            <a:extLst>
              <a:ext uri="{FF2B5EF4-FFF2-40B4-BE49-F238E27FC236}">
                <a16:creationId xmlns:a16="http://schemas.microsoft.com/office/drawing/2014/main" id="{62807730-26AF-8A42-958D-7D72A3B9451E}"/>
              </a:ext>
            </a:extLst>
          </p:cNvPr>
          <p:cNvSpPr>
            <a:spLocks noGrp="1"/>
          </p:cNvSpPr>
          <p:nvPr>
            <p:ph idx="1"/>
          </p:nvPr>
        </p:nvSpPr>
        <p:spPr/>
        <p:txBody>
          <a:bodyPr>
            <a:normAutofit/>
          </a:bodyPr>
          <a:lstStyle/>
          <a:p>
            <a:pPr algn="ctr"/>
            <a:r>
              <a:rPr lang="en-US" sz="4000" b="0" i="1" dirty="0"/>
              <a:t>Maintains a list of objects affected by a business transaction and coordinates the writing out of changes and the resolution of concurrency problems.</a:t>
            </a:r>
            <a:endParaRPr lang="en-US" sz="4000" dirty="0"/>
          </a:p>
        </p:txBody>
      </p:sp>
    </p:spTree>
    <p:extLst>
      <p:ext uri="{BB962C8B-B14F-4D97-AF65-F5344CB8AC3E}">
        <p14:creationId xmlns:p14="http://schemas.microsoft.com/office/powerpoint/2010/main" val="2945890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8E24D-B9B0-1F40-AF75-96A67F1A636E}"/>
              </a:ext>
            </a:extLst>
          </p:cNvPr>
          <p:cNvSpPr>
            <a:spLocks noGrp="1"/>
          </p:cNvSpPr>
          <p:nvPr>
            <p:ph type="title"/>
          </p:nvPr>
        </p:nvSpPr>
        <p:spPr/>
        <p:txBody>
          <a:bodyPr/>
          <a:lstStyle/>
          <a:p>
            <a:r>
              <a:rPr lang="en-US" dirty="0"/>
              <a:t>Dapper</a:t>
            </a:r>
          </a:p>
        </p:txBody>
      </p:sp>
      <p:sp>
        <p:nvSpPr>
          <p:cNvPr id="3" name="Content Placeholder 2">
            <a:extLst>
              <a:ext uri="{FF2B5EF4-FFF2-40B4-BE49-F238E27FC236}">
                <a16:creationId xmlns:a16="http://schemas.microsoft.com/office/drawing/2014/main" id="{62807730-26AF-8A42-958D-7D72A3B9451E}"/>
              </a:ext>
            </a:extLst>
          </p:cNvPr>
          <p:cNvSpPr>
            <a:spLocks noGrp="1"/>
          </p:cNvSpPr>
          <p:nvPr>
            <p:ph idx="1"/>
          </p:nvPr>
        </p:nvSpPr>
        <p:spPr/>
        <p:txBody>
          <a:bodyPr/>
          <a:lstStyle/>
          <a:p>
            <a:pPr marL="342900" indent="-342900">
              <a:buFont typeface="Arial" panose="020B0604020202020204" pitchFamily="34" charset="0"/>
              <a:buChar char="•"/>
            </a:pPr>
            <a:r>
              <a:rPr lang="en-US" dirty="0"/>
              <a:t>Micro-ORM</a:t>
            </a:r>
          </a:p>
          <a:p>
            <a:pPr marL="342900" indent="-342900">
              <a:buFont typeface="Arial" panose="020B0604020202020204" pitchFamily="34" charset="0"/>
              <a:buChar char="•"/>
            </a:pPr>
            <a:r>
              <a:rPr lang="en-US" dirty="0"/>
              <a:t>Like </a:t>
            </a:r>
            <a:r>
              <a:rPr lang="en-US" dirty="0" err="1"/>
              <a:t>PetaPoco</a:t>
            </a:r>
            <a:r>
              <a:rPr lang="en-US" dirty="0"/>
              <a:t>, but actively maintained and more commonly used</a:t>
            </a:r>
          </a:p>
          <a:p>
            <a:pPr marL="342900" indent="-342900">
              <a:buFont typeface="Arial" panose="020B0604020202020204" pitchFamily="34" charset="0"/>
              <a:buChar char="•"/>
            </a:pPr>
            <a:r>
              <a:rPr lang="en-US" dirty="0"/>
              <a:t>Comes out of </a:t>
            </a:r>
            <a:r>
              <a:rPr lang="en-US" dirty="0" err="1"/>
              <a:t>StackOverflow</a:t>
            </a:r>
            <a:endParaRPr lang="en-US" dirty="0"/>
          </a:p>
          <a:p>
            <a:pPr marL="342900" indent="-342900">
              <a:buFont typeface="Arial" panose="020B0604020202020204" pitchFamily="34" charset="0"/>
              <a:buChar char="•"/>
            </a:pPr>
            <a:r>
              <a:rPr lang="en-US" dirty="0"/>
              <a:t>Still gives you control over the SQL</a:t>
            </a:r>
          </a:p>
          <a:p>
            <a:pPr marL="342900" indent="-342900">
              <a:buFont typeface="Arial" panose="020B0604020202020204" pitchFamily="34" charset="0"/>
              <a:buChar char="•"/>
            </a:pPr>
            <a:r>
              <a:rPr lang="en-US" dirty="0"/>
              <a:t>Works with stored procedures if you have to go there</a:t>
            </a:r>
          </a:p>
        </p:txBody>
      </p:sp>
    </p:spTree>
    <p:extLst>
      <p:ext uri="{BB962C8B-B14F-4D97-AF65-F5344CB8AC3E}">
        <p14:creationId xmlns:p14="http://schemas.microsoft.com/office/powerpoint/2010/main" val="16821213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CBT Exec Template" id="{8EB8F8A5-1D67-D54B-B3BD-7843A302E6AA}" vid="{AF866B3A-17CA-624D-ABF0-B172A8C227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2039</TotalTime>
  <Words>739</Words>
  <Application>Microsoft Macintosh PowerPoint</Application>
  <PresentationFormat>Widescreen</PresentationFormat>
  <Paragraphs>107</Paragraphs>
  <Slides>24</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Avenir Heavy</vt:lpstr>
      <vt:lpstr>Avenir Medium</vt:lpstr>
      <vt:lpstr>Avenir Medium Oblique</vt:lpstr>
      <vt:lpstr>Avenir Roman</vt:lpstr>
      <vt:lpstr>Calibri</vt:lpstr>
      <vt:lpstr>Wingdings</vt:lpstr>
      <vt:lpstr>Office Theme</vt:lpstr>
      <vt:lpstr>Data Access and Async Coding Best Practices in C#</vt:lpstr>
      <vt:lpstr>Why are we here?</vt:lpstr>
      <vt:lpstr>Agenda</vt:lpstr>
      <vt:lpstr>Database Connections</vt:lpstr>
      <vt:lpstr>Database Connections</vt:lpstr>
      <vt:lpstr>“ACID”</vt:lpstr>
      <vt:lpstr>Transactions</vt:lpstr>
      <vt:lpstr>Unit of Work</vt:lpstr>
      <vt:lpstr>Dapper</vt:lpstr>
      <vt:lpstr>Choosing Persistence Strategies</vt:lpstr>
      <vt:lpstr>Continuation Passing Style with DbConnection</vt:lpstr>
      <vt:lpstr>Async Programming</vt:lpstr>
      <vt:lpstr>Concurrency vs. Parallelism</vt:lpstr>
      <vt:lpstr>Why and when?</vt:lpstr>
      <vt:lpstr>async / await</vt:lpstr>
      <vt:lpstr>System.Task</vt:lpstr>
      <vt:lpstr>Parallel.Invoke() / ForEach()</vt:lpstr>
      <vt:lpstr>Best Practices</vt:lpstr>
      <vt:lpstr>Calling async code from synchronous methods</vt:lpstr>
      <vt:lpstr>What to return from asynchronous method signatures?</vt:lpstr>
      <vt:lpstr>Async Unit Tests</vt:lpstr>
      <vt:lpstr>Producer / Consumer</vt:lpstr>
      <vt:lpstr>Other brown bags?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Erinn Larson</dc:creator>
  <cp:lastModifiedBy>Jeremy Miller</cp:lastModifiedBy>
  <cp:revision>39</cp:revision>
  <dcterms:created xsi:type="dcterms:W3CDTF">2019-05-23T14:48:19Z</dcterms:created>
  <dcterms:modified xsi:type="dcterms:W3CDTF">2019-10-24T01:15:12Z</dcterms:modified>
</cp:coreProperties>
</file>