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3" r:id="rId2"/>
    <p:sldId id="368" r:id="rId3"/>
    <p:sldId id="409" r:id="rId4"/>
    <p:sldId id="399" r:id="rId5"/>
    <p:sldId id="411" r:id="rId6"/>
    <p:sldId id="410" r:id="rId7"/>
    <p:sldId id="412" r:id="rId8"/>
    <p:sldId id="398" r:id="rId9"/>
    <p:sldId id="365" r:id="rId10"/>
    <p:sldId id="400" r:id="rId11"/>
    <p:sldId id="413" r:id="rId12"/>
    <p:sldId id="414" r:id="rId13"/>
    <p:sldId id="390" r:id="rId14"/>
    <p:sldId id="415" r:id="rId15"/>
    <p:sldId id="381" r:id="rId16"/>
  </p:sldIdLst>
  <p:sldSz cx="9144000" cy="6858000" type="screen4x3"/>
  <p:notesSz cx="7010400" cy="9236075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RIA952" initials="M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EBEBE"/>
    <a:srgbClr val="CBCBCB"/>
    <a:srgbClr val="DBDBDB"/>
    <a:srgbClr val="FFFFFF"/>
    <a:srgbClr val="000000"/>
    <a:srgbClr val="999999"/>
    <a:srgbClr val="E65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 autoAdjust="0"/>
    <p:restoredTop sz="86648" autoAdjust="0"/>
  </p:normalViewPr>
  <p:slideViewPr>
    <p:cSldViewPr snapToGrid="0">
      <p:cViewPr varScale="1">
        <p:scale>
          <a:sx n="95" d="100"/>
          <a:sy n="95" d="100"/>
        </p:scale>
        <p:origin x="-1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42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4021A9A8-B59C-4BF9-9F28-18E648D44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25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DAB13766-C5CE-4340-BE91-8D56F0762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8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Calculator</a:t>
            </a:r>
            <a:r>
              <a:rPr lang="en-US" baseline="0" dirty="0" smtClean="0"/>
              <a:t>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B13766-C5CE-4340-BE91-8D56F07620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WTemplatePicture" descr="orang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92100"/>
            <a:ext cx="858996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wCopyright"/>
          <p:cNvSpPr txBox="1">
            <a:spLocks noChangeArrowheads="1"/>
          </p:cNvSpPr>
          <p:nvPr/>
        </p:nvSpPr>
        <p:spPr bwMode="auto">
          <a:xfrm>
            <a:off x="292100" y="6516688"/>
            <a:ext cx="5572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700" noProof="1" smtClean="0">
                <a:solidFill>
                  <a:srgbClr val="000000"/>
                </a:solidFill>
              </a:rPr>
              <a:t>© 2010 Towers Watson. All rights reserved.</a:t>
            </a:r>
            <a:endParaRPr lang="en-US" sz="700" noProof="1" smtClean="0"/>
          </a:p>
        </p:txBody>
      </p:sp>
      <p:pic>
        <p:nvPicPr>
          <p:cNvPr id="6" name="TWLOGO" descr="Towers Watson color signat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51575"/>
            <a:ext cx="25320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wTitleHeading"/>
          <p:cNvSpPr>
            <a:spLocks noGrp="1" noChangeArrowheads="1"/>
          </p:cNvSpPr>
          <p:nvPr>
            <p:ph type="ctrTitle"/>
          </p:nvPr>
        </p:nvSpPr>
        <p:spPr>
          <a:xfrm>
            <a:off x="382588" y="4011613"/>
            <a:ext cx="5942012" cy="376237"/>
          </a:xfrm>
          <a:solidFill>
            <a:srgbClr val="FFFFFF"/>
          </a:solidFill>
        </p:spPr>
        <p:txBody>
          <a:bodyPr lIns="182880" tIns="27432" rIns="91440" bIns="18288" anchor="b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twBodyHeading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2588" y="4459288"/>
            <a:ext cx="7313612" cy="279400"/>
          </a:xfrm>
          <a:solidFill>
            <a:srgbClr val="000000"/>
          </a:solidFill>
        </p:spPr>
        <p:txBody>
          <a:bodyPr lIns="182880" tIns="18288" bIns="18288">
            <a:spAutoFit/>
          </a:bodyPr>
          <a:lstStyle>
            <a:lvl1pPr marL="0" inden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07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8FAE3-4FE9-47A1-8097-1996822420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428625"/>
            <a:ext cx="2092325" cy="5513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588" y="428625"/>
            <a:ext cx="6127750" cy="5513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22FB-D6BD-4BEC-9093-A7A3F919C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C85C-F203-4BC0-8DA9-841E0B6B4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5AE5-1CE1-469B-90FD-3D27285E3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425575"/>
            <a:ext cx="4110037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25575"/>
            <a:ext cx="4110038" cy="451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8B87-4E8A-4231-8848-5BC0981BA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6DFE-19F3-4FBC-87C2-3D6E2BB30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C0F53-5C66-4BBD-91C5-92B16F50F5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41BD-0C34-4D12-A0D1-9696FA748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8537F-C52F-4748-A5DE-D6EFA63238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wPageNumb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19A73-0C0B-45A7-AB0B-A55204D41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pSlideBody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425575"/>
            <a:ext cx="837247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  <a:p>
            <a:pPr lvl="4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1027" name="tpSlideHeading"/>
          <p:cNvSpPr>
            <a:spLocks noGrp="1" noChangeArrowheads="1"/>
          </p:cNvSpPr>
          <p:nvPr>
            <p:ph type="title"/>
          </p:nvPr>
        </p:nvSpPr>
        <p:spPr bwMode="gray">
          <a:xfrm>
            <a:off x="382588" y="428625"/>
            <a:ext cx="83724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wCopyright"/>
          <p:cNvSpPr txBox="1">
            <a:spLocks noChangeArrowheads="1"/>
          </p:cNvSpPr>
          <p:nvPr/>
        </p:nvSpPr>
        <p:spPr bwMode="auto">
          <a:xfrm>
            <a:off x="7959725" y="6397625"/>
            <a:ext cx="4921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sz="600" noProof="1" smtClean="0">
                <a:solidFill>
                  <a:srgbClr val="000000"/>
                </a:solidFill>
              </a:rPr>
              <a:t>© 2010 Towers Watson. All rights reserved. Proprietary and Confidential. For Towers Watson and Towers Watson client use only.</a:t>
            </a:r>
          </a:p>
        </p:txBody>
      </p:sp>
      <p:sp>
        <p:nvSpPr>
          <p:cNvPr id="1029" name="TWURL"/>
          <p:cNvSpPr txBox="1">
            <a:spLocks noChangeArrowheads="1"/>
          </p:cNvSpPr>
          <p:nvPr userDrawn="1"/>
        </p:nvSpPr>
        <p:spPr bwMode="gray">
          <a:xfrm>
            <a:off x="409575" y="6378575"/>
            <a:ext cx="1009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b="1" dirty="0" smtClean="0">
                <a:solidFill>
                  <a:srgbClr val="E35235"/>
                </a:solidFill>
              </a:rPr>
              <a:t>towerswatson.com</a:t>
            </a:r>
          </a:p>
        </p:txBody>
      </p:sp>
      <p:sp>
        <p:nvSpPr>
          <p:cNvPr id="1055" name="twPageNumber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24863" y="6327775"/>
            <a:ext cx="331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B27F2AE-3856-4ED4-B0F2-28215FD2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E6503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ts val="600"/>
        </a:spcAft>
        <a:buClr>
          <a:srgbClr val="E65032"/>
        </a:buClr>
        <a:buSzPct val="60000"/>
        <a:buFont typeface="Wingdings" pitchFamily="2" charset="2"/>
        <a:buChar char="l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10000"/>
        </a:spcBef>
        <a:spcAft>
          <a:spcPts val="600"/>
        </a:spcAft>
        <a:buClr>
          <a:srgbClr val="989898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  <a:cs typeface="+mn-cs"/>
        </a:defRPr>
      </a:lvl2pPr>
      <a:lvl3pPr marL="776288" indent="-317500" algn="l" rtl="0" eaLnBrk="0" fontAlgn="base" hangingPunct="0">
        <a:spcBef>
          <a:spcPct val="10000"/>
        </a:spcBef>
        <a:spcAft>
          <a:spcPts val="600"/>
        </a:spcAft>
        <a:buClr>
          <a:srgbClr val="E65032"/>
        </a:buClr>
        <a:buSzPct val="90000"/>
        <a:buFont typeface="Arial" charset="0"/>
        <a:buChar char="—"/>
        <a:defRPr sz="1600">
          <a:solidFill>
            <a:srgbClr val="000000"/>
          </a:solidFill>
          <a:latin typeface="+mn-lt"/>
          <a:cs typeface="+mn-cs"/>
        </a:defRPr>
      </a:lvl3pPr>
      <a:lvl4pPr marL="1417638" indent="-274638" algn="l" rtl="0" eaLnBrk="0" fontAlgn="base" hangingPunct="0">
        <a:spcBef>
          <a:spcPct val="20000"/>
        </a:spcBef>
        <a:spcAft>
          <a:spcPct val="0"/>
        </a:spcAft>
        <a:buClr>
          <a:srgbClr val="999999"/>
        </a:buClr>
        <a:buFont typeface="Arial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2511425" indent="-979488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5pPr>
      <a:lvl6pPr marL="29686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6pPr>
      <a:lvl7pPr marL="34258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7pPr>
      <a:lvl8pPr marL="38830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8pPr>
      <a:lvl9pPr marL="4340225" indent="-979488" algn="l" rtl="0" fontAlgn="base">
        <a:spcBef>
          <a:spcPct val="20000"/>
        </a:spcBef>
        <a:spcAft>
          <a:spcPct val="0"/>
        </a:spcAft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3999710"/>
            <a:ext cx="5942012" cy="388140"/>
          </a:xfrm>
        </p:spPr>
        <p:txBody>
          <a:bodyPr/>
          <a:lstStyle/>
          <a:p>
            <a:r>
              <a:rPr lang="en-US" dirty="0" smtClean="0"/>
              <a:t>Automated Testing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4459288"/>
            <a:ext cx="7313612" cy="286147"/>
          </a:xfrm>
        </p:spPr>
        <p:txBody>
          <a:bodyPr/>
          <a:lstStyle/>
          <a:p>
            <a:r>
              <a:rPr lang="en-US" dirty="0" smtClean="0"/>
              <a:t>Jeremy D.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Architectural Challenges with Automated Testing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Shared databases</a:t>
            </a:r>
            <a:endParaRPr lang="en-US" sz="2400" dirty="0" smtClean="0"/>
          </a:p>
          <a:p>
            <a:r>
              <a:rPr lang="en-US" sz="2400" dirty="0" smtClean="0"/>
              <a:t>Really, any shared resource or state</a:t>
            </a:r>
          </a:p>
          <a:p>
            <a:r>
              <a:rPr lang="en-US" sz="2400" dirty="0" smtClean="0"/>
              <a:t>Web applications with asynchronous behavior</a:t>
            </a:r>
          </a:p>
          <a:p>
            <a:r>
              <a:rPr lang="en-US" sz="2400" dirty="0" smtClean="0"/>
              <a:t>Distributed messaging</a:t>
            </a:r>
          </a:p>
          <a:p>
            <a:r>
              <a:rPr lang="en-US" sz="2400" dirty="0" smtClean="0"/>
              <a:t>Dependencies that cannot easily be automated</a:t>
            </a:r>
          </a:p>
          <a:p>
            <a:r>
              <a:rPr lang="en-US" sz="2400" dirty="0" smtClean="0"/>
              <a:t>Technologies that tend to leave file or port locks</a:t>
            </a:r>
          </a:p>
          <a:p>
            <a:r>
              <a:rPr lang="en-US" sz="2400" dirty="0" smtClean="0"/>
              <a:t>External dependencies</a:t>
            </a:r>
          </a:p>
          <a:p>
            <a:r>
              <a:rPr lang="en-US" sz="2400" dirty="0" smtClean="0"/>
              <a:t>Technologies whose state is difficult to modify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07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Possible Solutions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Database per developer &amp; environment</a:t>
            </a:r>
          </a:p>
          <a:p>
            <a:r>
              <a:rPr lang="en-US" sz="2400" dirty="0" smtClean="0"/>
              <a:t>Control database state inside of tests</a:t>
            </a:r>
          </a:p>
          <a:p>
            <a:r>
              <a:rPr lang="en-US" sz="2400" dirty="0" smtClean="0"/>
              <a:t>Collapse a distributed messaging system to a single process</a:t>
            </a:r>
          </a:p>
          <a:p>
            <a:r>
              <a:rPr lang="en-US" sz="2400" dirty="0" smtClean="0"/>
              <a:t>Self-hosted web applications (Katana or Kestrel)</a:t>
            </a:r>
          </a:p>
          <a:p>
            <a:r>
              <a:rPr lang="en-US" sz="2400" dirty="0" err="1" smtClean="0"/>
              <a:t>Whitebox</a:t>
            </a:r>
            <a:r>
              <a:rPr lang="en-US" sz="2400" dirty="0" smtClean="0"/>
              <a:t> testing</a:t>
            </a:r>
          </a:p>
          <a:p>
            <a:r>
              <a:rPr lang="en-US" sz="2400" dirty="0" smtClean="0"/>
              <a:t>Selectively use stubs in place of external dependencies</a:t>
            </a:r>
          </a:p>
          <a:p>
            <a:r>
              <a:rPr lang="en-US" sz="2400" dirty="0" smtClean="0"/>
              <a:t>As a last ditch, retry tests in CI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57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Continuous Integration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2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Do the check-in dance!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Run the full build with tests locally before pushing</a:t>
            </a:r>
            <a:endParaRPr lang="en-US" sz="2800" dirty="0" smtClean="0"/>
          </a:p>
          <a:p>
            <a:r>
              <a:rPr lang="en-US" sz="2800" dirty="0" smtClean="0"/>
              <a:t>Never push into a broken build</a:t>
            </a:r>
          </a:p>
          <a:p>
            <a:r>
              <a:rPr lang="en-US" sz="2800" dirty="0" smtClean="0"/>
              <a:t>Never pull from a broken build</a:t>
            </a:r>
          </a:p>
          <a:p>
            <a:r>
              <a:rPr lang="en-US" sz="2800" dirty="0" smtClean="0"/>
              <a:t>Just fix it when it breaks</a:t>
            </a:r>
          </a:p>
          <a:p>
            <a:r>
              <a:rPr lang="en-US" sz="2800" dirty="0" smtClean="0"/>
              <a:t>And it’s supposed to break</a:t>
            </a:r>
            <a:r>
              <a:rPr lang="is-IS" sz="2800" dirty="0" smtClean="0"/>
              <a:t>…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Make the Tests Easy to Run Locally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5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What’s the Goal?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Feedback!</a:t>
            </a:r>
          </a:p>
          <a:p>
            <a:r>
              <a:rPr lang="en-US" sz="2400" dirty="0" smtClean="0"/>
              <a:t>Removing problems from the code</a:t>
            </a:r>
            <a:endParaRPr lang="en-US" sz="2400" dirty="0" smtClean="0"/>
          </a:p>
          <a:p>
            <a:r>
              <a:rPr lang="en-US" sz="2400" dirty="0" smtClean="0"/>
              <a:t>Reducing the risk of changing existing code</a:t>
            </a:r>
          </a:p>
          <a:p>
            <a:r>
              <a:rPr lang="en-US" sz="2400" dirty="0" smtClean="0"/>
              <a:t>Improve the internal structure of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It’s not trying to prove that the system is perfect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9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kinds of testing?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Unit tests w/ or w/o TDD</a:t>
            </a:r>
          </a:p>
          <a:p>
            <a:r>
              <a:rPr lang="en-US" sz="2400" dirty="0" smtClean="0"/>
              <a:t>Integration Tests</a:t>
            </a:r>
          </a:p>
          <a:p>
            <a:r>
              <a:rPr lang="en-US" sz="2400" dirty="0" smtClean="0"/>
              <a:t>End to End Tests</a:t>
            </a:r>
          </a:p>
          <a:p>
            <a:r>
              <a:rPr lang="en-US" sz="2400" dirty="0" smtClean="0"/>
              <a:t>Executable Specifications</a:t>
            </a:r>
          </a:p>
          <a:p>
            <a:r>
              <a:rPr lang="en-US" sz="2400" dirty="0" smtClean="0"/>
              <a:t>Smoke Tests</a:t>
            </a:r>
          </a:p>
          <a:p>
            <a:r>
              <a:rPr lang="en-US" sz="2400" dirty="0" smtClean="0"/>
              <a:t>Environment Tests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Jeremy’s Only Law of Automated Testing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 smtClean="0"/>
              <a:t>Use the quickest and most granular feedback mechanism that will tell you something useful about the code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1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Choosing your Testing Feedback Strategy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Don’t test business logic through the UI</a:t>
            </a:r>
          </a:p>
          <a:p>
            <a:r>
              <a:rPr lang="en-US" sz="2400" dirty="0" smtClean="0"/>
              <a:t>Subcutaneous tests</a:t>
            </a:r>
          </a:p>
          <a:p>
            <a:r>
              <a:rPr lang="en-US" sz="2400" dirty="0" smtClean="0"/>
              <a:t>Integration tests against HTTP endpoints</a:t>
            </a:r>
          </a:p>
          <a:p>
            <a:r>
              <a:rPr lang="en-US" sz="2400" dirty="0" smtClean="0"/>
              <a:t>Unit test individual business logic rules</a:t>
            </a:r>
          </a:p>
          <a:p>
            <a:r>
              <a:rPr lang="en-US" sz="2400" dirty="0" smtClean="0"/>
              <a:t>Karma tests against UI behavior without the backend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428625"/>
            <a:ext cx="8372475" cy="5674224"/>
          </a:xfrm>
        </p:spPr>
        <p:txBody>
          <a:bodyPr/>
          <a:lstStyle/>
          <a:p>
            <a:pPr algn="ctr"/>
            <a:r>
              <a:rPr lang="en-US" sz="3600" dirty="0" smtClean="0"/>
              <a:t>Favor </a:t>
            </a:r>
            <a:r>
              <a:rPr lang="en-US" sz="3600" dirty="0" err="1" smtClean="0"/>
              <a:t>Whitebox</a:t>
            </a:r>
            <a:r>
              <a:rPr lang="en-US" sz="3600" dirty="0" smtClean="0"/>
              <a:t> Tests over </a:t>
            </a:r>
            <a:r>
              <a:rPr lang="en-US" sz="3600" dirty="0" err="1" smtClean="0"/>
              <a:t>Blackbox</a:t>
            </a:r>
            <a:r>
              <a:rPr lang="en-US" sz="3600" dirty="0" smtClean="0"/>
              <a:t> Tests?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8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Hallmark of a Good Test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Reliable</a:t>
            </a:r>
          </a:p>
          <a:p>
            <a:r>
              <a:rPr lang="en-US" sz="2400" dirty="0" smtClean="0"/>
              <a:t>Known inputs and expected outcomes</a:t>
            </a:r>
          </a:p>
          <a:p>
            <a:r>
              <a:rPr lang="en-US" sz="2400" dirty="0" smtClean="0"/>
              <a:t>Expressed in a readable manner</a:t>
            </a:r>
          </a:p>
          <a:p>
            <a:r>
              <a:rPr lang="en-US" sz="2400" dirty="0" smtClean="0"/>
              <a:t>Provides adequate information to diagnose failures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Test Data Setup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C3C85C-F203-4BC0-8DA9-841E0B6B4E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Prefer “self-contained” tests</a:t>
            </a:r>
          </a:p>
          <a:p>
            <a:r>
              <a:rPr lang="en-US" sz="2400" dirty="0" smtClean="0"/>
              <a:t>Try to avoid shared test data sets</a:t>
            </a:r>
          </a:p>
          <a:p>
            <a:r>
              <a:rPr lang="en-US" sz="2400" dirty="0" smtClean="0"/>
              <a:t>Go in through the front door</a:t>
            </a:r>
          </a:p>
          <a:p>
            <a:r>
              <a:rPr lang="en-US" sz="2400" dirty="0" smtClean="0"/>
              <a:t>Try to decouple test inputs from implementation details</a:t>
            </a:r>
          </a:p>
          <a:p>
            <a:r>
              <a:rPr lang="en-US" sz="2400" dirty="0" smtClean="0"/>
              <a:t>Make test data setup declarative and terse</a:t>
            </a:r>
          </a:p>
          <a:p>
            <a:r>
              <a:rPr lang="en-US" sz="2400" dirty="0" smtClean="0"/>
              <a:t>Only specify germane information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07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A00050"/>
      </a:dk2>
      <a:lt2>
        <a:srgbClr val="FFDA65"/>
      </a:lt2>
      <a:accent1>
        <a:srgbClr val="EBAF00"/>
      </a:accent1>
      <a:accent2>
        <a:srgbClr val="E65032"/>
      </a:accent2>
      <a:accent3>
        <a:srgbClr val="FFFFFF"/>
      </a:accent3>
      <a:accent4>
        <a:srgbClr val="000000"/>
      </a:accent4>
      <a:accent5>
        <a:srgbClr val="F3D4AA"/>
      </a:accent5>
      <a:accent6>
        <a:srgbClr val="D0482C"/>
      </a:accent6>
      <a:hlink>
        <a:srgbClr val="999999"/>
      </a:hlink>
      <a:folHlink>
        <a:srgbClr val="EA745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A00050"/>
        </a:dk2>
        <a:lt2>
          <a:srgbClr val="FFDA65"/>
        </a:lt2>
        <a:accent1>
          <a:srgbClr val="EBAF00"/>
        </a:accent1>
        <a:accent2>
          <a:srgbClr val="E65032"/>
        </a:accent2>
        <a:accent3>
          <a:srgbClr val="FFFFFF"/>
        </a:accent3>
        <a:accent4>
          <a:srgbClr val="000000"/>
        </a:accent4>
        <a:accent5>
          <a:srgbClr val="F3D4AA"/>
        </a:accent5>
        <a:accent6>
          <a:srgbClr val="D0482C"/>
        </a:accent6>
        <a:hlink>
          <a:srgbClr val="999999"/>
        </a:hlink>
        <a:folHlink>
          <a:srgbClr val="EA74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00050"/>
        </a:dk2>
        <a:lt2>
          <a:srgbClr val="D6D966"/>
        </a:lt2>
        <a:accent1>
          <a:srgbClr val="00B4AF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AAD6D4"/>
        </a:accent5>
        <a:accent6>
          <a:srgbClr val="A3AC00"/>
        </a:accent6>
        <a:hlink>
          <a:srgbClr val="999999"/>
        </a:hlink>
        <a:folHlink>
          <a:srgbClr val="9CE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E65032"/>
        </a:dk2>
        <a:lt2>
          <a:srgbClr val="D6D966"/>
        </a:lt2>
        <a:accent1>
          <a:srgbClr val="A00050"/>
        </a:accent1>
        <a:accent2>
          <a:srgbClr val="B4BE00"/>
        </a:accent2>
        <a:accent3>
          <a:srgbClr val="FFFFFF"/>
        </a:accent3>
        <a:accent4>
          <a:srgbClr val="000000"/>
        </a:accent4>
        <a:accent5>
          <a:srgbClr val="CDAAB3"/>
        </a:accent5>
        <a:accent6>
          <a:srgbClr val="A3AC00"/>
        </a:accent6>
        <a:hlink>
          <a:srgbClr val="999999"/>
        </a:hlink>
        <a:folHlink>
          <a:srgbClr val="BA6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14311</TotalTime>
  <Words>389</Words>
  <Application>Microsoft Macintosh PowerPoint</Application>
  <PresentationFormat>On-screen Show (4:3)</PresentationFormat>
  <Paragraphs>98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Automated Testing Best Practices</vt:lpstr>
      <vt:lpstr>What’s the Goal?</vt:lpstr>
      <vt:lpstr>It’s not trying to prove that the system is perfect</vt:lpstr>
      <vt:lpstr>What kinds of testing?</vt:lpstr>
      <vt:lpstr>Jeremy’s Only Law of Automated Testing</vt:lpstr>
      <vt:lpstr>Choosing your Testing Feedback Strategy</vt:lpstr>
      <vt:lpstr>Favor Whitebox Tests over Blackbox Tests?</vt:lpstr>
      <vt:lpstr>Hallmark of a Good Test</vt:lpstr>
      <vt:lpstr>Test Data Setup</vt:lpstr>
      <vt:lpstr>Architectural Challenges with Automated Testing</vt:lpstr>
      <vt:lpstr>Possible Solutions</vt:lpstr>
      <vt:lpstr>Continuous Integration</vt:lpstr>
      <vt:lpstr>Do the check-in dance!</vt:lpstr>
      <vt:lpstr>Make the Tests Easy to Run Locally</vt:lpstr>
      <vt:lpstr>Questions?</vt:lpstr>
    </vt:vector>
  </TitlesOfParts>
  <Company>Towers Watson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Towers Watson</dc:creator>
  <cp:lastModifiedBy>Jeremy Miller</cp:lastModifiedBy>
  <cp:revision>476</cp:revision>
  <cp:lastPrinted>2013-07-18T16:42:46Z</cp:lastPrinted>
  <dcterms:created xsi:type="dcterms:W3CDTF">2009-10-30T15:58:21Z</dcterms:created>
  <dcterms:modified xsi:type="dcterms:W3CDTF">2016-12-07T20:14:33Z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PresentationType">
    <vt:lpwstr>ZT1</vt:lpwstr>
  </property>
  <property fmtid="{D5CDD505-2E9C-101B-9397-08002B2CF9AE}" pid="3" name="TWLocal">
    <vt:bool>false</vt:bool>
  </property>
</Properties>
</file>