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53" r:id="rId2"/>
    <p:sldId id="364" r:id="rId3"/>
    <p:sldId id="401" r:id="rId4"/>
    <p:sldId id="365" r:id="rId5"/>
    <p:sldId id="398" r:id="rId6"/>
    <p:sldId id="399" r:id="rId7"/>
    <p:sldId id="400" r:id="rId8"/>
    <p:sldId id="377" r:id="rId9"/>
  </p:sldIdLst>
  <p:sldSz cx="9144000" cy="6858000" type="screen4x3"/>
  <p:notesSz cx="7010400" cy="9236075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RIA952" initials="M" lastIdx="1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EDE"/>
    <a:srgbClr val="BEBEBE"/>
    <a:srgbClr val="CBCBCB"/>
    <a:srgbClr val="DBDBDB"/>
    <a:srgbClr val="FFFFFF"/>
    <a:srgbClr val="000000"/>
    <a:srgbClr val="999999"/>
    <a:srgbClr val="E65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0" autoAdjust="0"/>
    <p:restoredTop sz="86648" autoAdjust="0"/>
  </p:normalViewPr>
  <p:slideViewPr>
    <p:cSldViewPr snapToGrid="0">
      <p:cViewPr>
        <p:scale>
          <a:sx n="103" d="100"/>
          <a:sy n="103" d="100"/>
        </p:scale>
        <p:origin x="-212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842" y="-72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pPr>
              <a:defRPr/>
            </a:pPr>
            <a:fld id="{4021A9A8-B59C-4BF9-9F28-18E648D448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25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3738"/>
            <a:ext cx="4616450" cy="3462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387850"/>
            <a:ext cx="5607050" cy="415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pPr>
              <a:defRPr/>
            </a:pPr>
            <a:fld id="{DAB13766-C5CE-4340-BE91-8D56F07620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00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good design principles, keep it simple, use learning along the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Extreme Programming, </a:t>
            </a:r>
            <a:r>
              <a:rPr lang="en-US" dirty="0" err="1" smtClean="0"/>
              <a:t>ThoughtWorks</a:t>
            </a:r>
            <a:r>
              <a:rPr lang="en-US" dirty="0" smtClean="0"/>
              <a:t>, </a:t>
            </a:r>
            <a:r>
              <a:rPr lang="en-US" dirty="0" err="1" smtClean="0"/>
              <a:t>ALT.Net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Waterfall sucked. Big IT sucked.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39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WTemplatePicture" descr="orang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92100"/>
            <a:ext cx="8589963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wCopyright"/>
          <p:cNvSpPr txBox="1">
            <a:spLocks noChangeArrowheads="1"/>
          </p:cNvSpPr>
          <p:nvPr/>
        </p:nvSpPr>
        <p:spPr bwMode="auto">
          <a:xfrm>
            <a:off x="292100" y="6516688"/>
            <a:ext cx="557213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sz="700" noProof="1" smtClean="0">
                <a:solidFill>
                  <a:srgbClr val="000000"/>
                </a:solidFill>
              </a:rPr>
              <a:t>© 2010 Towers Watson. All rights reserved.</a:t>
            </a:r>
            <a:endParaRPr lang="en-US" sz="700" noProof="1" smtClean="0"/>
          </a:p>
        </p:txBody>
      </p:sp>
      <p:pic>
        <p:nvPicPr>
          <p:cNvPr id="6" name="TWLOGO" descr="Towers Watson color signatur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251575"/>
            <a:ext cx="2532063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twTitleHeading"/>
          <p:cNvSpPr>
            <a:spLocks noGrp="1" noChangeArrowheads="1"/>
          </p:cNvSpPr>
          <p:nvPr>
            <p:ph type="ctrTitle"/>
          </p:nvPr>
        </p:nvSpPr>
        <p:spPr>
          <a:xfrm>
            <a:off x="382588" y="4011613"/>
            <a:ext cx="5942012" cy="376237"/>
          </a:xfrm>
          <a:solidFill>
            <a:srgbClr val="FFFFFF"/>
          </a:solidFill>
        </p:spPr>
        <p:txBody>
          <a:bodyPr lIns="182880" tIns="27432" rIns="91440" bIns="18288" anchor="b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twBodyHeading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82588" y="4459288"/>
            <a:ext cx="7313612" cy="279400"/>
          </a:xfrm>
          <a:solidFill>
            <a:srgbClr val="000000"/>
          </a:solidFill>
        </p:spPr>
        <p:txBody>
          <a:bodyPr lIns="182880" tIns="18288" bIns="18288">
            <a:spAutoFit/>
          </a:bodyPr>
          <a:lstStyle>
            <a:lvl1pPr marL="0" inden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7074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8FAE3-4FE9-47A1-8097-1996822420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2738" y="428625"/>
            <a:ext cx="2092325" cy="5513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2588" y="428625"/>
            <a:ext cx="6127750" cy="5513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C22FB-D6BD-4BEC-9093-A7A3F919C9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0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3C85C-F203-4BC0-8DA9-841E0B6B4E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6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35AE5-1CE1-469B-90FD-3D27285E3D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4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425575"/>
            <a:ext cx="4110037" cy="4516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425575"/>
            <a:ext cx="4110038" cy="4516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E8B87-4E8A-4231-8848-5BC0981BAB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5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76DFE-19F3-4FBC-87C2-3D6E2BB30C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C0F53-5C66-4BBD-91C5-92B16F50F5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6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B41BD-0C34-4D12-A0D1-9696FA7485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8537F-C52F-4748-A5DE-D6EFA63238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7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19A73-0C0B-45A7-AB0B-A55204D418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1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pSlideBody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425575"/>
            <a:ext cx="8372475" cy="451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endParaRPr lang="en-US" smtClean="0"/>
          </a:p>
          <a:p>
            <a:pPr lvl="4"/>
            <a:endParaRPr lang="en-US" smtClean="0"/>
          </a:p>
          <a:p>
            <a:pPr lvl="2"/>
            <a:endParaRPr lang="en-US" smtClean="0"/>
          </a:p>
        </p:txBody>
      </p:sp>
      <p:sp>
        <p:nvSpPr>
          <p:cNvPr id="1027" name="tpSlideHeading"/>
          <p:cNvSpPr>
            <a:spLocks noGrp="1" noChangeArrowheads="1"/>
          </p:cNvSpPr>
          <p:nvPr>
            <p:ph type="title"/>
          </p:nvPr>
        </p:nvSpPr>
        <p:spPr bwMode="gray">
          <a:xfrm>
            <a:off x="382588" y="428625"/>
            <a:ext cx="8372475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wCopyright"/>
          <p:cNvSpPr txBox="1">
            <a:spLocks noChangeArrowheads="1"/>
          </p:cNvSpPr>
          <p:nvPr/>
        </p:nvSpPr>
        <p:spPr bwMode="auto">
          <a:xfrm>
            <a:off x="7959725" y="6397625"/>
            <a:ext cx="492125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defRPr/>
            </a:pPr>
            <a:r>
              <a:rPr lang="en-US" sz="600" noProof="1" smtClean="0">
                <a:solidFill>
                  <a:srgbClr val="000000"/>
                </a:solidFill>
              </a:rPr>
              <a:t>© 2010 Towers Watson. All rights reserved. Proprietary and Confidential. For Towers Watson and Towers Watson client use only.</a:t>
            </a:r>
          </a:p>
        </p:txBody>
      </p:sp>
      <p:sp>
        <p:nvSpPr>
          <p:cNvPr id="1029" name="TWURL"/>
          <p:cNvSpPr txBox="1">
            <a:spLocks noChangeArrowheads="1"/>
          </p:cNvSpPr>
          <p:nvPr userDrawn="1"/>
        </p:nvSpPr>
        <p:spPr bwMode="gray">
          <a:xfrm>
            <a:off x="409575" y="6378575"/>
            <a:ext cx="10096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sz="800" b="1" dirty="0" smtClean="0">
                <a:solidFill>
                  <a:srgbClr val="E35235"/>
                </a:solidFill>
              </a:rPr>
              <a:t>towerswatson.com</a:t>
            </a:r>
          </a:p>
        </p:txBody>
      </p:sp>
      <p:sp>
        <p:nvSpPr>
          <p:cNvPr id="1055" name="twPageNumber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24863" y="6327775"/>
            <a:ext cx="3317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B27F2AE-3856-4ED4-B0F2-28215FD27B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ts val="600"/>
        </a:spcAft>
        <a:buClr>
          <a:srgbClr val="E65032"/>
        </a:buClr>
        <a:buSzPct val="60000"/>
        <a:buFont typeface="Wingdings" pitchFamily="2" charset="2"/>
        <a:buChar char="l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10000"/>
        </a:spcBef>
        <a:spcAft>
          <a:spcPts val="600"/>
        </a:spcAft>
        <a:buClr>
          <a:srgbClr val="989898"/>
        </a:buClr>
        <a:buSzPct val="60000"/>
        <a:buFont typeface="Wingdings" pitchFamily="2" charset="2"/>
        <a:buChar char="l"/>
        <a:defRPr>
          <a:solidFill>
            <a:srgbClr val="000000"/>
          </a:solidFill>
          <a:latin typeface="+mn-lt"/>
          <a:cs typeface="+mn-cs"/>
        </a:defRPr>
      </a:lvl2pPr>
      <a:lvl3pPr marL="776288" indent="-317500" algn="l" rtl="0" eaLnBrk="0" fontAlgn="base" hangingPunct="0">
        <a:spcBef>
          <a:spcPct val="10000"/>
        </a:spcBef>
        <a:spcAft>
          <a:spcPts val="600"/>
        </a:spcAft>
        <a:buClr>
          <a:srgbClr val="E65032"/>
        </a:buClr>
        <a:buSzPct val="90000"/>
        <a:buFont typeface="Arial" charset="0"/>
        <a:buChar char="—"/>
        <a:defRPr sz="1600">
          <a:solidFill>
            <a:srgbClr val="000000"/>
          </a:solidFill>
          <a:latin typeface="+mn-lt"/>
          <a:cs typeface="+mn-cs"/>
        </a:defRPr>
      </a:lvl3pPr>
      <a:lvl4pPr marL="1417638" indent="-274638" algn="l" rtl="0" eaLnBrk="0" fontAlgn="base" hangingPunct="0">
        <a:spcBef>
          <a:spcPct val="20000"/>
        </a:spcBef>
        <a:spcAft>
          <a:spcPct val="0"/>
        </a:spcAft>
        <a:buClr>
          <a:srgbClr val="999999"/>
        </a:buClr>
        <a:buFont typeface="Arial" charset="0"/>
        <a:buChar char="–"/>
        <a:defRPr sz="1600">
          <a:solidFill>
            <a:srgbClr val="000000"/>
          </a:solidFill>
          <a:latin typeface="+mn-lt"/>
          <a:cs typeface="+mn-cs"/>
        </a:defRPr>
      </a:lvl4pPr>
      <a:lvl5pPr marL="2511425" indent="-979488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cs typeface="+mn-cs"/>
        </a:defRPr>
      </a:lvl5pPr>
      <a:lvl6pPr marL="2968625" indent="-979488" algn="l" rtl="0" fontAlgn="base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cs typeface="+mn-cs"/>
        </a:defRPr>
      </a:lvl6pPr>
      <a:lvl7pPr marL="3425825" indent="-979488" algn="l" rtl="0" fontAlgn="base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cs typeface="+mn-cs"/>
        </a:defRPr>
      </a:lvl7pPr>
      <a:lvl8pPr marL="3883025" indent="-979488" algn="l" rtl="0" fontAlgn="base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cs typeface="+mn-cs"/>
        </a:defRPr>
      </a:lvl8pPr>
      <a:lvl9pPr marL="4340225" indent="-979488" algn="l" rtl="0" fontAlgn="base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588" y="3999710"/>
            <a:ext cx="5942012" cy="388140"/>
          </a:xfrm>
        </p:spPr>
        <p:txBody>
          <a:bodyPr/>
          <a:lstStyle/>
          <a:p>
            <a:r>
              <a:rPr lang="en-US" dirty="0" smtClean="0"/>
              <a:t>Database Versioning and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88" y="4459288"/>
            <a:ext cx="7313612" cy="286147"/>
          </a:xfrm>
        </p:spPr>
        <p:txBody>
          <a:bodyPr/>
          <a:lstStyle/>
          <a:p>
            <a:r>
              <a:rPr lang="en-US" dirty="0" smtClean="0"/>
              <a:t>Jeremy D. Miller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769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428625"/>
            <a:ext cx="8372475" cy="5674224"/>
          </a:xfrm>
        </p:spPr>
        <p:txBody>
          <a:bodyPr/>
          <a:lstStyle/>
          <a:p>
            <a:pPr algn="ctr"/>
            <a:r>
              <a:rPr lang="en-US" sz="3600" dirty="0" err="1" smtClean="0"/>
              <a:t>Microservices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69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Application Databases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Avoid sharing databases between applications</a:t>
            </a:r>
          </a:p>
          <a:p>
            <a:r>
              <a:rPr lang="en-US" sz="2400" dirty="0" smtClean="0"/>
              <a:t>Part of the source control repository for the application</a:t>
            </a:r>
          </a:p>
          <a:p>
            <a:r>
              <a:rPr lang="en-US" sz="2400" dirty="0" smtClean="0"/>
              <a:t>Integrate at service boundaries instead of a shared database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58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Databases in Development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All changes committed to source control</a:t>
            </a:r>
          </a:p>
          <a:p>
            <a:r>
              <a:rPr lang="en-US" sz="2400" dirty="0" smtClean="0"/>
              <a:t>Database per developer/tester/CI agent</a:t>
            </a:r>
          </a:p>
          <a:p>
            <a:r>
              <a:rPr lang="en-US" sz="2400" dirty="0" smtClean="0"/>
              <a:t>Database construction should be part of the application’s build script</a:t>
            </a:r>
          </a:p>
          <a:p>
            <a:r>
              <a:rPr lang="en-US" sz="2400" dirty="0" smtClean="0"/>
              <a:t>Automated integration testing against the database</a:t>
            </a:r>
          </a:p>
          <a:p>
            <a:r>
              <a:rPr lang="en-US" sz="2400" dirty="0" smtClean="0"/>
              <a:t>No business logic in stored procedures</a:t>
            </a:r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7075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The Shared Extend Health Database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Problematic in development</a:t>
            </a:r>
          </a:p>
          <a:p>
            <a:r>
              <a:rPr lang="en-US" sz="2400" dirty="0" smtClean="0"/>
              <a:t>Can we break it up into vertical silos?</a:t>
            </a:r>
          </a:p>
          <a:p>
            <a:r>
              <a:rPr lang="en-US" sz="2400" dirty="0" smtClean="0"/>
              <a:t>CI build for the database</a:t>
            </a:r>
          </a:p>
          <a:p>
            <a:pPr lvl="1"/>
            <a:r>
              <a:rPr lang="en-US" sz="2200" dirty="0" smtClean="0"/>
              <a:t>Source control</a:t>
            </a:r>
            <a:endParaRPr lang="en-US" sz="2200" dirty="0" smtClean="0"/>
          </a:p>
          <a:p>
            <a:pPr lvl="1"/>
            <a:r>
              <a:rPr lang="en-US" sz="2200" dirty="0" smtClean="0"/>
              <a:t>Modicum of automated tests</a:t>
            </a:r>
          </a:p>
          <a:p>
            <a:pPr lvl="1"/>
            <a:r>
              <a:rPr lang="en-US" sz="2200" dirty="0" smtClean="0"/>
              <a:t>Trigger downstream CI builds of dependent applications</a:t>
            </a:r>
          </a:p>
          <a:p>
            <a:r>
              <a:rPr lang="en-US" sz="2400" dirty="0" smtClean="0"/>
              <a:t>Some mechanism to track database versioning between </a:t>
            </a:r>
            <a:r>
              <a:rPr lang="en-US" sz="2400" dirty="0" err="1" smtClean="0"/>
              <a:t>Git</a:t>
            </a:r>
            <a:r>
              <a:rPr lang="en-US" sz="2400" dirty="0" smtClean="0"/>
              <a:t> repositories</a:t>
            </a:r>
          </a:p>
          <a:p>
            <a:pPr lvl="1"/>
            <a:r>
              <a:rPr lang="en-US" sz="2200" dirty="0" err="1" smtClean="0"/>
              <a:t>Git</a:t>
            </a:r>
            <a:r>
              <a:rPr lang="en-US" sz="2200" dirty="0" smtClean="0"/>
              <a:t> </a:t>
            </a:r>
            <a:r>
              <a:rPr lang="en-US" sz="2200" dirty="0" err="1" smtClean="0"/>
              <a:t>submodules</a:t>
            </a:r>
            <a:r>
              <a:rPr lang="en-US" sz="2200" dirty="0" smtClean="0"/>
              <a:t>? </a:t>
            </a:r>
            <a:r>
              <a:rPr lang="en-US" sz="2200" dirty="0" err="1" smtClean="0"/>
              <a:t>Nuget</a:t>
            </a:r>
            <a:r>
              <a:rPr lang="en-US" sz="2200" dirty="0" smtClean="0"/>
              <a:t>? </a:t>
            </a:r>
            <a:r>
              <a:rPr lang="en-US" sz="2200" dirty="0" err="1" smtClean="0"/>
              <a:t>Docker</a:t>
            </a:r>
            <a:r>
              <a:rPr lang="en-US" sz="2200" dirty="0" smtClean="0"/>
              <a:t>?</a:t>
            </a:r>
            <a:endParaRPr lang="en-US" sz="22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3478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Marten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Document </a:t>
            </a:r>
            <a:r>
              <a:rPr lang="en-US" sz="2400" dirty="0" err="1" smtClean="0"/>
              <a:t>Db</a:t>
            </a:r>
            <a:r>
              <a:rPr lang="en-US" sz="2400" dirty="0" smtClean="0"/>
              <a:t> &amp; Event Store</a:t>
            </a:r>
          </a:p>
          <a:p>
            <a:r>
              <a:rPr lang="en-US" sz="2400" dirty="0" smtClean="0"/>
              <a:t>Why </a:t>
            </a:r>
            <a:r>
              <a:rPr lang="en-US" sz="2400" dirty="0" err="1" smtClean="0"/>
              <a:t>Postgresql</a:t>
            </a:r>
            <a:r>
              <a:rPr lang="en-US" sz="2400" dirty="0" smtClean="0"/>
              <a:t> instead of </a:t>
            </a:r>
            <a:r>
              <a:rPr lang="en-US" sz="2400" dirty="0" err="1" smtClean="0"/>
              <a:t>Sql</a:t>
            </a:r>
            <a:r>
              <a:rPr lang="en-US" sz="2400" dirty="0" smtClean="0"/>
              <a:t> Server?</a:t>
            </a:r>
          </a:p>
          <a:p>
            <a:r>
              <a:rPr lang="en-US" sz="2400" dirty="0" smtClean="0"/>
              <a:t>Can we pursue hosted </a:t>
            </a:r>
            <a:r>
              <a:rPr lang="en-US" sz="2400" dirty="0" err="1" smtClean="0"/>
              <a:t>Postgresql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Database Security – do we seriously need the elaborate grant’s and security scheme?</a:t>
            </a:r>
          </a:p>
          <a:p>
            <a:r>
              <a:rPr lang="en-US" sz="2400" dirty="0" smtClean="0"/>
              <a:t>Can we remove process bottlenecks?</a:t>
            </a:r>
            <a:endParaRPr lang="en-US" sz="22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0751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Pull Request Workflow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Allow developers to issue pull requests to the database code</a:t>
            </a:r>
          </a:p>
          <a:p>
            <a:r>
              <a:rPr lang="en-US" sz="2400" dirty="0" smtClean="0"/>
              <a:t>IM reviews &amp; accepts </a:t>
            </a:r>
            <a:r>
              <a:rPr lang="en-US" sz="2400" smtClean="0"/>
              <a:t>or rejects</a:t>
            </a:r>
            <a:endParaRPr lang="en-US" sz="2400" dirty="0" smtClean="0"/>
          </a:p>
          <a:p>
            <a:r>
              <a:rPr lang="en-US" sz="2400" dirty="0" smtClean="0"/>
              <a:t>More interchange of folks between development and IM?</a:t>
            </a:r>
            <a:endParaRPr lang="en-US" sz="22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7434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428625"/>
            <a:ext cx="8372475" cy="5772856"/>
          </a:xfrm>
        </p:spPr>
        <p:txBody>
          <a:bodyPr/>
          <a:lstStyle/>
          <a:p>
            <a:pPr algn="ctr"/>
            <a:r>
              <a:rPr lang="en-US" sz="4400" dirty="0" smtClean="0"/>
              <a:t>Storyteller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501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A00050"/>
      </a:dk2>
      <a:lt2>
        <a:srgbClr val="FFDA65"/>
      </a:lt2>
      <a:accent1>
        <a:srgbClr val="EBAF00"/>
      </a:accent1>
      <a:accent2>
        <a:srgbClr val="E65032"/>
      </a:accent2>
      <a:accent3>
        <a:srgbClr val="FFFFFF"/>
      </a:accent3>
      <a:accent4>
        <a:srgbClr val="000000"/>
      </a:accent4>
      <a:accent5>
        <a:srgbClr val="F3D4AA"/>
      </a:accent5>
      <a:accent6>
        <a:srgbClr val="D0482C"/>
      </a:accent6>
      <a:hlink>
        <a:srgbClr val="999999"/>
      </a:hlink>
      <a:folHlink>
        <a:srgbClr val="EA745C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A00050"/>
        </a:dk2>
        <a:lt2>
          <a:srgbClr val="FFDA65"/>
        </a:lt2>
        <a:accent1>
          <a:srgbClr val="EBAF00"/>
        </a:accent1>
        <a:accent2>
          <a:srgbClr val="E65032"/>
        </a:accent2>
        <a:accent3>
          <a:srgbClr val="FFFFFF"/>
        </a:accent3>
        <a:accent4>
          <a:srgbClr val="000000"/>
        </a:accent4>
        <a:accent5>
          <a:srgbClr val="F3D4AA"/>
        </a:accent5>
        <a:accent6>
          <a:srgbClr val="D0482C"/>
        </a:accent6>
        <a:hlink>
          <a:srgbClr val="999999"/>
        </a:hlink>
        <a:folHlink>
          <a:srgbClr val="EA74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A00050"/>
        </a:dk2>
        <a:lt2>
          <a:srgbClr val="D6D966"/>
        </a:lt2>
        <a:accent1>
          <a:srgbClr val="00B4AF"/>
        </a:accent1>
        <a:accent2>
          <a:srgbClr val="B4BE00"/>
        </a:accent2>
        <a:accent3>
          <a:srgbClr val="FFFFFF"/>
        </a:accent3>
        <a:accent4>
          <a:srgbClr val="000000"/>
        </a:accent4>
        <a:accent5>
          <a:srgbClr val="AAD6D4"/>
        </a:accent5>
        <a:accent6>
          <a:srgbClr val="A3AC00"/>
        </a:accent6>
        <a:hlink>
          <a:srgbClr val="999999"/>
        </a:hlink>
        <a:folHlink>
          <a:srgbClr val="9CE0D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E65032"/>
        </a:dk2>
        <a:lt2>
          <a:srgbClr val="D6D966"/>
        </a:lt2>
        <a:accent1>
          <a:srgbClr val="A00050"/>
        </a:accent1>
        <a:accent2>
          <a:srgbClr val="B4BE00"/>
        </a:accent2>
        <a:accent3>
          <a:srgbClr val="FFFFFF"/>
        </a:accent3>
        <a:accent4>
          <a:srgbClr val="000000"/>
        </a:accent4>
        <a:accent5>
          <a:srgbClr val="CDAAB3"/>
        </a:accent5>
        <a:accent6>
          <a:srgbClr val="A3AC00"/>
        </a:accent6>
        <a:hlink>
          <a:srgbClr val="999999"/>
        </a:hlink>
        <a:folHlink>
          <a:srgbClr val="BA61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12646</TotalTime>
  <Words>222</Words>
  <Application>Microsoft Macintosh PowerPoint</Application>
  <PresentationFormat>On-screen Show (4:3)</PresentationFormat>
  <Paragraphs>49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Design</vt:lpstr>
      <vt:lpstr>Database Versioning and Testing</vt:lpstr>
      <vt:lpstr>Microservices</vt:lpstr>
      <vt:lpstr>Application Databases</vt:lpstr>
      <vt:lpstr>Databases in Development</vt:lpstr>
      <vt:lpstr>The Shared Extend Health Database</vt:lpstr>
      <vt:lpstr>Marten</vt:lpstr>
      <vt:lpstr>Pull Request Workflow</vt:lpstr>
      <vt:lpstr>Storyteller </vt:lpstr>
    </vt:vector>
  </TitlesOfParts>
  <Company>Towers Watson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Towers Watson</dc:creator>
  <cp:lastModifiedBy>Jeremy Miller</cp:lastModifiedBy>
  <cp:revision>463</cp:revision>
  <cp:lastPrinted>2013-07-18T16:42:46Z</cp:lastPrinted>
  <dcterms:created xsi:type="dcterms:W3CDTF">2009-10-30T15:58:21Z</dcterms:created>
  <dcterms:modified xsi:type="dcterms:W3CDTF">2017-02-13T14:36:04Z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WPresentationType">
    <vt:lpwstr>ZT1</vt:lpwstr>
  </property>
  <property fmtid="{D5CDD505-2E9C-101B-9397-08002B2CF9AE}" pid="3" name="TWLocal">
    <vt:bool>false</vt:bool>
  </property>
</Properties>
</file>