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3" r:id="rId2"/>
    <p:sldId id="375" r:id="rId3"/>
    <p:sldId id="370" r:id="rId4"/>
    <p:sldId id="374" r:id="rId5"/>
    <p:sldId id="378" r:id="rId6"/>
    <p:sldId id="373" r:id="rId7"/>
    <p:sldId id="371" r:id="rId8"/>
    <p:sldId id="372" r:id="rId9"/>
    <p:sldId id="376" r:id="rId10"/>
    <p:sldId id="379" r:id="rId11"/>
    <p:sldId id="380" r:id="rId12"/>
    <p:sldId id="377" r:id="rId13"/>
    <p:sldId id="382" r:id="rId14"/>
    <p:sldId id="383" r:id="rId15"/>
    <p:sldId id="384" r:id="rId16"/>
    <p:sldId id="385" r:id="rId17"/>
    <p:sldId id="381" r:id="rId18"/>
    <p:sldId id="386" r:id="rId19"/>
    <p:sldId id="387" r:id="rId20"/>
    <p:sldId id="388" r:id="rId21"/>
    <p:sldId id="369" r:id="rId22"/>
  </p:sldIdLst>
  <p:sldSz cx="9144000" cy="6858000" type="screen4x3"/>
  <p:notesSz cx="7010400" cy="9236075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IA952" initials="M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BEBEBE"/>
    <a:srgbClr val="CBCBCB"/>
    <a:srgbClr val="DBDBDB"/>
    <a:srgbClr val="FFFFFF"/>
    <a:srgbClr val="000000"/>
    <a:srgbClr val="999999"/>
    <a:srgbClr val="E65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86721" autoAdjust="0"/>
  </p:normalViewPr>
  <p:slideViewPr>
    <p:cSldViewPr snapToGrid="0">
      <p:cViewPr>
        <p:scale>
          <a:sx n="100" d="100"/>
          <a:sy n="100" d="100"/>
        </p:scale>
        <p:origin x="2288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42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4021A9A8-B59C-4BF9-9F28-18E648D44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5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DAB13766-C5CE-4340-BE91-8D56F0762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0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6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TemplatePicture" descr="orang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92100"/>
            <a:ext cx="858996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wCopyright"/>
          <p:cNvSpPr txBox="1">
            <a:spLocks noChangeArrowheads="1"/>
          </p:cNvSpPr>
          <p:nvPr/>
        </p:nvSpPr>
        <p:spPr bwMode="auto">
          <a:xfrm>
            <a:off x="292100" y="6516688"/>
            <a:ext cx="5572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700" noProof="1" smtClean="0">
                <a:solidFill>
                  <a:srgbClr val="000000"/>
                </a:solidFill>
              </a:rPr>
              <a:t>© 2010 Towers Watson. All rights reserved.</a:t>
            </a:r>
            <a:endParaRPr lang="en-US" sz="700" noProof="1" smtClean="0"/>
          </a:p>
        </p:txBody>
      </p:sp>
      <p:pic>
        <p:nvPicPr>
          <p:cNvPr id="6" name="TWLOGO" descr="Towers Watson color signat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51575"/>
            <a:ext cx="25320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wTitleHeading"/>
          <p:cNvSpPr>
            <a:spLocks noGrp="1" noChangeArrowheads="1"/>
          </p:cNvSpPr>
          <p:nvPr>
            <p:ph type="ctrTitle"/>
          </p:nvPr>
        </p:nvSpPr>
        <p:spPr>
          <a:xfrm>
            <a:off x="382588" y="4011613"/>
            <a:ext cx="5942012" cy="376237"/>
          </a:xfrm>
          <a:solidFill>
            <a:srgbClr val="FFFFFF"/>
          </a:solidFill>
        </p:spPr>
        <p:txBody>
          <a:bodyPr lIns="182880" tIns="27432" rIns="91440" bIns="18288" anchor="b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twBodyHeading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2588" y="4459288"/>
            <a:ext cx="7313612" cy="279400"/>
          </a:xfrm>
          <a:solidFill>
            <a:srgbClr val="000000"/>
          </a:solidFill>
        </p:spPr>
        <p:txBody>
          <a:bodyPr lIns="182880" tIns="18288" bIns="18288">
            <a:spAutoFit/>
          </a:bodyPr>
          <a:lstStyle>
            <a:lvl1pPr marL="0" inden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7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8FAE3-4FE9-47A1-8097-199682242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428625"/>
            <a:ext cx="2092325" cy="5513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428625"/>
            <a:ext cx="6127750" cy="5513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22FB-D6BD-4BEC-9093-A7A3F919C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C85C-F203-4BC0-8DA9-841E0B6B4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35AE5-1CE1-469B-90FD-3D27285E3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425575"/>
            <a:ext cx="4110037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5575"/>
            <a:ext cx="4110038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8B87-4E8A-4231-8848-5BC0981BA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76DFE-19F3-4FBC-87C2-3D6E2BB30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C0F53-5C66-4BBD-91C5-92B16F50F5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41BD-0C34-4D12-A0D1-9696FA748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8537F-C52F-4748-A5DE-D6EFA6323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9A73-0C0B-45A7-AB0B-A55204D41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pSlide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425575"/>
            <a:ext cx="83724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1027" name="tpSlideHeading"/>
          <p:cNvSpPr>
            <a:spLocks noGrp="1" noChangeArrowheads="1"/>
          </p:cNvSpPr>
          <p:nvPr>
            <p:ph type="title"/>
          </p:nvPr>
        </p:nvSpPr>
        <p:spPr bwMode="gray">
          <a:xfrm>
            <a:off x="382588" y="428625"/>
            <a:ext cx="83724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wCopyright"/>
          <p:cNvSpPr txBox="1">
            <a:spLocks noChangeArrowheads="1"/>
          </p:cNvSpPr>
          <p:nvPr/>
        </p:nvSpPr>
        <p:spPr bwMode="auto">
          <a:xfrm>
            <a:off x="7959725" y="6397625"/>
            <a:ext cx="4921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sz="600" noProof="1" smtClean="0">
                <a:solidFill>
                  <a:srgbClr val="000000"/>
                </a:solidFill>
              </a:rPr>
              <a:t>© 2010 Towers Watson. All rights reserved. Proprietary and Confidential. For Towers Watson and Towers Watson client use only.</a:t>
            </a:r>
          </a:p>
        </p:txBody>
      </p:sp>
      <p:sp>
        <p:nvSpPr>
          <p:cNvPr id="1029" name="TWURL"/>
          <p:cNvSpPr txBox="1">
            <a:spLocks noChangeArrowheads="1"/>
          </p:cNvSpPr>
          <p:nvPr userDrawn="1"/>
        </p:nvSpPr>
        <p:spPr bwMode="gray">
          <a:xfrm>
            <a:off x="409575" y="6378575"/>
            <a:ext cx="1009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b="1" dirty="0" smtClean="0">
                <a:solidFill>
                  <a:srgbClr val="E35235"/>
                </a:solidFill>
              </a:rPr>
              <a:t>towerswatson.com</a:t>
            </a:r>
          </a:p>
        </p:txBody>
      </p:sp>
      <p:sp>
        <p:nvSpPr>
          <p:cNvPr id="1055" name="twPageNumber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24863" y="6327775"/>
            <a:ext cx="3317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B27F2AE-3856-4ED4-B0F2-28215FD27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ts val="600"/>
        </a:spcAft>
        <a:buClr>
          <a:srgbClr val="E65032"/>
        </a:buClr>
        <a:buSzPct val="60000"/>
        <a:buFont typeface="Wingdings" pitchFamily="2" charset="2"/>
        <a:buChar char="l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10000"/>
        </a:spcBef>
        <a:spcAft>
          <a:spcPts val="600"/>
        </a:spcAft>
        <a:buClr>
          <a:srgbClr val="989898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  <a:cs typeface="+mn-cs"/>
        </a:defRPr>
      </a:lvl2pPr>
      <a:lvl3pPr marL="776288" indent="-317500" algn="l" rtl="0" eaLnBrk="0" fontAlgn="base" hangingPunct="0">
        <a:spcBef>
          <a:spcPct val="10000"/>
        </a:spcBef>
        <a:spcAft>
          <a:spcPts val="600"/>
        </a:spcAft>
        <a:buClr>
          <a:srgbClr val="E65032"/>
        </a:buClr>
        <a:buSzPct val="90000"/>
        <a:buFont typeface="Arial" charset="0"/>
        <a:buChar char="—"/>
        <a:defRPr sz="1600">
          <a:solidFill>
            <a:srgbClr val="000000"/>
          </a:solidFill>
          <a:latin typeface="+mn-lt"/>
          <a:cs typeface="+mn-cs"/>
        </a:defRPr>
      </a:lvl3pPr>
      <a:lvl4pPr marL="1417638" indent="-274638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2511425" indent="-979488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5pPr>
      <a:lvl6pPr marL="29686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6pPr>
      <a:lvl7pPr marL="34258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7pPr>
      <a:lvl8pPr marL="38830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8pPr>
      <a:lvl9pPr marL="43402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4008259"/>
            <a:ext cx="5942012" cy="379591"/>
          </a:xfrm>
        </p:spPr>
        <p:txBody>
          <a:bodyPr/>
          <a:lstStyle/>
          <a:p>
            <a:r>
              <a:rPr lang="en-US" dirty="0" smtClean="0"/>
              <a:t>Moving to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4459288"/>
            <a:ext cx="7313612" cy="286147"/>
          </a:xfrm>
        </p:spPr>
        <p:txBody>
          <a:bodyPr/>
          <a:lstStyle/>
          <a:p>
            <a:r>
              <a:rPr lang="en-US" dirty="0" smtClean="0"/>
              <a:t>Jeremy D. Miller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51000" y="3416300"/>
            <a:ext cx="1847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Favor more explicit code over conventional approaches?</a:t>
            </a:r>
          </a:p>
          <a:p>
            <a:r>
              <a:rPr lang="en-US" sz="2400" dirty="0" smtClean="0"/>
              <a:t>Reduce layering</a:t>
            </a:r>
          </a:p>
          <a:p>
            <a:r>
              <a:rPr lang="en-US" sz="2400" dirty="0" smtClean="0"/>
              <a:t>Rely on integration testing to eliminate code complexity?</a:t>
            </a:r>
          </a:p>
          <a:p>
            <a:r>
              <a:rPr lang="en-US" sz="2400" dirty="0" smtClean="0"/>
              <a:t>Do not introduce infrastructure until it’s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 on 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 with the finest grained mechanism that tells you something important</a:t>
            </a:r>
            <a:endParaRPr lang="en-US" sz="2400" dirty="0" smtClean="0"/>
          </a:p>
          <a:p>
            <a:r>
              <a:rPr lang="en-US" sz="2400" dirty="0" smtClean="0"/>
              <a:t>Less – but &gt; 0 – mock objects</a:t>
            </a:r>
          </a:p>
          <a:p>
            <a:r>
              <a:rPr lang="en-US" sz="2400" dirty="0" smtClean="0"/>
              <a:t>Design purposely to utilize state based testing where appropriate</a:t>
            </a:r>
          </a:p>
          <a:p>
            <a:r>
              <a:rPr lang="en-US" sz="2400" dirty="0" smtClean="0"/>
              <a:t>More API testing at the HTTP level</a:t>
            </a:r>
          </a:p>
          <a:p>
            <a:r>
              <a:rPr lang="en-US" sz="2400" dirty="0" smtClean="0"/>
              <a:t>Way less Selenium</a:t>
            </a:r>
          </a:p>
          <a:p>
            <a:r>
              <a:rPr lang="en-US" sz="2400" dirty="0" smtClean="0"/>
              <a:t>New automated testing guide forthcoming</a:t>
            </a:r>
            <a:r>
              <a:rPr lang="is-IS" sz="2400" dirty="0" smtClean="0"/>
              <a:t>…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React/Redux/</a:t>
            </a:r>
            <a:r>
              <a:rPr lang="en-US" sz="2400" dirty="0" err="1" smtClean="0"/>
              <a:t>Webpack</a:t>
            </a:r>
            <a:r>
              <a:rPr lang="en-US" sz="2400" dirty="0" smtClean="0"/>
              <a:t> on the client</a:t>
            </a:r>
          </a:p>
          <a:p>
            <a:r>
              <a:rPr lang="en-US" sz="2400" dirty="0" smtClean="0"/>
              <a:t>Target the </a:t>
            </a:r>
            <a:r>
              <a:rPr lang="en-US" sz="2400" dirty="0" err="1" smtClean="0"/>
              <a:t>CoreCLR</a:t>
            </a:r>
            <a:r>
              <a:rPr lang="en-US" sz="2400" dirty="0" smtClean="0"/>
              <a:t> if possible</a:t>
            </a:r>
          </a:p>
          <a:p>
            <a:r>
              <a:rPr lang="en-US" sz="2400" dirty="0" err="1" smtClean="0"/>
              <a:t>ASP.Net</a:t>
            </a:r>
            <a:r>
              <a:rPr lang="en-US" sz="2400" dirty="0" smtClean="0"/>
              <a:t> Core for HTTP services</a:t>
            </a:r>
          </a:p>
          <a:p>
            <a:r>
              <a:rPr lang="en-US" sz="2400" dirty="0" smtClean="0"/>
              <a:t>Jasper for messaging needs</a:t>
            </a:r>
          </a:p>
          <a:p>
            <a:r>
              <a:rPr lang="en-US" sz="2400" dirty="0" smtClean="0"/>
              <a:t>Consul for service discovery (future)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 descr="pplication-databa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454944"/>
            <a:ext cx="64897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Databases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Database source code and migration scripts live with the application code</a:t>
            </a:r>
          </a:p>
          <a:p>
            <a:r>
              <a:rPr lang="en-US" sz="2400" dirty="0" smtClean="0"/>
              <a:t>Fully automated deployments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8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Persistence Tooling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Dapper/</a:t>
            </a:r>
            <a:r>
              <a:rPr lang="en-US" sz="2400" dirty="0" err="1" smtClean="0"/>
              <a:t>Sql</a:t>
            </a:r>
            <a:r>
              <a:rPr lang="en-US" sz="2400" dirty="0" smtClean="0"/>
              <a:t> Server if the domain model is simple</a:t>
            </a:r>
          </a:p>
          <a:p>
            <a:r>
              <a:rPr lang="en-US" sz="2400" dirty="0" smtClean="0"/>
              <a:t>Marten/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 if the domain model is complicated, hierarchical, or rapidly </a:t>
            </a:r>
          </a:p>
          <a:p>
            <a:r>
              <a:rPr lang="en-US" sz="2400" dirty="0" smtClean="0"/>
              <a:t>Please avoid heavy ORM’s like EF or NHibernate in most cases</a:t>
            </a:r>
          </a:p>
          <a:p>
            <a:r>
              <a:rPr lang="en-US" sz="2400" dirty="0" smtClean="0"/>
              <a:t>Stored procedures should be used sparingly</a:t>
            </a:r>
          </a:p>
        </p:txBody>
      </p:sp>
    </p:spTree>
    <p:extLst>
      <p:ext uri="{BB962C8B-B14F-4D97-AF65-F5344CB8AC3E}">
        <p14:creationId xmlns:p14="http://schemas.microsoft.com/office/powerpoint/2010/main" val="10852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Extend database?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Breaking up the database</a:t>
            </a:r>
          </a:p>
          <a:p>
            <a:r>
              <a:rPr lang="en-US" sz="2400" dirty="0" smtClean="0"/>
              <a:t>Try to avoid directly accessing the Extend database</a:t>
            </a:r>
          </a:p>
          <a:p>
            <a:r>
              <a:rPr lang="en-US" sz="2400" dirty="0" smtClean="0"/>
              <a:t>But if you do, use isolated copies in development &amp; testing</a:t>
            </a:r>
          </a:p>
          <a:p>
            <a:r>
              <a:rPr lang="en-US" sz="2400" dirty="0" smtClean="0"/>
              <a:t>Service gateways to the Extend database?</a:t>
            </a:r>
          </a:p>
          <a:p>
            <a:r>
              <a:rPr lang="en-US" sz="2400" dirty="0" smtClean="0"/>
              <a:t>Duplicating data in services?</a:t>
            </a:r>
          </a:p>
        </p:txBody>
      </p:sp>
    </p:spTree>
    <p:extLst>
      <p:ext uri="{BB962C8B-B14F-4D97-AF65-F5344CB8AC3E}">
        <p14:creationId xmlns:p14="http://schemas.microsoft.com/office/powerpoint/2010/main" val="4038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</a:t>
            </a:r>
            <a:r>
              <a:rPr lang="en-US" dirty="0" err="1"/>
              <a:t>Microservices</a:t>
            </a:r>
            <a:r>
              <a:rPr lang="en-US" dirty="0"/>
              <a:t> Communicate?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Request/Reply </a:t>
            </a:r>
          </a:p>
          <a:p>
            <a:r>
              <a:rPr lang="en-US" sz="2400" dirty="0" smtClean="0"/>
              <a:t>External facing services </a:t>
            </a:r>
            <a:r>
              <a:rPr lang="en-US" sz="2400" dirty="0" smtClean="0">
                <a:sym typeface="Wingdings"/>
              </a:rPr>
              <a:t> HTTP</a:t>
            </a:r>
          </a:p>
          <a:p>
            <a:r>
              <a:rPr lang="en-US" sz="2400" dirty="0" smtClean="0">
                <a:sym typeface="Wingdings"/>
              </a:rPr>
              <a:t>Publish/Subscribe</a:t>
            </a:r>
          </a:p>
          <a:p>
            <a:r>
              <a:rPr lang="en-US" sz="2400" dirty="0" smtClean="0">
                <a:sym typeface="Wingdings"/>
              </a:rPr>
              <a:t>Guaranteed Delivery</a:t>
            </a:r>
          </a:p>
          <a:p>
            <a:r>
              <a:rPr lang="en-US" sz="2400" dirty="0" smtClean="0">
                <a:sym typeface="Wingdings"/>
              </a:rPr>
              <a:t>Fire and Forget</a:t>
            </a:r>
          </a:p>
          <a:p>
            <a:r>
              <a:rPr lang="en-US" sz="2400" dirty="0" smtClean="0">
                <a:sym typeface="Wingdings"/>
              </a:rPr>
              <a:t>Avoid integration through file drops, FTP, shared databases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DTO libraries to start</a:t>
            </a:r>
          </a:p>
          <a:p>
            <a:pPr lvl="1"/>
            <a:r>
              <a:rPr lang="en-US" sz="2200" dirty="0" smtClean="0"/>
              <a:t>De facto V1</a:t>
            </a:r>
          </a:p>
          <a:p>
            <a:pPr lvl="1"/>
            <a:r>
              <a:rPr lang="en-US" sz="2200" dirty="0" smtClean="0"/>
              <a:t>Additive changes</a:t>
            </a:r>
          </a:p>
          <a:p>
            <a:r>
              <a:rPr lang="en-US" sz="2600" dirty="0" smtClean="0"/>
              <a:t>Longer term</a:t>
            </a:r>
          </a:p>
          <a:p>
            <a:pPr lvl="1"/>
            <a:r>
              <a:rPr lang="en-US" sz="2200" dirty="0" err="1" smtClean="0"/>
              <a:t>Json</a:t>
            </a:r>
            <a:r>
              <a:rPr lang="en-US" sz="2200" dirty="0" smtClean="0"/>
              <a:t> Schema’s</a:t>
            </a:r>
          </a:p>
          <a:p>
            <a:pPr lvl="1"/>
            <a:r>
              <a:rPr lang="en-US" sz="2200" dirty="0" err="1" smtClean="0"/>
              <a:t>Protobuf</a:t>
            </a:r>
            <a:r>
              <a:rPr lang="en-US" sz="2200" dirty="0" smtClean="0"/>
              <a:t> w/ .proto files</a:t>
            </a:r>
          </a:p>
          <a:p>
            <a:r>
              <a:rPr lang="en-US" sz="2400" dirty="0" smtClean="0"/>
              <a:t>Embed the API version into the </a:t>
            </a:r>
            <a:r>
              <a:rPr lang="en-US" sz="2400" dirty="0" err="1" smtClean="0"/>
              <a:t>Url</a:t>
            </a:r>
            <a:endParaRPr lang="en-US" sz="2400" dirty="0" smtClean="0"/>
          </a:p>
          <a:p>
            <a:r>
              <a:rPr lang="en-US" sz="2400" dirty="0" smtClean="0"/>
              <a:t>Content Negotiation w/ content-type headers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“Microsites”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Monolithic user interfaces </a:t>
            </a:r>
            <a:r>
              <a:rPr lang="en-US" sz="2400" dirty="0" smtClean="0">
                <a:sym typeface="Wingdings"/>
              </a:rPr>
              <a:t> conglomerate of smaller UI’s that appear to the user to be a single application</a:t>
            </a:r>
          </a:p>
          <a:p>
            <a:r>
              <a:rPr lang="en-US" sz="2400" dirty="0" smtClean="0">
                <a:sym typeface="Wingdings"/>
              </a:rPr>
              <a:t>JWT’s for single sign on authentication</a:t>
            </a:r>
          </a:p>
          <a:p>
            <a:r>
              <a:rPr lang="en-US" sz="2400" dirty="0" smtClean="0">
                <a:sym typeface="Wingdings"/>
              </a:rPr>
              <a:t>Open question about how we handle common navigation elements</a:t>
            </a:r>
          </a:p>
          <a:p>
            <a:pPr lvl="1"/>
            <a:r>
              <a:rPr lang="en-US" sz="2200" dirty="0" smtClean="0">
                <a:sym typeface="Wingdings"/>
              </a:rPr>
              <a:t>Components distributed through </a:t>
            </a:r>
            <a:r>
              <a:rPr lang="en-US" sz="2200" dirty="0" err="1" smtClean="0">
                <a:sym typeface="Wingdings"/>
              </a:rPr>
              <a:t>Nuget</a:t>
            </a:r>
            <a:r>
              <a:rPr lang="en-US" sz="2200" dirty="0" smtClean="0">
                <a:sym typeface="Wingdings"/>
              </a:rPr>
              <a:t>/</a:t>
            </a:r>
            <a:r>
              <a:rPr lang="en-US" sz="2200" dirty="0" err="1" smtClean="0">
                <a:sym typeface="Wingdings"/>
              </a:rPr>
              <a:t>Artifactory</a:t>
            </a:r>
            <a:r>
              <a:rPr lang="en-US" sz="2200" dirty="0" smtClean="0">
                <a:sym typeface="Wingdings"/>
              </a:rPr>
              <a:t>?</a:t>
            </a:r>
          </a:p>
          <a:p>
            <a:pPr lvl="1"/>
            <a:r>
              <a:rPr lang="en-US" sz="2200" dirty="0" smtClean="0">
                <a:sym typeface="Wingdings"/>
              </a:rPr>
              <a:t>Consul lookup for the </a:t>
            </a:r>
            <a:r>
              <a:rPr lang="en-US" sz="2200" dirty="0" err="1" smtClean="0">
                <a:sym typeface="Wingdings"/>
              </a:rPr>
              <a:t>url’s</a:t>
            </a:r>
            <a:r>
              <a:rPr lang="en-US" sz="2200" dirty="0" smtClean="0">
                <a:sym typeface="Wingdings"/>
              </a:rPr>
              <a:t>?</a:t>
            </a:r>
          </a:p>
          <a:p>
            <a:r>
              <a:rPr lang="en-US" sz="2400" dirty="0" smtClean="0">
                <a:sym typeface="Wingdings"/>
              </a:rPr>
              <a:t>The </a:t>
            </a:r>
            <a:r>
              <a:rPr lang="en-US" sz="2400" dirty="0" err="1" smtClean="0">
                <a:sym typeface="Wingdings"/>
              </a:rPr>
              <a:t>OneExchange</a:t>
            </a:r>
            <a:r>
              <a:rPr lang="en-US" sz="2400" dirty="0" smtClean="0">
                <a:sym typeface="Wingdings"/>
              </a:rPr>
              <a:t> style guide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641975"/>
          </a:xfrm>
        </p:spPr>
        <p:txBody>
          <a:bodyPr/>
          <a:lstStyle/>
          <a:p>
            <a:pPr algn="ctr"/>
            <a:r>
              <a:rPr lang="en-US" sz="6000" dirty="0" smtClean="0"/>
              <a:t>NOTHING IN THIS TALK IS ENGRAVED IN STONE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and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Involve DevOps early on new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Questions?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our problems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Large, legacy codebases </a:t>
            </a:r>
          </a:p>
          <a:p>
            <a:r>
              <a:rPr lang="en-US" sz="2400" dirty="0" smtClean="0"/>
              <a:t>Slow build and testing cycle times</a:t>
            </a:r>
          </a:p>
          <a:p>
            <a:r>
              <a:rPr lang="en-US" sz="2400" dirty="0" smtClean="0"/>
              <a:t>Loss of tribal knowledge about key systems</a:t>
            </a:r>
          </a:p>
          <a:p>
            <a:r>
              <a:rPr lang="en-US" sz="2400" dirty="0" smtClean="0"/>
              <a:t>Teams stomping on each other</a:t>
            </a:r>
          </a:p>
          <a:p>
            <a:r>
              <a:rPr lang="en-US" sz="2400" dirty="0" smtClean="0"/>
              <a:t>Old technologies that are unsupported and little 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trike="sngStrike" dirty="0" smtClean="0"/>
              <a:t>Buzzword compliance on all our resumes</a:t>
            </a:r>
          </a:p>
          <a:p>
            <a:r>
              <a:rPr lang="en-US" sz="2400" dirty="0" smtClean="0"/>
              <a:t>Smaller codebases</a:t>
            </a:r>
          </a:p>
          <a:p>
            <a:r>
              <a:rPr lang="en-US" sz="2400" dirty="0" smtClean="0"/>
              <a:t>Teams can effectively own a system</a:t>
            </a:r>
          </a:p>
          <a:p>
            <a:r>
              <a:rPr lang="en-US" sz="2400" dirty="0" smtClean="0"/>
              <a:t>Reduced build and testing cycle times</a:t>
            </a:r>
          </a:p>
          <a:p>
            <a:r>
              <a:rPr lang="en-US" sz="2400" dirty="0" smtClean="0"/>
              <a:t>Better ability to upgrade technologies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641975"/>
          </a:xfrm>
        </p:spPr>
        <p:txBody>
          <a:bodyPr/>
          <a:lstStyle/>
          <a:p>
            <a:pPr algn="ctr"/>
            <a:r>
              <a:rPr lang="en-US" sz="3600" dirty="0" smtClean="0"/>
              <a:t>Not going guard rail to guard rail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Distributed development is hard</a:t>
            </a:r>
          </a:p>
          <a:p>
            <a:r>
              <a:rPr lang="en-US" sz="2400" dirty="0" smtClean="0"/>
              <a:t>Extracting functionality </a:t>
            </a:r>
          </a:p>
          <a:p>
            <a:r>
              <a:rPr lang="en-US" sz="2400" dirty="0" smtClean="0"/>
              <a:t>Drawing the “bounded context” boundaries</a:t>
            </a:r>
          </a:p>
          <a:p>
            <a:r>
              <a:rPr lang="en-US" sz="2400" dirty="0" smtClean="0"/>
              <a:t>API versioning and service discovery</a:t>
            </a:r>
          </a:p>
          <a:p>
            <a:r>
              <a:rPr lang="en-US" sz="2400" dirty="0" smtClean="0"/>
              <a:t>Deployment and provisioning</a:t>
            </a:r>
          </a:p>
          <a:p>
            <a:r>
              <a:rPr lang="en-US" sz="2400" dirty="0" smtClean="0"/>
              <a:t>Automated testing across </a:t>
            </a:r>
            <a:r>
              <a:rPr lang="en-US" sz="2400" dirty="0" err="1" smtClean="0"/>
              <a:t>microservices</a:t>
            </a:r>
            <a:endParaRPr lang="en-US" sz="2400" dirty="0" smtClean="0"/>
          </a:p>
          <a:p>
            <a:r>
              <a:rPr lang="en-US" sz="2400" dirty="0" smtClean="0"/>
              <a:t>Single sign on authentication</a:t>
            </a:r>
          </a:p>
          <a:p>
            <a:r>
              <a:rPr lang="en-US" sz="2400" dirty="0" smtClean="0"/>
              <a:t>Consistent UI/UX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break out a new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 new functionality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ajor changes to an existing feature</a:t>
            </a:r>
          </a:p>
          <a:p>
            <a:r>
              <a:rPr lang="en-US" sz="2400" dirty="0" smtClean="0"/>
              <a:t>Common functionality between systems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NOT build a new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Cohesion &amp; Coupling</a:t>
            </a:r>
          </a:p>
          <a:p>
            <a:r>
              <a:rPr lang="en-US" sz="2400" dirty="0" smtClean="0"/>
              <a:t>“Shotgun Surgery”</a:t>
            </a:r>
          </a:p>
          <a:p>
            <a:r>
              <a:rPr lang="en-US" sz="2400" dirty="0" smtClean="0"/>
              <a:t>Be cautious about bi-directional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a </a:t>
            </a:r>
            <a:r>
              <a:rPr lang="en-US" dirty="0" err="1" smtClean="0"/>
              <a:t>Microservice</a:t>
            </a:r>
            <a:r>
              <a:rPr lang="en-US" dirty="0" smtClean="0"/>
              <a:t> Codebase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Assembly is a unit of deployment</a:t>
            </a:r>
          </a:p>
          <a:p>
            <a:r>
              <a:rPr lang="en-US" sz="2400" dirty="0" smtClean="0"/>
              <a:t>Jeremy strongly recommends organizing by features rather than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A00050"/>
      </a:dk2>
      <a:lt2>
        <a:srgbClr val="FFDA65"/>
      </a:lt2>
      <a:accent1>
        <a:srgbClr val="EBAF00"/>
      </a:accent1>
      <a:accent2>
        <a:srgbClr val="E65032"/>
      </a:accent2>
      <a:accent3>
        <a:srgbClr val="FFFFFF"/>
      </a:accent3>
      <a:accent4>
        <a:srgbClr val="000000"/>
      </a:accent4>
      <a:accent5>
        <a:srgbClr val="F3D4AA"/>
      </a:accent5>
      <a:accent6>
        <a:srgbClr val="D0482C"/>
      </a:accent6>
      <a:hlink>
        <a:srgbClr val="999999"/>
      </a:hlink>
      <a:folHlink>
        <a:srgbClr val="EA745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A00050"/>
        </a:dk2>
        <a:lt2>
          <a:srgbClr val="FFDA65"/>
        </a:lt2>
        <a:accent1>
          <a:srgbClr val="EBAF00"/>
        </a:accent1>
        <a:accent2>
          <a:srgbClr val="E65032"/>
        </a:accent2>
        <a:accent3>
          <a:srgbClr val="FFFFFF"/>
        </a:accent3>
        <a:accent4>
          <a:srgbClr val="000000"/>
        </a:accent4>
        <a:accent5>
          <a:srgbClr val="F3D4AA"/>
        </a:accent5>
        <a:accent6>
          <a:srgbClr val="D0482C"/>
        </a:accent6>
        <a:hlink>
          <a:srgbClr val="999999"/>
        </a:hlink>
        <a:folHlink>
          <a:srgbClr val="EA74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00050"/>
        </a:dk2>
        <a:lt2>
          <a:srgbClr val="D6D966"/>
        </a:lt2>
        <a:accent1>
          <a:srgbClr val="00B4AF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AAD6D4"/>
        </a:accent5>
        <a:accent6>
          <a:srgbClr val="A3AC00"/>
        </a:accent6>
        <a:hlink>
          <a:srgbClr val="999999"/>
        </a:hlink>
        <a:folHlink>
          <a:srgbClr val="9CE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E65032"/>
        </a:dk2>
        <a:lt2>
          <a:srgbClr val="D6D966"/>
        </a:lt2>
        <a:accent1>
          <a:srgbClr val="A00050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CDAAB3"/>
        </a:accent5>
        <a:accent6>
          <a:srgbClr val="A3AC00"/>
        </a:accent6>
        <a:hlink>
          <a:srgbClr val="999999"/>
        </a:hlink>
        <a:folHlink>
          <a:srgbClr val="BA6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14123</TotalTime>
  <Words>532</Words>
  <Application>Microsoft Macintosh PowerPoint</Application>
  <PresentationFormat>On-screen Show (4:3)</PresentationFormat>
  <Paragraphs>117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Wingdings</vt:lpstr>
      <vt:lpstr>Arial</vt:lpstr>
      <vt:lpstr>Default Design</vt:lpstr>
      <vt:lpstr>Moving to Microservices</vt:lpstr>
      <vt:lpstr>NOTHING IN THIS TALK IS ENGRAVED IN STONE</vt:lpstr>
      <vt:lpstr>Some of our problems today</vt:lpstr>
      <vt:lpstr>Moving to Microservices</vt:lpstr>
      <vt:lpstr>Not going guard rail to guard rail</vt:lpstr>
      <vt:lpstr>Challenges</vt:lpstr>
      <vt:lpstr>When do we break out a new service?</vt:lpstr>
      <vt:lpstr>When do we NOT build a new service?</vt:lpstr>
      <vt:lpstr>Organizing a Microservice Codebase</vt:lpstr>
      <vt:lpstr>Strive for Simplicity</vt:lpstr>
      <vt:lpstr>An aside on test automation</vt:lpstr>
      <vt:lpstr>Technology Selection</vt:lpstr>
      <vt:lpstr>Application Databases</vt:lpstr>
      <vt:lpstr>Application Databases (cont.)</vt:lpstr>
      <vt:lpstr>Choosing Persistence Tooling</vt:lpstr>
      <vt:lpstr>What about the Extend database?</vt:lpstr>
      <vt:lpstr>How Should Microservices Communicate?</vt:lpstr>
      <vt:lpstr>API Versioning</vt:lpstr>
      <vt:lpstr>“Microsites”</vt:lpstr>
      <vt:lpstr>DevOps and you</vt:lpstr>
      <vt:lpstr>Questions?</vt:lpstr>
    </vt:vector>
  </TitlesOfParts>
  <Company>Towers Watson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Towers Watson</dc:creator>
  <cp:lastModifiedBy>Microsoft Office User</cp:lastModifiedBy>
  <cp:revision>458</cp:revision>
  <cp:lastPrinted>2013-07-18T16:42:46Z</cp:lastPrinted>
  <dcterms:created xsi:type="dcterms:W3CDTF">2009-10-30T15:58:21Z</dcterms:created>
  <dcterms:modified xsi:type="dcterms:W3CDTF">2017-07-20T00:43:17Z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PresentationType">
    <vt:lpwstr>ZT1</vt:lpwstr>
  </property>
  <property fmtid="{D5CDD505-2E9C-101B-9397-08002B2CF9AE}" pid="3" name="TWLocal">
    <vt:bool>false</vt:bool>
  </property>
</Properties>
</file>