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992767"/>
            <a:ext cx="8520601" cy="27369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3778832"/>
            <a:ext cx="8520602" cy="10569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474833"/>
            <a:ext cx="8520602" cy="26181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4202967"/>
            <a:ext cx="8520602" cy="17343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457200" y="228600"/>
            <a:ext cx="6324600" cy="1143300"/>
          </a:xfrm>
          <a:prstGeom prst="rect">
            <a:avLst/>
          </a:prstGeom>
        </p:spPr>
        <p:txBody>
          <a:bodyPr anchor="ctr"/>
          <a:lstStyle>
            <a:lvl1pPr>
              <a:defRPr cap="small" sz="32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457200" y="1828800"/>
            <a:ext cx="8229600" cy="4297501"/>
          </a:xfrm>
          <a:prstGeom prst="rect">
            <a:avLst/>
          </a:prstGeom>
        </p:spPr>
        <p:txBody>
          <a:bodyPr/>
          <a:lstStyle>
            <a:lvl1pPr indent="-406400">
              <a:buClr>
                <a:srgbClr val="616365"/>
              </a:buClr>
              <a:buSzPts val="2800"/>
              <a:defRPr sz="2800">
                <a:solidFill>
                  <a:srgbClr val="61636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77900" indent="-444500">
              <a:buClr>
                <a:srgbClr val="616365"/>
              </a:buClr>
              <a:buSzPts val="2800"/>
              <a:defRPr sz="2800">
                <a:solidFill>
                  <a:srgbClr val="61636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498600" indent="-444500">
              <a:buClr>
                <a:srgbClr val="616365"/>
              </a:buClr>
              <a:buSzPts val="2800"/>
              <a:defRPr sz="2800">
                <a:solidFill>
                  <a:srgbClr val="61636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955800" indent="-444500">
              <a:buClr>
                <a:srgbClr val="616365"/>
              </a:buClr>
              <a:buSzPts val="2800"/>
              <a:defRPr sz="2800">
                <a:solidFill>
                  <a:srgbClr val="61636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413000" indent="-444500">
              <a:buClr>
                <a:srgbClr val="616365"/>
              </a:buClr>
              <a:buSzPts val="2800"/>
              <a:defRPr sz="2800">
                <a:solidFill>
                  <a:srgbClr val="616365"/>
                </a:solidFill>
                <a:latin typeface="PT Sans"/>
                <a:ea typeface="PT Sans"/>
                <a:cs typeface="PT Sans"/>
                <a:sym typeface="PT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867799"/>
            <a:ext cx="8520602" cy="11223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536633"/>
            <a:ext cx="3999902" cy="45552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 txBox="1"/>
          <p:nvPr>
            <p:ph type="body" sz="half" idx="13"/>
          </p:nvPr>
        </p:nvSpPr>
        <p:spPr>
          <a:xfrm>
            <a:off x="4832399" y="1536632"/>
            <a:ext cx="3999902" cy="4555202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740799"/>
            <a:ext cx="2808001" cy="100770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852800"/>
            <a:ext cx="2808001" cy="42393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600199"/>
            <a:ext cx="6367801" cy="5454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67"/>
            <a:ext cx="4572000" cy="6858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644232"/>
            <a:ext cx="4045200" cy="19764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3737433"/>
            <a:ext cx="4045200" cy="16467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 txBox="1"/>
          <p:nvPr>
            <p:ph type="body" sz="half" idx="13"/>
          </p:nvPr>
        </p:nvSpPr>
        <p:spPr>
          <a:xfrm>
            <a:off x="4939500" y="965433"/>
            <a:ext cx="3837000" cy="49269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5640766"/>
            <a:ext cx="5998802" cy="8067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536633"/>
            <a:ext cx="8520602" cy="45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6320774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martinfowler.com/articles/practical-test-pyramid.html" TargetMode="External"/><Relationship Id="rId6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artima.com/weblogs/viewpost.jsp?thread=126923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jeremydmiller.com/2012/10/11/test-with-the-finest-grai/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hadetreedeveloper@gmail.com" TargetMode="External"/><Relationship Id="rId3" Type="http://schemas.openxmlformats.org/officeDocument/2006/relationships/hyperlink" Target="http://jeremydmiller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249" y="1812949"/>
            <a:ext cx="8035751" cy="247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58"/>
          <p:cNvSpPr txBox="1"/>
          <p:nvPr>
            <p:ph type="ctrTitle"/>
          </p:nvPr>
        </p:nvSpPr>
        <p:spPr>
          <a:xfrm>
            <a:off x="2026224" y="3716049"/>
            <a:ext cx="6199802" cy="93780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Successful Automated Testing in .Net</a:t>
            </a:r>
            <a:br/>
            <a:r>
              <a:t>January 8th, 2019</a:t>
            </a:r>
          </a:p>
        </p:txBody>
      </p:sp>
      <p:pic>
        <p:nvPicPr>
          <p:cNvPr id="120" name="Shape 59" descr="Shape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0" y="0"/>
            <a:ext cx="17971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hape 60" descr="Shape 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7971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65"/>
          <p:cNvSpPr txBox="1"/>
          <p:nvPr>
            <p:ph type="body" idx="1"/>
          </p:nvPr>
        </p:nvSpPr>
        <p:spPr>
          <a:xfrm>
            <a:off x="444500" y="1280249"/>
            <a:ext cx="8229600" cy="4928527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Reliable</a:t>
            </a:r>
          </a:p>
          <a:p>
            <a:pPr marL="285750" indent="-285750">
              <a:lnSpc>
                <a:spcPct val="100000"/>
              </a:lnSpc>
            </a:pPr>
            <a:r>
              <a:t>Easy to run</a:t>
            </a:r>
          </a:p>
          <a:p>
            <a:pPr marL="285750" indent="-285750">
              <a:lnSpc>
                <a:spcPct val="100000"/>
              </a:lnSpc>
            </a:pPr>
            <a:r>
              <a:t>Known inputs and expected outcomes</a:t>
            </a:r>
          </a:p>
          <a:p>
            <a:pPr marL="285750" indent="-285750">
              <a:lnSpc>
                <a:spcPct val="100000"/>
              </a:lnSpc>
            </a:pPr>
            <a:r>
              <a:t>Expressed in a readable manner</a:t>
            </a:r>
          </a:p>
          <a:p>
            <a:pPr marL="285750" indent="-285750">
              <a:lnSpc>
                <a:spcPct val="100000"/>
              </a:lnSpc>
            </a:pPr>
            <a:r>
              <a:t>Provides adequate information about</a:t>
            </a:r>
            <a:br/>
            <a:r>
              <a:t>test failures</a:t>
            </a:r>
          </a:p>
        </p:txBody>
      </p:sp>
      <p:sp>
        <p:nvSpPr>
          <p:cNvPr id="183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Hallmark of a Good Test</a:t>
            </a:r>
          </a:p>
        </p:txBody>
      </p:sp>
      <p:grpSp>
        <p:nvGrpSpPr>
          <p:cNvPr id="187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184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8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“Time to Login Screen” Metric</a:t>
            </a:r>
          </a:p>
        </p:txBody>
      </p:sp>
      <p:grpSp>
        <p:nvGrpSpPr>
          <p:cNvPr id="194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191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5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65"/>
          <p:cNvSpPr txBox="1"/>
          <p:nvPr>
            <p:ph type="body" idx="1"/>
          </p:nvPr>
        </p:nvSpPr>
        <p:spPr>
          <a:xfrm>
            <a:off x="444500" y="1280249"/>
            <a:ext cx="8229600" cy="4928527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Unit Tests</a:t>
            </a:r>
          </a:p>
          <a:p>
            <a:pPr marL="285750" indent="-285750">
              <a:lnSpc>
                <a:spcPct val="100000"/>
              </a:lnSpc>
            </a:pPr>
            <a:r>
              <a:t>Integration Tests</a:t>
            </a:r>
          </a:p>
          <a:p>
            <a:pPr marL="285750" indent="-285750">
              <a:lnSpc>
                <a:spcPct val="100000"/>
              </a:lnSpc>
            </a:pPr>
            <a:r>
              <a:t>Smoke Tests</a:t>
            </a:r>
          </a:p>
          <a:p>
            <a:pPr marL="285750" indent="-285750">
              <a:lnSpc>
                <a:spcPct val="100000"/>
              </a:lnSpc>
            </a:pPr>
            <a:r>
              <a:t>Environment Tests</a:t>
            </a:r>
          </a:p>
          <a:p>
            <a:pPr marL="285750" indent="-285750">
              <a:lnSpc>
                <a:spcPct val="100000"/>
              </a:lnSpc>
            </a:pPr>
            <a:r>
              <a:t>Acceptance Tests</a:t>
            </a:r>
          </a:p>
          <a:p>
            <a:pPr marL="285750" indent="-285750">
              <a:lnSpc>
                <a:spcPct val="100000"/>
              </a:lnSpc>
            </a:pPr>
            <a:r>
              <a:t>End to End, Blackbox Tests</a:t>
            </a:r>
          </a:p>
        </p:txBody>
      </p:sp>
      <p:sp>
        <p:nvSpPr>
          <p:cNvPr id="198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Kinds of Automated Tests</a:t>
            </a:r>
          </a:p>
        </p:txBody>
      </p:sp>
      <p:grpSp>
        <p:nvGrpSpPr>
          <p:cNvPr id="202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199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3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Ye Olde Testing Pyramid</a:t>
            </a:r>
          </a:p>
        </p:txBody>
      </p:sp>
      <p:grpSp>
        <p:nvGrpSpPr>
          <p:cNvPr id="209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06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0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  <p:sp>
        <p:nvSpPr>
          <p:cNvPr id="211" name="Shape 65"/>
          <p:cNvSpPr txBox="1"/>
          <p:nvPr>
            <p:ph type="body" sz="quarter" idx="1"/>
          </p:nvPr>
        </p:nvSpPr>
        <p:spPr>
          <a:xfrm>
            <a:off x="457200" y="5245645"/>
            <a:ext cx="8229600" cy="880656"/>
          </a:xfrm>
          <a:prstGeom prst="rect">
            <a:avLst/>
          </a:prstGeom>
        </p:spPr>
        <p:txBody>
          <a:bodyPr/>
          <a:lstStyle/>
          <a:p>
            <a:pPr marL="220027" indent="-220027" defTabSz="704087">
              <a:lnSpc>
                <a:spcPct val="100000"/>
              </a:lnSpc>
              <a:buSzPts val="2100"/>
              <a:defRPr sz="2156"/>
            </a:pPr>
            <a:r>
              <a:t>Source: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https://martinfowler.com/articles/practical-test-pyramid.html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5876" y="1717115"/>
            <a:ext cx="5918201" cy="312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65"/>
          <p:cNvSpPr txBox="1"/>
          <p:nvPr>
            <p:ph type="body" idx="1"/>
          </p:nvPr>
        </p:nvSpPr>
        <p:spPr>
          <a:xfrm>
            <a:off x="444500" y="1280249"/>
            <a:ext cx="8229600" cy="4928527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It talks to the database</a:t>
            </a:r>
          </a:p>
          <a:p>
            <a:pPr marL="285750" indent="-285750">
              <a:lnSpc>
                <a:spcPct val="100000"/>
              </a:lnSpc>
            </a:pPr>
            <a:r>
              <a:t>It communicates across the network</a:t>
            </a:r>
          </a:p>
          <a:p>
            <a:pPr marL="285750" indent="-285750">
              <a:lnSpc>
                <a:spcPct val="100000"/>
              </a:lnSpc>
            </a:pPr>
            <a:r>
              <a:t>It touches the file system</a:t>
            </a:r>
          </a:p>
          <a:p>
            <a:pPr marL="285750" indent="-285750">
              <a:lnSpc>
                <a:spcPct val="100000"/>
              </a:lnSpc>
            </a:pPr>
            <a:r>
              <a:t>It can’t run at the same time as any </a:t>
            </a:r>
            <a:br/>
            <a:r>
              <a:t>of your other unit tests</a:t>
            </a:r>
          </a:p>
          <a:p>
            <a:pPr marL="285750" indent="-285750">
              <a:lnSpc>
                <a:spcPct val="100000"/>
              </a:lnSpc>
            </a:pPr>
            <a:r>
              <a:t>You have to do special things to your</a:t>
            </a:r>
            <a:br/>
            <a:r>
              <a:t>environment (such as editing config files)</a:t>
            </a:r>
            <a:br/>
            <a:r>
              <a:t>to run it</a:t>
            </a:r>
          </a:p>
          <a:p>
            <a:pPr marL="285750" indent="-285750">
              <a:lnSpc>
                <a:spcPct val="100000"/>
              </a:lnSpc>
            </a:p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t>via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Michael Feathers</a:t>
            </a:r>
          </a:p>
        </p:txBody>
      </p:sp>
      <p:sp>
        <p:nvSpPr>
          <p:cNvPr id="215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 test is not a unit test:</a:t>
            </a:r>
          </a:p>
        </p:txBody>
      </p:sp>
      <p:grpSp>
        <p:nvGrpSpPr>
          <p:cNvPr id="219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16" name="Shape 68" descr="Shape 68"/>
            <p:cNvPicPr>
              <a:picLocks noChangeAspect="1"/>
            </p:cNvPicPr>
            <p:nvPr/>
          </p:nvPicPr>
          <p:blipFill>
            <a:blip r:embed="rId3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Shape 69" descr="Shape 6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Shape 70" descr="Shape 7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0" name="Rectangle 1"/>
          <p:cNvSpPr txBox="1"/>
          <p:nvPr/>
        </p:nvSpPr>
        <p:spPr>
          <a:xfrm rot="10800000">
            <a:off x="8242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65"/>
          <p:cNvSpPr txBox="1"/>
          <p:nvPr>
            <p:ph type="body" idx="1"/>
          </p:nvPr>
        </p:nvSpPr>
        <p:spPr>
          <a:xfrm>
            <a:off x="444500" y="1280249"/>
            <a:ext cx="8229600" cy="4928527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Structuring code for testability</a:t>
            </a:r>
          </a:p>
          <a:p>
            <a:pPr marL="285750" indent="-285750">
              <a:lnSpc>
                <a:spcPct val="100000"/>
              </a:lnSpc>
            </a:pPr>
            <a:r>
              <a:t>Additional complexity in code internals</a:t>
            </a:r>
          </a:p>
          <a:p>
            <a:pPr marL="285750" indent="-285750">
              <a:lnSpc>
                <a:spcPct val="100000"/>
              </a:lnSpc>
            </a:pPr>
            <a:r>
              <a:t>Mocks, Stubs, Fakes, and Seams</a:t>
            </a:r>
          </a:p>
          <a:p>
            <a:pPr marL="285750" indent="-285750">
              <a:lnSpc>
                <a:spcPct val="100000"/>
              </a:lnSpc>
            </a:pPr>
            <a:r>
              <a:t>Coupling between tests and </a:t>
            </a:r>
            <a:br/>
            <a:r>
              <a:t>implementation</a:t>
            </a:r>
          </a:p>
          <a:p>
            <a:pPr marL="285750" indent="-285750">
              <a:lnSpc>
                <a:spcPct val="100000"/>
              </a:lnSpc>
            </a:pPr>
            <a:r>
              <a:t>Don’t always tell you anything useful</a:t>
            </a:r>
          </a:p>
        </p:txBody>
      </p:sp>
      <p:sp>
        <p:nvSpPr>
          <p:cNvPr id="223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Unit Test Downsides</a:t>
            </a:r>
          </a:p>
        </p:txBody>
      </p:sp>
      <p:grpSp>
        <p:nvGrpSpPr>
          <p:cNvPr id="227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24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8" name="Rectangle 1"/>
          <p:cNvSpPr txBox="1"/>
          <p:nvPr/>
        </p:nvSpPr>
        <p:spPr>
          <a:xfrm rot="10800000">
            <a:off x="8242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65"/>
          <p:cNvSpPr txBox="1"/>
          <p:nvPr>
            <p:ph type="body" idx="1"/>
          </p:nvPr>
        </p:nvSpPr>
        <p:spPr>
          <a:xfrm>
            <a:off x="444500" y="1280249"/>
            <a:ext cx="8229600" cy="4928527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Can be much harder to write</a:t>
            </a:r>
          </a:p>
          <a:p>
            <a:pPr marL="285750" indent="-285750">
              <a:lnSpc>
                <a:spcPct val="100000"/>
              </a:lnSpc>
            </a:pPr>
            <a:r>
              <a:t>Slower feedback cycles</a:t>
            </a:r>
          </a:p>
          <a:p>
            <a:pPr marL="285750" indent="-285750">
              <a:lnSpc>
                <a:spcPct val="100000"/>
              </a:lnSpc>
            </a:pPr>
            <a:r>
              <a:t>Harder to debug</a:t>
            </a:r>
          </a:p>
          <a:p>
            <a:pPr marL="285750" indent="-285750">
              <a:lnSpc>
                <a:spcPct val="100000"/>
              </a:lnSpc>
            </a:pPr>
            <a:r>
              <a:t>Infrastructure requirements</a:t>
            </a:r>
          </a:p>
        </p:txBody>
      </p:sp>
      <p:sp>
        <p:nvSpPr>
          <p:cNvPr id="231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Integration Test Downsides</a:t>
            </a:r>
          </a:p>
        </p:txBody>
      </p:sp>
      <p:grpSp>
        <p:nvGrpSpPr>
          <p:cNvPr id="235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32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" name="Rectangle 1"/>
          <p:cNvSpPr txBox="1"/>
          <p:nvPr/>
        </p:nvSpPr>
        <p:spPr>
          <a:xfrm rot="10800000">
            <a:off x="8242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65"/>
          <p:cNvSpPr txBox="1"/>
          <p:nvPr>
            <p:ph type="body" idx="1"/>
          </p:nvPr>
        </p:nvSpPr>
        <p:spPr>
          <a:xfrm>
            <a:off x="444500" y="2134655"/>
            <a:ext cx="8229600" cy="40741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t>Use the quickest and most granular </a:t>
            </a:r>
            <a:br/>
            <a:r>
              <a:t>feedback mechanism that will tell </a:t>
            </a:r>
            <a:br/>
            <a:r>
              <a:t>you something useful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t>Source: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Jeremy’s Only Law of Testing</a:t>
            </a:r>
          </a:p>
        </p:txBody>
      </p:sp>
      <p:sp>
        <p:nvSpPr>
          <p:cNvPr id="239" name="Shape 66"/>
          <p:cNvSpPr txBox="1"/>
          <p:nvPr/>
        </p:nvSpPr>
        <p:spPr>
          <a:xfrm>
            <a:off x="457200" y="268349"/>
            <a:ext cx="6824399" cy="140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Jeremy’s Only Law of Automated Testing</a:t>
            </a:r>
          </a:p>
        </p:txBody>
      </p:sp>
      <p:grpSp>
        <p:nvGrpSpPr>
          <p:cNvPr id="243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40" name="Shape 68" descr="Shape 68"/>
            <p:cNvPicPr>
              <a:picLocks noChangeAspect="1"/>
            </p:cNvPicPr>
            <p:nvPr/>
          </p:nvPicPr>
          <p:blipFill>
            <a:blip r:embed="rId3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1" name="Shape 69" descr="Shape 6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2" name="Shape 70" descr="Shape 7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4" name="Rectangle 1"/>
          <p:cNvSpPr txBox="1"/>
          <p:nvPr/>
        </p:nvSpPr>
        <p:spPr>
          <a:xfrm rot="10800000">
            <a:off x="8242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65"/>
          <p:cNvSpPr txBox="1"/>
          <p:nvPr>
            <p:ph type="body" idx="1"/>
          </p:nvPr>
        </p:nvSpPr>
        <p:spPr>
          <a:xfrm>
            <a:off x="444500" y="1928413"/>
            <a:ext cx="8229600" cy="428036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Don’t test business logic through a</a:t>
            </a:r>
            <a:br/>
            <a:r>
              <a:t>user interface</a:t>
            </a:r>
          </a:p>
          <a:p>
            <a:pPr marL="285750" indent="-285750">
              <a:lnSpc>
                <a:spcPct val="100000"/>
              </a:lnSpc>
            </a:pPr>
            <a:r>
              <a:t>Isolate business logic from </a:t>
            </a:r>
            <a:br/>
            <a:r>
              <a:t>infrastructure</a:t>
            </a:r>
          </a:p>
          <a:p>
            <a:pPr marL="285750" indent="-285750">
              <a:lnSpc>
                <a:spcPct val="100000"/>
              </a:lnSpc>
            </a:pPr>
            <a:r>
              <a:t>“Subcutaneous” tests</a:t>
            </a:r>
          </a:p>
          <a:p>
            <a:pPr marL="285750" indent="-285750">
              <a:lnSpc>
                <a:spcPct val="100000"/>
              </a:lnSpc>
            </a:pPr>
            <a:r>
              <a:t>HTTP contract testing</a:t>
            </a:r>
          </a:p>
        </p:txBody>
      </p:sp>
      <p:sp>
        <p:nvSpPr>
          <p:cNvPr id="247" name="Shape 66"/>
          <p:cNvSpPr txBox="1"/>
          <p:nvPr/>
        </p:nvSpPr>
        <p:spPr>
          <a:xfrm>
            <a:off x="457200" y="268349"/>
            <a:ext cx="6824399" cy="140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Choosing your Testing Feedback Loop</a:t>
            </a:r>
          </a:p>
        </p:txBody>
      </p:sp>
      <p:grpSp>
        <p:nvGrpSpPr>
          <p:cNvPr id="251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48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9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0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2" name="Rectangle 1"/>
          <p:cNvSpPr txBox="1"/>
          <p:nvPr/>
        </p:nvSpPr>
        <p:spPr>
          <a:xfrm rot="10800000">
            <a:off x="8242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What if integration testing was 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easier, more reliable, and faster?</a:t>
            </a:r>
          </a:p>
        </p:txBody>
      </p:sp>
      <p:grpSp>
        <p:nvGrpSpPr>
          <p:cNvPr id="258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55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6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7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9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65"/>
          <p:cNvSpPr txBox="1"/>
          <p:nvPr>
            <p:ph type="body" idx="1"/>
          </p:nvPr>
        </p:nvSpPr>
        <p:spPr>
          <a:xfrm>
            <a:off x="444500" y="1280249"/>
            <a:ext cx="8229600" cy="4928527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Senior Architect at Calavista in Austin </a:t>
            </a:r>
          </a:p>
          <a:p>
            <a:pPr marL="285750" indent="-285750">
              <a:lnSpc>
                <a:spcPct val="100000"/>
              </a:lnSpc>
            </a:pPr>
            <a:r>
              <a:t>OSS Author of StructureMap, Marten, </a:t>
            </a:r>
            <a:br/>
            <a:r>
              <a:t>Storyteller, Alba, and some other things</a:t>
            </a:r>
          </a:p>
          <a:p>
            <a:pPr marL="285750" indent="-285750">
              <a:lnSpc>
                <a:spcPct val="100000"/>
              </a:lnSpc>
            </a:pPr>
            <a:r>
              <a:t>@jeremydmiller on Twitter</a:t>
            </a:r>
          </a:p>
          <a:p>
            <a:pPr marL="285750" indent="-285750">
              <a:lnSpc>
                <a:spcPct val="100000"/>
              </a:lnSpc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shadetreedeveloper@gmail.com</a:t>
            </a:r>
          </a:p>
          <a:p>
            <a:pPr marL="285750" indent="-285750">
              <a:lnSpc>
                <a:spcPct val="100000"/>
              </a:lnSpc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http://jeremydmiller.com</a:t>
            </a:r>
          </a:p>
        </p:txBody>
      </p:sp>
      <p:sp>
        <p:nvSpPr>
          <p:cNvPr id="124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About Me</a:t>
            </a:r>
          </a:p>
        </p:txBody>
      </p:sp>
      <p:grpSp>
        <p:nvGrpSpPr>
          <p:cNvPr id="128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125" name="Shape 68" descr="Shape 68"/>
            <p:cNvPicPr>
              <a:picLocks noChangeAspect="1"/>
            </p:cNvPicPr>
            <p:nvPr/>
          </p:nvPicPr>
          <p:blipFill>
            <a:blip r:embed="rId4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Shape 69" descr="Shape 6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Shape 70" descr="Shape 70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9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65"/>
          <p:cNvSpPr txBox="1"/>
          <p:nvPr>
            <p:ph type="body" idx="1"/>
          </p:nvPr>
        </p:nvSpPr>
        <p:spPr>
          <a:xfrm>
            <a:off x="444500" y="1213938"/>
            <a:ext cx="8229600" cy="4994838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Environmental dependencies</a:t>
            </a:r>
          </a:p>
          <a:p>
            <a:pPr marL="285750" indent="-285750">
              <a:lnSpc>
                <a:spcPct val="100000"/>
              </a:lnSpc>
            </a:pPr>
            <a:r>
              <a:t>Any stateful or shared infrastructure</a:t>
            </a:r>
          </a:p>
          <a:p>
            <a:pPr lvl="1" marL="742950" indent="-285750">
              <a:lnSpc>
                <a:spcPct val="100000"/>
              </a:lnSpc>
              <a:buChar char="●"/>
            </a:pPr>
            <a:r>
              <a:t>Databases</a:t>
            </a:r>
          </a:p>
          <a:p>
            <a:pPr lvl="1" marL="742950" indent="-285750">
              <a:lnSpc>
                <a:spcPct val="100000"/>
              </a:lnSpc>
              <a:buChar char="●"/>
            </a:pPr>
            <a:r>
              <a:t>Queues</a:t>
            </a:r>
          </a:p>
          <a:p>
            <a:pPr marL="285750" indent="-285750">
              <a:lnSpc>
                <a:spcPct val="100000"/>
              </a:lnSpc>
            </a:pPr>
            <a:r>
              <a:t>Asynchronous behavior</a:t>
            </a:r>
          </a:p>
          <a:p>
            <a:pPr marL="285750" indent="-285750">
              <a:lnSpc>
                <a:spcPct val="100000"/>
              </a:lnSpc>
            </a:pPr>
            <a:r>
              <a:t>Distributed messaging</a:t>
            </a:r>
          </a:p>
          <a:p>
            <a:pPr marL="285750" indent="-285750">
              <a:lnSpc>
                <a:spcPct val="100000"/>
              </a:lnSpc>
            </a:pPr>
            <a:r>
              <a:t>Port or file locks</a:t>
            </a:r>
          </a:p>
          <a:p>
            <a:pPr marL="285750" indent="-285750">
              <a:lnSpc>
                <a:spcPct val="100000"/>
              </a:lnSpc>
            </a:pPr>
            <a:r>
              <a:t>External dependencies</a:t>
            </a:r>
          </a:p>
          <a:p>
            <a:pPr marL="285750" indent="-285750">
              <a:lnSpc>
                <a:spcPct val="100000"/>
              </a:lnSpc>
            </a:pPr>
            <a:r>
              <a:t>Technologies whose state is difficult </a:t>
            </a:r>
            <a:br/>
            <a:r>
              <a:t>to script</a:t>
            </a:r>
          </a:p>
        </p:txBody>
      </p:sp>
      <p:sp>
        <p:nvSpPr>
          <p:cNvPr id="262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Architectural Challenges</a:t>
            </a:r>
          </a:p>
        </p:txBody>
      </p:sp>
      <p:grpSp>
        <p:nvGrpSpPr>
          <p:cNvPr id="266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63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“The Testing Silo”</a:t>
            </a:r>
          </a:p>
        </p:txBody>
      </p:sp>
      <p:grpSp>
        <p:nvGrpSpPr>
          <p:cNvPr id="272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69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3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  <p:pic>
        <p:nvPicPr>
          <p:cNvPr id="27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5876" y="1717115"/>
            <a:ext cx="5918201" cy="312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Line"/>
          <p:cNvSpPr/>
          <p:nvPr/>
        </p:nvSpPr>
        <p:spPr>
          <a:xfrm flipV="1">
            <a:off x="2341893" y="3097761"/>
            <a:ext cx="1" cy="170545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V="1">
            <a:off x="5042759" y="3097761"/>
            <a:ext cx="1" cy="170545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>
            <a:off x="2333426" y="3101412"/>
            <a:ext cx="271780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9" name="Connection Line"/>
          <p:cNvSpPr/>
          <p:nvPr/>
        </p:nvSpPr>
        <p:spPr>
          <a:xfrm>
            <a:off x="2334484" y="2538081"/>
            <a:ext cx="2679801" cy="544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7177" y="-5294"/>
                  <a:pt x="14377" y="-5400"/>
                  <a:pt x="21600" y="15883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81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5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  <p:pic>
        <p:nvPicPr>
          <p:cNvPr id="28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4745" y="1690044"/>
            <a:ext cx="5968633" cy="4384041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My Current Project (Roughly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Current Project (Roughly)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Designing for Testability</a:t>
            </a:r>
          </a:p>
        </p:txBody>
      </p:sp>
      <p:grpSp>
        <p:nvGrpSpPr>
          <p:cNvPr id="293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90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4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65"/>
          <p:cNvSpPr txBox="1"/>
          <p:nvPr>
            <p:ph type="body" idx="1"/>
          </p:nvPr>
        </p:nvSpPr>
        <p:spPr>
          <a:xfrm>
            <a:off x="444500" y="1107973"/>
            <a:ext cx="8229600" cy="510080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Minimize coupling to inconvenient </a:t>
            </a:r>
            <a:br/>
            <a:r>
              <a:t>infrastructure</a:t>
            </a:r>
          </a:p>
          <a:p>
            <a:pPr marL="285750" indent="-285750">
              <a:lnSpc>
                <a:spcPct val="100000"/>
              </a:lnSpc>
            </a:pPr>
            <a:r>
              <a:t>Databases</a:t>
            </a:r>
          </a:p>
          <a:p>
            <a:pPr marL="285750" indent="-285750">
              <a:lnSpc>
                <a:spcPct val="100000"/>
              </a:lnSpc>
            </a:pPr>
            <a:r>
              <a:t>Configuration</a:t>
            </a:r>
          </a:p>
          <a:p>
            <a:pPr marL="285750" indent="-285750">
              <a:lnSpc>
                <a:spcPct val="100000"/>
              </a:lnSpc>
            </a:pPr>
            <a:r>
              <a:t>Active Directory</a:t>
            </a:r>
          </a:p>
          <a:p>
            <a:pPr marL="285750" indent="-285750">
              <a:lnSpc>
                <a:spcPct val="100000"/>
              </a:lnSpc>
            </a:pPr>
            <a:r>
              <a:t>External Services</a:t>
            </a:r>
          </a:p>
        </p:txBody>
      </p:sp>
      <p:sp>
        <p:nvSpPr>
          <p:cNvPr id="297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Isolate the Ugly Stuff</a:t>
            </a:r>
          </a:p>
        </p:txBody>
      </p:sp>
      <p:grpSp>
        <p:nvGrpSpPr>
          <p:cNvPr id="301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298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9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2" name="Rectangle 1"/>
          <p:cNvSpPr txBox="1"/>
          <p:nvPr/>
        </p:nvSpPr>
        <p:spPr>
          <a:xfrm rot="10800000">
            <a:off x="748073" y="8027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65"/>
          <p:cNvSpPr txBox="1"/>
          <p:nvPr>
            <p:ph type="body" idx="1"/>
          </p:nvPr>
        </p:nvSpPr>
        <p:spPr>
          <a:xfrm>
            <a:off x="444500" y="1107973"/>
            <a:ext cx="8229600" cy="510080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Inversion of Control</a:t>
            </a:r>
          </a:p>
          <a:p>
            <a:pPr marL="285750" indent="-285750">
              <a:lnSpc>
                <a:spcPct val="100000"/>
              </a:lnSpc>
            </a:pPr>
            <a:r>
              <a:t>Strong Typed Configuration Demo</a:t>
            </a:r>
          </a:p>
          <a:p>
            <a:pPr marL="285750" indent="-285750">
              <a:lnSpc>
                <a:spcPct val="100000"/>
              </a:lnSpc>
            </a:pPr>
            <a:r>
              <a:t>Isolating Business Logic Demo</a:t>
            </a:r>
          </a:p>
        </p:txBody>
      </p:sp>
      <p:sp>
        <p:nvSpPr>
          <p:cNvPr id="305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Push, don’t Pull</a:t>
            </a:r>
          </a:p>
        </p:txBody>
      </p:sp>
      <p:grpSp>
        <p:nvGrpSpPr>
          <p:cNvPr id="309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06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0" name="Rectangle 1"/>
          <p:cNvSpPr txBox="1"/>
          <p:nvPr/>
        </p:nvSpPr>
        <p:spPr>
          <a:xfrm rot="10800000">
            <a:off x="748073" y="8027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12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6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  <p:pic>
        <p:nvPicPr>
          <p:cNvPr id="31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4745" y="1690044"/>
            <a:ext cx="5968633" cy="438404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Oval"/>
          <p:cNvSpPr/>
          <p:nvPr/>
        </p:nvSpPr>
        <p:spPr>
          <a:xfrm>
            <a:off x="4882190" y="3833812"/>
            <a:ext cx="2410355" cy="1479253"/>
          </a:xfrm>
          <a:prstGeom prst="ellips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19" name="Oval"/>
          <p:cNvSpPr/>
          <p:nvPr/>
        </p:nvSpPr>
        <p:spPr>
          <a:xfrm>
            <a:off x="1348448" y="3579812"/>
            <a:ext cx="1429909" cy="1479253"/>
          </a:xfrm>
          <a:prstGeom prst="ellips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20" name="Oval"/>
          <p:cNvSpPr/>
          <p:nvPr/>
        </p:nvSpPr>
        <p:spPr>
          <a:xfrm>
            <a:off x="3702182" y="2927879"/>
            <a:ext cx="1429908" cy="1479253"/>
          </a:xfrm>
          <a:prstGeom prst="ellips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21" name="Oval"/>
          <p:cNvSpPr/>
          <p:nvPr/>
        </p:nvSpPr>
        <p:spPr>
          <a:xfrm>
            <a:off x="3167294" y="1971145"/>
            <a:ext cx="4352330" cy="4495934"/>
          </a:xfrm>
          <a:prstGeom prst="ellips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22" name="Shape 66"/>
          <p:cNvSpPr txBox="1"/>
          <p:nvPr/>
        </p:nvSpPr>
        <p:spPr>
          <a:xfrm>
            <a:off x="396862" y="361871"/>
            <a:ext cx="6824400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Test small before testing big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65"/>
          <p:cNvSpPr txBox="1"/>
          <p:nvPr>
            <p:ph type="body" idx="1"/>
          </p:nvPr>
        </p:nvSpPr>
        <p:spPr>
          <a:xfrm>
            <a:off x="444500" y="1736325"/>
            <a:ext cx="8229600" cy="4472451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Easy to run locally when possible</a:t>
            </a:r>
          </a:p>
          <a:p>
            <a:pPr marL="285750" indent="-285750">
              <a:lnSpc>
                <a:spcPct val="100000"/>
              </a:lnSpc>
            </a:pPr>
            <a:r>
              <a:t>Is there a Docker image?</a:t>
            </a:r>
          </a:p>
          <a:p>
            <a:pPr marL="285750" indent="-285750">
              <a:lnSpc>
                <a:spcPct val="100000"/>
              </a:lnSpc>
            </a:pPr>
            <a:r>
              <a:t>Ease of setting up and tearing down</a:t>
            </a:r>
            <a:br/>
            <a:r>
              <a:t>test state</a:t>
            </a:r>
          </a:p>
          <a:p>
            <a:pPr marL="285750" indent="-285750">
              <a:lnSpc>
                <a:spcPct val="100000"/>
              </a:lnSpc>
            </a:pPr>
            <a:r>
              <a:t>Usable API</a:t>
            </a:r>
          </a:p>
          <a:p>
            <a:pPr marL="285750" indent="-285750">
              <a:lnSpc>
                <a:spcPct val="100000"/>
              </a:lnSpc>
            </a:pPr>
            <a:r>
              <a:t>Plays nice with source control</a:t>
            </a:r>
          </a:p>
        </p:txBody>
      </p:sp>
      <p:sp>
        <p:nvSpPr>
          <p:cNvPr id="325" name="Shape 66"/>
          <p:cNvSpPr txBox="1"/>
          <p:nvPr/>
        </p:nvSpPr>
        <p:spPr>
          <a:xfrm>
            <a:off x="457200" y="268349"/>
            <a:ext cx="6824399" cy="140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Choosing Technologies for Testability </a:t>
            </a:r>
          </a:p>
        </p:txBody>
      </p:sp>
      <p:grpSp>
        <p:nvGrpSpPr>
          <p:cNvPr id="329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26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7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8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0" name="Rectangle 1"/>
          <p:cNvSpPr txBox="1"/>
          <p:nvPr/>
        </p:nvSpPr>
        <p:spPr>
          <a:xfrm rot="10800000">
            <a:off x="748073" y="8027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Test input data, databases, </a:t>
            </a:r>
            <a:br/>
            <a:r>
              <a:t>and other stateful dependencies</a:t>
            </a:r>
          </a:p>
        </p:txBody>
      </p:sp>
      <p:grpSp>
        <p:nvGrpSpPr>
          <p:cNvPr id="336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33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4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5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7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Known state and expected 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outcomes</a:t>
            </a:r>
          </a:p>
        </p:txBody>
      </p:sp>
      <p:grpSp>
        <p:nvGrpSpPr>
          <p:cNvPr id="343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40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1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2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4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Where’s Selenium in this talk?</a:t>
            </a:r>
          </a:p>
        </p:txBody>
      </p:sp>
      <p:grpSp>
        <p:nvGrpSpPr>
          <p:cNvPr id="135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132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6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65"/>
          <p:cNvSpPr txBox="1"/>
          <p:nvPr>
            <p:ph type="body" idx="1"/>
          </p:nvPr>
        </p:nvSpPr>
        <p:spPr>
          <a:xfrm>
            <a:off x="444500" y="1107973"/>
            <a:ext cx="8229600" cy="510080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Avoid shared data unless it’s </a:t>
            </a:r>
            <a:r>
              <a:rPr b="1"/>
              <a:t>very</a:t>
            </a:r>
            <a:br/>
            <a:r>
              <a:t>stable or meaningful</a:t>
            </a:r>
          </a:p>
          <a:p>
            <a:pPr marL="285750" indent="-285750">
              <a:lnSpc>
                <a:spcPct val="100000"/>
              </a:lnSpc>
            </a:pPr>
            <a:r>
              <a:t>Allow tests to control necessary data</a:t>
            </a:r>
            <a:br/>
            <a:r>
              <a:t>inputs</a:t>
            </a:r>
          </a:p>
          <a:p>
            <a:pPr marL="285750" indent="-285750">
              <a:lnSpc>
                <a:spcPct val="100000"/>
              </a:lnSpc>
            </a:pPr>
            <a:r>
              <a:t>Can test reviewers see the direct cause</a:t>
            </a:r>
            <a:br/>
            <a:r>
              <a:t>and effect between the inputs and</a:t>
            </a:r>
            <a:br/>
            <a:r>
              <a:t>expectations?</a:t>
            </a:r>
          </a:p>
          <a:p>
            <a:pPr marL="285750" indent="-285750">
              <a:lnSpc>
                <a:spcPct val="100000"/>
              </a:lnSpc>
            </a:pPr>
            <a:r>
              <a:t>Show me a demo!</a:t>
            </a:r>
          </a:p>
        </p:txBody>
      </p:sp>
      <p:sp>
        <p:nvSpPr>
          <p:cNvPr id="347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Self-Contained Tests</a:t>
            </a:r>
          </a:p>
        </p:txBody>
      </p:sp>
      <p:grpSp>
        <p:nvGrpSpPr>
          <p:cNvPr id="351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48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0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2" name="Rectangle 1"/>
          <p:cNvSpPr txBox="1"/>
          <p:nvPr/>
        </p:nvSpPr>
        <p:spPr>
          <a:xfrm rot="10800000">
            <a:off x="748073" y="8027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65"/>
          <p:cNvSpPr txBox="1"/>
          <p:nvPr>
            <p:ph type="body" idx="1"/>
          </p:nvPr>
        </p:nvSpPr>
        <p:spPr>
          <a:xfrm>
            <a:off x="444500" y="1107973"/>
            <a:ext cx="8229600" cy="510080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Be terse and declarative</a:t>
            </a:r>
          </a:p>
          <a:p>
            <a:pPr marL="285750" indent="-285750">
              <a:lnSpc>
                <a:spcPct val="100000"/>
              </a:lnSpc>
            </a:pPr>
            <a:r>
              <a:t>Only supply germane inputs</a:t>
            </a:r>
          </a:p>
          <a:p>
            <a:pPr marL="285750" indent="-285750">
              <a:lnSpc>
                <a:spcPct val="100000"/>
              </a:lnSpc>
            </a:pPr>
            <a:r>
              <a:t>Decouple the expression of the test</a:t>
            </a:r>
            <a:br/>
            <a:r>
              <a:t>from schema details</a:t>
            </a:r>
          </a:p>
          <a:p>
            <a:pPr marL="285750" indent="-285750">
              <a:lnSpc>
                <a:spcPct val="100000"/>
              </a:lnSpc>
            </a:pPr>
            <a:r>
              <a:t>Go in through the “front door”</a:t>
            </a:r>
          </a:p>
        </p:txBody>
      </p:sp>
      <p:sp>
        <p:nvSpPr>
          <p:cNvPr id="355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Setting up Data</a:t>
            </a:r>
          </a:p>
        </p:txBody>
      </p:sp>
      <p:grpSp>
        <p:nvGrpSpPr>
          <p:cNvPr id="359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56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7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8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0" name="Rectangle 1"/>
          <p:cNvSpPr txBox="1"/>
          <p:nvPr/>
        </p:nvSpPr>
        <p:spPr>
          <a:xfrm rot="10800000">
            <a:off x="748073" y="8027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Using meaningful data demo</a:t>
            </a:r>
          </a:p>
        </p:txBody>
      </p:sp>
      <p:grpSp>
        <p:nvGrpSpPr>
          <p:cNvPr id="366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63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4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5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7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“Arrange” database state in xUnit</a:t>
            </a:r>
            <a:br/>
            <a:r>
              <a:t>demo</a:t>
            </a:r>
          </a:p>
        </p:txBody>
      </p:sp>
      <p:grpSp>
        <p:nvGrpSpPr>
          <p:cNvPr id="373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70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1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2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4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Database state setup with </a:t>
            </a:r>
            <a:br/>
            <a:r>
              <a:t>Storyteller</a:t>
            </a:r>
          </a:p>
        </p:txBody>
      </p:sp>
      <p:grpSp>
        <p:nvGrpSpPr>
          <p:cNvPr id="380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77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9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1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65"/>
          <p:cNvSpPr txBox="1"/>
          <p:nvPr>
            <p:ph type="body" idx="1"/>
          </p:nvPr>
        </p:nvSpPr>
        <p:spPr>
          <a:xfrm>
            <a:off x="444500" y="1107973"/>
            <a:ext cx="8229600" cy="510080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Database per developer and/or </a:t>
            </a:r>
            <a:br/>
            <a:r>
              <a:t>environment</a:t>
            </a:r>
          </a:p>
          <a:p>
            <a:pPr marL="285750" indent="-285750">
              <a:lnSpc>
                <a:spcPct val="100000"/>
              </a:lnSpc>
            </a:pPr>
            <a:r>
              <a:t>Avoid shared data unless it’s very</a:t>
            </a:r>
            <a:br/>
            <a:r>
              <a:t>stable or meaningful</a:t>
            </a:r>
          </a:p>
          <a:p>
            <a:pPr marL="285750" indent="-285750">
              <a:lnSpc>
                <a:spcPct val="100000"/>
              </a:lnSpc>
            </a:pPr>
            <a:r>
              <a:t>Integrate database change </a:t>
            </a:r>
            <a:br/>
            <a:r>
              <a:t>management</a:t>
            </a:r>
          </a:p>
        </p:txBody>
      </p:sp>
      <p:sp>
        <p:nvSpPr>
          <p:cNvPr id="384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Databases</a:t>
            </a:r>
          </a:p>
        </p:txBody>
      </p:sp>
      <p:grpSp>
        <p:nvGrpSpPr>
          <p:cNvPr id="388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85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6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7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9" name="Rectangle 1"/>
          <p:cNvSpPr txBox="1"/>
          <p:nvPr/>
        </p:nvSpPr>
        <p:spPr>
          <a:xfrm rot="10800000">
            <a:off x="748073" y="8027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65"/>
          <p:cNvSpPr txBox="1"/>
          <p:nvPr>
            <p:ph type="body" idx="1"/>
          </p:nvPr>
        </p:nvSpPr>
        <p:spPr>
          <a:xfrm>
            <a:off x="444500" y="1151364"/>
            <a:ext cx="8229600" cy="5057412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Spin up Docker Containers with Docker.Net</a:t>
            </a:r>
          </a:p>
          <a:p>
            <a:pPr marL="285750" indent="-285750">
              <a:lnSpc>
                <a:spcPct val="100000"/>
              </a:lnSpc>
            </a:pPr>
            <a:r>
              <a:t>Scripted with docker-compose</a:t>
            </a:r>
          </a:p>
          <a:p>
            <a:pPr marL="285750" indent="-285750">
              <a:lnSpc>
                <a:spcPct val="100000"/>
              </a:lnSpc>
            </a:pPr>
            <a:r>
              <a:t>Local versus builder server</a:t>
            </a:r>
          </a:p>
        </p:txBody>
      </p:sp>
      <p:sp>
        <p:nvSpPr>
          <p:cNvPr id="392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Docker to the rescue???</a:t>
            </a:r>
          </a:p>
        </p:txBody>
      </p:sp>
      <p:grpSp>
        <p:nvGrpSpPr>
          <p:cNvPr id="396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393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4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5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7" name="Rectangle 1"/>
          <p:cNvSpPr txBox="1"/>
          <p:nvPr/>
        </p:nvSpPr>
        <p:spPr>
          <a:xfrm rot="10800000">
            <a:off x="748073" y="8027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65"/>
          <p:cNvSpPr txBox="1"/>
          <p:nvPr>
            <p:ph type="body" idx="1"/>
          </p:nvPr>
        </p:nvSpPr>
        <p:spPr>
          <a:xfrm>
            <a:off x="444500" y="1107973"/>
            <a:ext cx="8229600" cy="510080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The “Relational” part can be problematic</a:t>
            </a:r>
          </a:p>
          <a:p>
            <a:pPr marL="285750" indent="-285750">
              <a:lnSpc>
                <a:spcPct val="100000"/>
              </a:lnSpc>
            </a:pPr>
            <a:r>
              <a:t>Marten as Document Database Demo</a:t>
            </a:r>
          </a:p>
          <a:p>
            <a:pPr marL="285750" indent="-285750">
              <a:lnSpc>
                <a:spcPct val="100000"/>
              </a:lnSpc>
            </a:pPr>
            <a:r>
              <a:t>EF Core “Code First” Schema Setup Demo</a:t>
            </a:r>
          </a:p>
          <a:p>
            <a:pPr marL="285750" indent="-285750">
              <a:lnSpc>
                <a:spcPct val="100000"/>
              </a:lnSpc>
            </a:pPr>
            <a:r>
              <a:t>Respawn Demo</a:t>
            </a:r>
          </a:p>
        </p:txBody>
      </p:sp>
      <p:sp>
        <p:nvSpPr>
          <p:cNvPr id="400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NoSQL vs RDBMS</a:t>
            </a:r>
          </a:p>
        </p:txBody>
      </p:sp>
      <p:grpSp>
        <p:nvGrpSpPr>
          <p:cNvPr id="404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01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2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3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5" name="Rectangle 1"/>
          <p:cNvSpPr txBox="1"/>
          <p:nvPr/>
        </p:nvSpPr>
        <p:spPr>
          <a:xfrm rot="10800000">
            <a:off x="748073" y="8027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65"/>
          <p:cNvSpPr txBox="1"/>
          <p:nvPr>
            <p:ph type="body" idx="1"/>
          </p:nvPr>
        </p:nvSpPr>
        <p:spPr>
          <a:xfrm>
            <a:off x="444500" y="1855685"/>
            <a:ext cx="8229600" cy="4353091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Separate schemas</a:t>
            </a:r>
          </a:p>
          <a:p>
            <a:pPr marL="285750" indent="-285750">
              <a:lnSpc>
                <a:spcPct val="100000"/>
              </a:lnSpc>
            </a:pPr>
            <a:r>
              <a:t>Transactional data</a:t>
            </a:r>
          </a:p>
          <a:p>
            <a:pPr marL="285750" indent="-285750">
              <a:lnSpc>
                <a:spcPct val="100000"/>
              </a:lnSpc>
            </a:pPr>
            <a:r>
              <a:t>Isolated keys</a:t>
            </a:r>
          </a:p>
        </p:txBody>
      </p:sp>
      <p:sp>
        <p:nvSpPr>
          <p:cNvPr id="408" name="Shape 66"/>
          <p:cNvSpPr txBox="1"/>
          <p:nvPr/>
        </p:nvSpPr>
        <p:spPr>
          <a:xfrm>
            <a:off x="457200" y="268349"/>
            <a:ext cx="6824399" cy="140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If you have to share a database</a:t>
            </a:r>
          </a:p>
        </p:txBody>
      </p:sp>
      <p:grpSp>
        <p:nvGrpSpPr>
          <p:cNvPr id="412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09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1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3" name="Rectangle 1"/>
          <p:cNvSpPr txBox="1"/>
          <p:nvPr/>
        </p:nvSpPr>
        <p:spPr>
          <a:xfrm rot="10800000">
            <a:off x="748073" y="8027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ASP.Net Core Testing</a:t>
            </a:r>
          </a:p>
        </p:txBody>
      </p:sp>
      <p:grpSp>
        <p:nvGrpSpPr>
          <p:cNvPr id="419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16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7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8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0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65"/>
          <p:cNvSpPr txBox="1"/>
          <p:nvPr>
            <p:ph type="body" idx="1"/>
          </p:nvPr>
        </p:nvSpPr>
        <p:spPr>
          <a:xfrm>
            <a:off x="444500" y="1280249"/>
            <a:ext cx="8229600" cy="4928527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Automated Testing Best Practices</a:t>
            </a:r>
          </a:p>
          <a:p>
            <a:pPr marL="285750" indent="-285750">
              <a:lnSpc>
                <a:spcPct val="100000"/>
              </a:lnSpc>
            </a:pPr>
            <a:r>
              <a:t>Ye Olde Testing Pyramid</a:t>
            </a:r>
          </a:p>
          <a:p>
            <a:pPr marL="285750" indent="-285750">
              <a:lnSpc>
                <a:spcPct val="100000"/>
              </a:lnSpc>
            </a:pPr>
            <a:r>
              <a:t>Test inputs, databases, and some Docker</a:t>
            </a:r>
            <a:br/>
            <a:r>
              <a:t>too</a:t>
            </a:r>
          </a:p>
          <a:p>
            <a:pPr marL="285750" indent="-285750">
              <a:lnSpc>
                <a:spcPct val="100000"/>
              </a:lnSpc>
            </a:pPr>
            <a:r>
              <a:t>ASP.Net Core &amp; HTTP Contract Testing</a:t>
            </a:r>
          </a:p>
          <a:p>
            <a:pPr marL="285750" indent="-285750">
              <a:lnSpc>
                <a:spcPct val="100000"/>
              </a:lnSpc>
            </a:pPr>
            <a:r>
              <a:t>Crafting specifications and failing </a:t>
            </a:r>
            <a:br/>
            <a:r>
              <a:t>usefully</a:t>
            </a:r>
          </a:p>
          <a:p>
            <a:pPr marL="285750" indent="-285750">
              <a:lnSpc>
                <a:spcPct val="100000"/>
              </a:lnSpc>
            </a:pPr>
            <a:r>
              <a:t>Architecting and Designing for </a:t>
            </a:r>
            <a:br/>
            <a:r>
              <a:t>Testability</a:t>
            </a:r>
          </a:p>
        </p:txBody>
      </p:sp>
      <p:sp>
        <p:nvSpPr>
          <p:cNvPr id="139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Agenda</a:t>
            </a:r>
          </a:p>
        </p:txBody>
      </p:sp>
      <p:grpSp>
        <p:nvGrpSpPr>
          <p:cNvPr id="143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140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4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65"/>
          <p:cNvSpPr txBox="1"/>
          <p:nvPr>
            <p:ph type="body" idx="1"/>
          </p:nvPr>
        </p:nvSpPr>
        <p:spPr>
          <a:xfrm>
            <a:off x="444500" y="1126328"/>
            <a:ext cx="8229600" cy="5082448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Self-Contained with Kestrel </a:t>
            </a:r>
          </a:p>
          <a:p>
            <a:pPr marL="285750" indent="-285750">
              <a:lnSpc>
                <a:spcPct val="100000"/>
              </a:lnSpc>
            </a:pPr>
            <a:r>
              <a:t>Modular</a:t>
            </a:r>
          </a:p>
          <a:p>
            <a:pPr marL="285750" indent="-285750">
              <a:lnSpc>
                <a:spcPct val="100000"/>
              </a:lnSpc>
            </a:pPr>
            <a:r>
              <a:t>Pretty darn good for automated testing</a:t>
            </a:r>
          </a:p>
        </p:txBody>
      </p:sp>
      <p:sp>
        <p:nvSpPr>
          <p:cNvPr id="423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ASP.Net Core Testing </a:t>
            </a:r>
          </a:p>
        </p:txBody>
      </p:sp>
      <p:grpSp>
        <p:nvGrpSpPr>
          <p:cNvPr id="427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24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5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6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8" name="Rectangle 1"/>
          <p:cNvSpPr txBox="1"/>
          <p:nvPr/>
        </p:nvSpPr>
        <p:spPr>
          <a:xfrm rot="10800000">
            <a:off x="748073" y="8027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65"/>
          <p:cNvSpPr txBox="1"/>
          <p:nvPr>
            <p:ph type="body" idx="1"/>
          </p:nvPr>
        </p:nvSpPr>
        <p:spPr>
          <a:xfrm>
            <a:off x="444500" y="1126328"/>
            <a:ext cx="8229600" cy="5082448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HTTP Contract Testing for ASP.Net Core </a:t>
            </a:r>
          </a:p>
          <a:p>
            <a:pPr marL="285750" indent="-285750">
              <a:lnSpc>
                <a:spcPct val="100000"/>
              </a:lnSpc>
            </a:pPr>
            <a:r>
              <a:t>Uses TestHost under the covers</a:t>
            </a:r>
          </a:p>
          <a:p>
            <a:pPr marL="285750" indent="-285750">
              <a:lnSpc>
                <a:spcPct val="100000"/>
              </a:lnSpc>
            </a:pPr>
            <a:r>
              <a:t>Helpers for formatting requests</a:t>
            </a:r>
          </a:p>
          <a:p>
            <a:pPr marL="285750" indent="-285750">
              <a:lnSpc>
                <a:spcPct val="100000"/>
              </a:lnSpc>
            </a:pPr>
            <a:r>
              <a:t>Helpers for asserting HTTP response</a:t>
            </a:r>
            <a:br/>
            <a:r>
              <a:t>details</a:t>
            </a:r>
          </a:p>
          <a:p>
            <a:pPr marL="285750" indent="-285750">
              <a:lnSpc>
                <a:spcPct val="100000"/>
              </a:lnSpc>
            </a:pPr>
            <a:r>
              <a:t>Helpers for analyzing and asserting</a:t>
            </a:r>
            <a:br/>
            <a:r>
              <a:t>on the response body</a:t>
            </a:r>
          </a:p>
        </p:txBody>
      </p:sp>
      <p:sp>
        <p:nvSpPr>
          <p:cNvPr id="431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Alba </a:t>
            </a:r>
          </a:p>
        </p:txBody>
      </p:sp>
      <p:grpSp>
        <p:nvGrpSpPr>
          <p:cNvPr id="435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32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3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4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6" name="Rectangle 1"/>
          <p:cNvSpPr txBox="1"/>
          <p:nvPr/>
        </p:nvSpPr>
        <p:spPr>
          <a:xfrm rot="10800000">
            <a:off x="748073" y="8027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Alba + xUnit.Net Demos</a:t>
            </a:r>
          </a:p>
        </p:txBody>
      </p:sp>
      <p:grpSp>
        <p:nvGrpSpPr>
          <p:cNvPr id="442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39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3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Using stubs in place of troublesome</a:t>
            </a:r>
            <a:br/>
            <a:r>
              <a:t>external dependencies in ASP.Net</a:t>
            </a:r>
            <a:br/>
            <a:r>
              <a:t>Core</a:t>
            </a:r>
          </a:p>
        </p:txBody>
      </p:sp>
      <p:grpSp>
        <p:nvGrpSpPr>
          <p:cNvPr id="449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46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7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8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0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Crafting specifications and </a:t>
            </a:r>
            <a:br/>
            <a:r>
              <a:t>failing usefully</a:t>
            </a:r>
          </a:p>
        </p:txBody>
      </p:sp>
      <p:grpSp>
        <p:nvGrpSpPr>
          <p:cNvPr id="456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53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4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5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7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Flow vs Table Style</a:t>
            </a:r>
          </a:p>
        </p:txBody>
      </p:sp>
      <p:grpSp>
        <p:nvGrpSpPr>
          <p:cNvPr id="463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60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1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2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4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Set Based Assertions</a:t>
            </a:r>
          </a:p>
        </p:txBody>
      </p:sp>
      <p:grpSp>
        <p:nvGrpSpPr>
          <p:cNvPr id="470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67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8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9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1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Failing usefully</a:t>
            </a:r>
          </a:p>
        </p:txBody>
      </p:sp>
      <p:grpSp>
        <p:nvGrpSpPr>
          <p:cNvPr id="477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74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5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6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8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Integrating Diagnostics</a:t>
            </a:r>
          </a:p>
        </p:txBody>
      </p:sp>
      <p:grpSp>
        <p:nvGrpSpPr>
          <p:cNvPr id="484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81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2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3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5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Architecting for Testability</a:t>
            </a:r>
          </a:p>
        </p:txBody>
      </p:sp>
      <p:grpSp>
        <p:nvGrpSpPr>
          <p:cNvPr id="491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88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9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0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2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Automated Testing Best Practices</a:t>
            </a:r>
            <a:br/>
            <a:r>
              <a:rPr sz="2000"/>
              <a:t>(according to me)</a:t>
            </a:r>
          </a:p>
        </p:txBody>
      </p:sp>
      <p:grpSp>
        <p:nvGrpSpPr>
          <p:cNvPr id="150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147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Testing Time Based Logic</a:t>
            </a:r>
          </a:p>
        </p:txBody>
      </p:sp>
      <p:grpSp>
        <p:nvGrpSpPr>
          <p:cNvPr id="498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495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6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7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9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Questions?</a:t>
            </a:r>
          </a:p>
        </p:txBody>
      </p:sp>
      <p:grpSp>
        <p:nvGrpSpPr>
          <p:cNvPr id="505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502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3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4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06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65"/>
          <p:cNvSpPr txBox="1"/>
          <p:nvPr>
            <p:ph type="body" idx="1"/>
          </p:nvPr>
        </p:nvSpPr>
        <p:spPr>
          <a:xfrm>
            <a:off x="444500" y="1280249"/>
            <a:ext cx="8229600" cy="4928527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</a:pPr>
            <a:r>
              <a:t>Feedback!</a:t>
            </a:r>
          </a:p>
          <a:p>
            <a:pPr marL="285750" indent="-285750">
              <a:lnSpc>
                <a:spcPct val="100000"/>
              </a:lnSpc>
            </a:pPr>
            <a:r>
              <a:t>Removing problems from the system</a:t>
            </a:r>
          </a:p>
          <a:p>
            <a:pPr marL="285750" indent="-285750">
              <a:lnSpc>
                <a:spcPct val="100000"/>
              </a:lnSpc>
            </a:pPr>
            <a:r>
              <a:t>Reducing the risk of changing existing </a:t>
            </a:r>
            <a:br/>
            <a:r>
              <a:t>code</a:t>
            </a:r>
          </a:p>
          <a:p>
            <a:pPr marL="285750" indent="-285750">
              <a:lnSpc>
                <a:spcPct val="100000"/>
              </a:lnSpc>
            </a:pPr>
            <a:r>
              <a:t>Improve the internal structure of the</a:t>
            </a:r>
            <a:br/>
            <a:r>
              <a:t>code</a:t>
            </a:r>
          </a:p>
        </p:txBody>
      </p:sp>
      <p:sp>
        <p:nvSpPr>
          <p:cNvPr id="154" name="Shape 66"/>
          <p:cNvSpPr txBox="1"/>
          <p:nvPr/>
        </p:nvSpPr>
        <p:spPr>
          <a:xfrm>
            <a:off x="457200" y="268349"/>
            <a:ext cx="6824399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000">
                <a:solidFill>
                  <a:srgbClr val="0F77D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What’s the Goal?</a:t>
            </a:r>
          </a:p>
        </p:txBody>
      </p:sp>
      <p:grpSp>
        <p:nvGrpSpPr>
          <p:cNvPr id="158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155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It’s not trying to prove that the </a:t>
            </a:r>
            <a:br/>
            <a:r>
              <a:t>system is perfect</a:t>
            </a:r>
          </a:p>
        </p:txBody>
      </p:sp>
      <p:grpSp>
        <p:nvGrpSpPr>
          <p:cNvPr id="165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162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6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3200"/>
            </a:pPr>
            <a:r>
              <a:t>Favor Whitebox testing over </a:t>
            </a:r>
            <a:br/>
            <a:r>
              <a:t>Blackbox testing </a:t>
            </a:r>
          </a:p>
        </p:txBody>
      </p:sp>
      <p:grpSp>
        <p:nvGrpSpPr>
          <p:cNvPr id="172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169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3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65"/>
          <p:cNvSpPr txBox="1"/>
          <p:nvPr>
            <p:ph type="body" idx="1"/>
          </p:nvPr>
        </p:nvSpPr>
        <p:spPr>
          <a:xfrm>
            <a:off x="444500" y="385971"/>
            <a:ext cx="8229600" cy="582280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3200"/>
            </a:lvl1pPr>
          </a:lstStyle>
          <a:p>
            <a:pPr/>
            <a:r>
              <a:t>It needs to be a whole team effort</a:t>
            </a:r>
          </a:p>
        </p:txBody>
      </p:sp>
      <p:grpSp>
        <p:nvGrpSpPr>
          <p:cNvPr id="179" name="Shape 67"/>
          <p:cNvGrpSpPr/>
          <p:nvPr/>
        </p:nvGrpSpPr>
        <p:grpSpPr>
          <a:xfrm>
            <a:off x="6899420" y="0"/>
            <a:ext cx="2244578" cy="6858000"/>
            <a:chOff x="0" y="0"/>
            <a:chExt cx="2244577" cy="6858000"/>
          </a:xfrm>
        </p:grpSpPr>
        <p:pic>
          <p:nvPicPr>
            <p:cNvPr id="176" name="Shape 68" descr="Shape 68"/>
            <p:cNvPicPr>
              <a:picLocks noChangeAspect="1"/>
            </p:cNvPicPr>
            <p:nvPr/>
          </p:nvPicPr>
          <p:blipFill>
            <a:blip r:embed="rId2">
              <a:alphaModFix amt="85000"/>
              <a:extLst/>
            </a:blip>
            <a:stretch>
              <a:fillRect/>
            </a:stretch>
          </p:blipFill>
          <p:spPr>
            <a:xfrm>
              <a:off x="1076277" y="0"/>
              <a:ext cx="1168301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Shape 69" descr="Shape 6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316493"/>
              <a:ext cx="1966495" cy="1864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Shape 70" descr="Shape 7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865" y="2743050"/>
              <a:ext cx="1345265" cy="101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0" name="Rectangle 1"/>
          <p:cNvSpPr txBox="1"/>
          <p:nvPr/>
        </p:nvSpPr>
        <p:spPr>
          <a:xfrm rot="10800000">
            <a:off x="836973" y="1285300"/>
            <a:ext cx="10726378" cy="5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800"/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