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Lst>
  <p:sldSz cx="9601200" cy="7315200"/>
  <p:notesSz cx="7102475" cy="9388475"/>
  <p:defaultTextStyle>
    <a:defPPr>
      <a:defRPr lang="en-US"/>
    </a:defPPr>
    <a:lvl1pPr marL="0" algn="l" defTabSz="966612" rtl="0" eaLnBrk="1" latinLnBrk="0" hangingPunct="1">
      <a:defRPr sz="1903" kern="1200">
        <a:solidFill>
          <a:schemeClr val="tx1"/>
        </a:solidFill>
        <a:latin typeface="+mn-lt"/>
        <a:ea typeface="+mn-ea"/>
        <a:cs typeface="+mn-cs"/>
      </a:defRPr>
    </a:lvl1pPr>
    <a:lvl2pPr marL="483306" algn="l" defTabSz="966612" rtl="0" eaLnBrk="1" latinLnBrk="0" hangingPunct="1">
      <a:defRPr sz="1903" kern="1200">
        <a:solidFill>
          <a:schemeClr val="tx1"/>
        </a:solidFill>
        <a:latin typeface="+mn-lt"/>
        <a:ea typeface="+mn-ea"/>
        <a:cs typeface="+mn-cs"/>
      </a:defRPr>
    </a:lvl2pPr>
    <a:lvl3pPr marL="966612" algn="l" defTabSz="966612" rtl="0" eaLnBrk="1" latinLnBrk="0" hangingPunct="1">
      <a:defRPr sz="1903" kern="1200">
        <a:solidFill>
          <a:schemeClr val="tx1"/>
        </a:solidFill>
        <a:latin typeface="+mn-lt"/>
        <a:ea typeface="+mn-ea"/>
        <a:cs typeface="+mn-cs"/>
      </a:defRPr>
    </a:lvl3pPr>
    <a:lvl4pPr marL="1449918" algn="l" defTabSz="966612" rtl="0" eaLnBrk="1" latinLnBrk="0" hangingPunct="1">
      <a:defRPr sz="1903" kern="1200">
        <a:solidFill>
          <a:schemeClr val="tx1"/>
        </a:solidFill>
        <a:latin typeface="+mn-lt"/>
        <a:ea typeface="+mn-ea"/>
        <a:cs typeface="+mn-cs"/>
      </a:defRPr>
    </a:lvl4pPr>
    <a:lvl5pPr marL="1933224" algn="l" defTabSz="966612" rtl="0" eaLnBrk="1" latinLnBrk="0" hangingPunct="1">
      <a:defRPr sz="1903" kern="1200">
        <a:solidFill>
          <a:schemeClr val="tx1"/>
        </a:solidFill>
        <a:latin typeface="+mn-lt"/>
        <a:ea typeface="+mn-ea"/>
        <a:cs typeface="+mn-cs"/>
      </a:defRPr>
    </a:lvl5pPr>
    <a:lvl6pPr marL="2416531" algn="l" defTabSz="966612" rtl="0" eaLnBrk="1" latinLnBrk="0" hangingPunct="1">
      <a:defRPr sz="1903" kern="1200">
        <a:solidFill>
          <a:schemeClr val="tx1"/>
        </a:solidFill>
        <a:latin typeface="+mn-lt"/>
        <a:ea typeface="+mn-ea"/>
        <a:cs typeface="+mn-cs"/>
      </a:defRPr>
    </a:lvl6pPr>
    <a:lvl7pPr marL="2899837" algn="l" defTabSz="966612" rtl="0" eaLnBrk="1" latinLnBrk="0" hangingPunct="1">
      <a:defRPr sz="1903" kern="1200">
        <a:solidFill>
          <a:schemeClr val="tx1"/>
        </a:solidFill>
        <a:latin typeface="+mn-lt"/>
        <a:ea typeface="+mn-ea"/>
        <a:cs typeface="+mn-cs"/>
      </a:defRPr>
    </a:lvl7pPr>
    <a:lvl8pPr marL="3383143" algn="l" defTabSz="966612" rtl="0" eaLnBrk="1" latinLnBrk="0" hangingPunct="1">
      <a:defRPr sz="1903" kern="1200">
        <a:solidFill>
          <a:schemeClr val="tx1"/>
        </a:solidFill>
        <a:latin typeface="+mn-lt"/>
        <a:ea typeface="+mn-ea"/>
        <a:cs typeface="+mn-cs"/>
      </a:defRPr>
    </a:lvl8pPr>
    <a:lvl9pPr marL="3866449" algn="l" defTabSz="966612" rtl="0" eaLnBrk="1" latinLnBrk="0" hangingPunct="1">
      <a:defRPr sz="190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CC"/>
    <a:srgbClr val="FBE5D6"/>
    <a:srgbClr val="7F7FBF"/>
    <a:srgbClr val="FFFFFF"/>
    <a:srgbClr val="C0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13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1197187"/>
            <a:ext cx="8161020" cy="2546773"/>
          </a:xfrm>
        </p:spPr>
        <p:txBody>
          <a:bodyPr anchor="b"/>
          <a:lstStyle>
            <a:lvl1pPr algn="ctr">
              <a:defRPr sz="6300"/>
            </a:lvl1pPr>
          </a:lstStyle>
          <a:p>
            <a:r>
              <a:rPr lang="en-US" smtClean="0"/>
              <a:t>Click to edit Master title style</a:t>
            </a:r>
            <a:endParaRPr lang="en-US" dirty="0"/>
          </a:p>
        </p:txBody>
      </p:sp>
      <p:sp>
        <p:nvSpPr>
          <p:cNvPr id="3" name="Subtitle 2"/>
          <p:cNvSpPr>
            <a:spLocks noGrp="1"/>
          </p:cNvSpPr>
          <p:nvPr>
            <p:ph type="subTitle" idx="1"/>
          </p:nvPr>
        </p:nvSpPr>
        <p:spPr>
          <a:xfrm>
            <a:off x="1200150" y="3842174"/>
            <a:ext cx="7200900" cy="176614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A805811-BC15-43A8-AC6D-B918379772BA}" type="datetimeFigureOut">
              <a:rPr lang="en-US" smtClean="0"/>
              <a:t>8/30/2015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620AF-92DB-4FC0-812E-E09CD380AE75}" type="slidenum">
              <a:rPr lang="en-US" smtClean="0"/>
              <a:t>‹#›</a:t>
            </a:fld>
            <a:endParaRPr lang="en-US"/>
          </a:p>
        </p:txBody>
      </p:sp>
    </p:spTree>
    <p:extLst>
      <p:ext uri="{BB962C8B-B14F-4D97-AF65-F5344CB8AC3E}">
        <p14:creationId xmlns:p14="http://schemas.microsoft.com/office/powerpoint/2010/main" val="2290020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805811-BC15-43A8-AC6D-B918379772BA}" type="datetimeFigureOut">
              <a:rPr lang="en-US" smtClean="0"/>
              <a:t>8/30/2015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620AF-92DB-4FC0-812E-E09CD380AE75}" type="slidenum">
              <a:rPr lang="en-US" smtClean="0"/>
              <a:t>‹#›</a:t>
            </a:fld>
            <a:endParaRPr lang="en-US"/>
          </a:p>
        </p:txBody>
      </p:sp>
    </p:spTree>
    <p:extLst>
      <p:ext uri="{BB962C8B-B14F-4D97-AF65-F5344CB8AC3E}">
        <p14:creationId xmlns:p14="http://schemas.microsoft.com/office/powerpoint/2010/main" val="2024475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389467"/>
            <a:ext cx="2070259" cy="619929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60083" y="389467"/>
            <a:ext cx="6090761" cy="61992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805811-BC15-43A8-AC6D-B918379772BA}" type="datetimeFigureOut">
              <a:rPr lang="en-US" smtClean="0"/>
              <a:t>8/30/2015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620AF-92DB-4FC0-812E-E09CD380AE75}" type="slidenum">
              <a:rPr lang="en-US" smtClean="0"/>
              <a:t>‹#›</a:t>
            </a:fld>
            <a:endParaRPr lang="en-US"/>
          </a:p>
        </p:txBody>
      </p:sp>
    </p:spTree>
    <p:extLst>
      <p:ext uri="{BB962C8B-B14F-4D97-AF65-F5344CB8AC3E}">
        <p14:creationId xmlns:p14="http://schemas.microsoft.com/office/powerpoint/2010/main" val="2614653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805811-BC15-43A8-AC6D-B918379772BA}" type="datetimeFigureOut">
              <a:rPr lang="en-US" smtClean="0"/>
              <a:t>8/30/2015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620AF-92DB-4FC0-812E-E09CD380AE75}" type="slidenum">
              <a:rPr lang="en-US" smtClean="0"/>
              <a:t>‹#›</a:t>
            </a:fld>
            <a:endParaRPr lang="en-US"/>
          </a:p>
        </p:txBody>
      </p:sp>
    </p:spTree>
    <p:extLst>
      <p:ext uri="{BB962C8B-B14F-4D97-AF65-F5344CB8AC3E}">
        <p14:creationId xmlns:p14="http://schemas.microsoft.com/office/powerpoint/2010/main" val="68675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1823722"/>
            <a:ext cx="8281035" cy="3042919"/>
          </a:xfrm>
        </p:spPr>
        <p:txBody>
          <a:bodyPr anchor="b"/>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655082" y="4895429"/>
            <a:ext cx="8281035" cy="160019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805811-BC15-43A8-AC6D-B918379772BA}" type="datetimeFigureOut">
              <a:rPr lang="en-US" smtClean="0"/>
              <a:t>8/30/2015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620AF-92DB-4FC0-812E-E09CD380AE75}" type="slidenum">
              <a:rPr lang="en-US" smtClean="0"/>
              <a:t>‹#›</a:t>
            </a:fld>
            <a:endParaRPr lang="en-US"/>
          </a:p>
        </p:txBody>
      </p:sp>
    </p:spTree>
    <p:extLst>
      <p:ext uri="{BB962C8B-B14F-4D97-AF65-F5344CB8AC3E}">
        <p14:creationId xmlns:p14="http://schemas.microsoft.com/office/powerpoint/2010/main" val="3625091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60083" y="1947333"/>
            <a:ext cx="4080510" cy="464142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60608" y="1947333"/>
            <a:ext cx="4080510" cy="464142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805811-BC15-43A8-AC6D-B918379772BA}" type="datetimeFigureOut">
              <a:rPr lang="en-US" smtClean="0"/>
              <a:t>8/30/2015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4620AF-92DB-4FC0-812E-E09CD380AE75}" type="slidenum">
              <a:rPr lang="en-US" smtClean="0"/>
              <a:t>‹#›</a:t>
            </a:fld>
            <a:endParaRPr lang="en-US"/>
          </a:p>
        </p:txBody>
      </p:sp>
    </p:spTree>
    <p:extLst>
      <p:ext uri="{BB962C8B-B14F-4D97-AF65-F5344CB8AC3E}">
        <p14:creationId xmlns:p14="http://schemas.microsoft.com/office/powerpoint/2010/main" val="2856277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3" y="389468"/>
            <a:ext cx="8281035" cy="141393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61334" y="1793241"/>
            <a:ext cx="4061757" cy="87883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smtClean="0"/>
              <a:t>Click to edit Master text styles</a:t>
            </a:r>
          </a:p>
        </p:txBody>
      </p:sp>
      <p:sp>
        <p:nvSpPr>
          <p:cNvPr id="4" name="Content Placeholder 3"/>
          <p:cNvSpPr>
            <a:spLocks noGrp="1"/>
          </p:cNvSpPr>
          <p:nvPr>
            <p:ph sz="half" idx="2"/>
          </p:nvPr>
        </p:nvSpPr>
        <p:spPr>
          <a:xfrm>
            <a:off x="661334" y="2672080"/>
            <a:ext cx="4061757" cy="393022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0608" y="1793241"/>
            <a:ext cx="4081761" cy="87883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smtClean="0"/>
              <a:t>Click to edit Master text styles</a:t>
            </a:r>
          </a:p>
        </p:txBody>
      </p:sp>
      <p:sp>
        <p:nvSpPr>
          <p:cNvPr id="6" name="Content Placeholder 5"/>
          <p:cNvSpPr>
            <a:spLocks noGrp="1"/>
          </p:cNvSpPr>
          <p:nvPr>
            <p:ph sz="quarter" idx="4"/>
          </p:nvPr>
        </p:nvSpPr>
        <p:spPr>
          <a:xfrm>
            <a:off x="4860608" y="2672080"/>
            <a:ext cx="4081761" cy="393022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805811-BC15-43A8-AC6D-B918379772BA}" type="datetimeFigureOut">
              <a:rPr lang="en-US" smtClean="0"/>
              <a:t>8/30/2015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4620AF-92DB-4FC0-812E-E09CD380AE75}" type="slidenum">
              <a:rPr lang="en-US" smtClean="0"/>
              <a:t>‹#›</a:t>
            </a:fld>
            <a:endParaRPr lang="en-US"/>
          </a:p>
        </p:txBody>
      </p:sp>
    </p:spTree>
    <p:extLst>
      <p:ext uri="{BB962C8B-B14F-4D97-AF65-F5344CB8AC3E}">
        <p14:creationId xmlns:p14="http://schemas.microsoft.com/office/powerpoint/2010/main" val="2735139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A805811-BC15-43A8-AC6D-B918379772BA}" type="datetimeFigureOut">
              <a:rPr lang="en-US" smtClean="0"/>
              <a:t>8/30/2015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4620AF-92DB-4FC0-812E-E09CD380AE75}" type="slidenum">
              <a:rPr lang="en-US" smtClean="0"/>
              <a:t>‹#›</a:t>
            </a:fld>
            <a:endParaRPr lang="en-US"/>
          </a:p>
        </p:txBody>
      </p:sp>
    </p:spTree>
    <p:extLst>
      <p:ext uri="{BB962C8B-B14F-4D97-AF65-F5344CB8AC3E}">
        <p14:creationId xmlns:p14="http://schemas.microsoft.com/office/powerpoint/2010/main" val="2258881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805811-BC15-43A8-AC6D-B918379772BA}" type="datetimeFigureOut">
              <a:rPr lang="en-US" smtClean="0"/>
              <a:t>8/30/2015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4620AF-92DB-4FC0-812E-E09CD380AE75}" type="slidenum">
              <a:rPr lang="en-US" smtClean="0"/>
              <a:t>‹#›</a:t>
            </a:fld>
            <a:endParaRPr lang="en-US"/>
          </a:p>
        </p:txBody>
      </p:sp>
    </p:spTree>
    <p:extLst>
      <p:ext uri="{BB962C8B-B14F-4D97-AF65-F5344CB8AC3E}">
        <p14:creationId xmlns:p14="http://schemas.microsoft.com/office/powerpoint/2010/main" val="205086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487680"/>
            <a:ext cx="3096637" cy="1706880"/>
          </a:xfrm>
        </p:spPr>
        <p:txBody>
          <a:bodyPr anchor="b"/>
          <a:lstStyle>
            <a:lvl1pPr>
              <a:defRPr sz="3360"/>
            </a:lvl1pPr>
          </a:lstStyle>
          <a:p>
            <a:r>
              <a:rPr lang="en-US" smtClean="0"/>
              <a:t>Click to edit Master title style</a:t>
            </a:r>
            <a:endParaRPr lang="en-US" dirty="0"/>
          </a:p>
        </p:txBody>
      </p:sp>
      <p:sp>
        <p:nvSpPr>
          <p:cNvPr id="3" name="Content Placeholder 2"/>
          <p:cNvSpPr>
            <a:spLocks noGrp="1"/>
          </p:cNvSpPr>
          <p:nvPr>
            <p:ph idx="1"/>
          </p:nvPr>
        </p:nvSpPr>
        <p:spPr>
          <a:xfrm>
            <a:off x="4081760" y="1053255"/>
            <a:ext cx="4860608" cy="51985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61333" y="2194560"/>
            <a:ext cx="3096637" cy="406569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805811-BC15-43A8-AC6D-B918379772BA}" type="datetimeFigureOut">
              <a:rPr lang="en-US" smtClean="0"/>
              <a:t>8/30/2015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4620AF-92DB-4FC0-812E-E09CD380AE75}" type="slidenum">
              <a:rPr lang="en-US" smtClean="0"/>
              <a:t>‹#›</a:t>
            </a:fld>
            <a:endParaRPr lang="en-US"/>
          </a:p>
        </p:txBody>
      </p:sp>
    </p:spTree>
    <p:extLst>
      <p:ext uri="{BB962C8B-B14F-4D97-AF65-F5344CB8AC3E}">
        <p14:creationId xmlns:p14="http://schemas.microsoft.com/office/powerpoint/2010/main" val="2937783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487680"/>
            <a:ext cx="3096637" cy="1706880"/>
          </a:xfrm>
        </p:spPr>
        <p:txBody>
          <a:bodyPr anchor="b"/>
          <a:lstStyle>
            <a:lvl1pPr>
              <a:defRPr sz="3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81760" y="1053255"/>
            <a:ext cx="4860608" cy="51985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smtClean="0"/>
              <a:t>Click icon to add picture</a:t>
            </a:r>
            <a:endParaRPr lang="en-US" dirty="0"/>
          </a:p>
        </p:txBody>
      </p:sp>
      <p:sp>
        <p:nvSpPr>
          <p:cNvPr id="4" name="Text Placeholder 3"/>
          <p:cNvSpPr>
            <a:spLocks noGrp="1"/>
          </p:cNvSpPr>
          <p:nvPr>
            <p:ph type="body" sz="half" idx="2"/>
          </p:nvPr>
        </p:nvSpPr>
        <p:spPr>
          <a:xfrm>
            <a:off x="661333" y="2194560"/>
            <a:ext cx="3096637" cy="406569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805811-BC15-43A8-AC6D-B918379772BA}" type="datetimeFigureOut">
              <a:rPr lang="en-US" smtClean="0"/>
              <a:t>8/30/2015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4620AF-92DB-4FC0-812E-E09CD380AE75}" type="slidenum">
              <a:rPr lang="en-US" smtClean="0"/>
              <a:t>‹#›</a:t>
            </a:fld>
            <a:endParaRPr lang="en-US"/>
          </a:p>
        </p:txBody>
      </p:sp>
    </p:spTree>
    <p:extLst>
      <p:ext uri="{BB962C8B-B14F-4D97-AF65-F5344CB8AC3E}">
        <p14:creationId xmlns:p14="http://schemas.microsoft.com/office/powerpoint/2010/main" val="1310932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389468"/>
            <a:ext cx="8281035" cy="141393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60083" y="1947333"/>
            <a:ext cx="8281035" cy="46414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60083" y="6780108"/>
            <a:ext cx="2160270" cy="389467"/>
          </a:xfrm>
          <a:prstGeom prst="rect">
            <a:avLst/>
          </a:prstGeom>
        </p:spPr>
        <p:txBody>
          <a:bodyPr vert="horz" lIns="91440" tIns="45720" rIns="91440" bIns="45720" rtlCol="0" anchor="ctr"/>
          <a:lstStyle>
            <a:lvl1pPr algn="l">
              <a:defRPr sz="1260">
                <a:solidFill>
                  <a:schemeClr val="tx1">
                    <a:tint val="75000"/>
                  </a:schemeClr>
                </a:solidFill>
              </a:defRPr>
            </a:lvl1pPr>
          </a:lstStyle>
          <a:p>
            <a:fld id="{0A805811-BC15-43A8-AC6D-B918379772BA}" type="datetimeFigureOut">
              <a:rPr lang="en-US" smtClean="0"/>
              <a:t>8/30/2015</a:t>
            </a:fld>
            <a:endParaRPr lang="en-US"/>
          </a:p>
        </p:txBody>
      </p:sp>
      <p:sp>
        <p:nvSpPr>
          <p:cNvPr id="5" name="Footer Placeholder 4"/>
          <p:cNvSpPr>
            <a:spLocks noGrp="1"/>
          </p:cNvSpPr>
          <p:nvPr>
            <p:ph type="ftr" sz="quarter" idx="3"/>
          </p:nvPr>
        </p:nvSpPr>
        <p:spPr>
          <a:xfrm>
            <a:off x="3180398" y="6780108"/>
            <a:ext cx="3240405" cy="3894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780848" y="6780108"/>
            <a:ext cx="2160270" cy="389467"/>
          </a:xfrm>
          <a:prstGeom prst="rect">
            <a:avLst/>
          </a:prstGeom>
        </p:spPr>
        <p:txBody>
          <a:bodyPr vert="horz" lIns="91440" tIns="45720" rIns="91440" bIns="45720" rtlCol="0" anchor="ctr"/>
          <a:lstStyle>
            <a:lvl1pPr algn="r">
              <a:defRPr sz="1260">
                <a:solidFill>
                  <a:schemeClr val="tx1">
                    <a:tint val="75000"/>
                  </a:schemeClr>
                </a:solidFill>
              </a:defRPr>
            </a:lvl1pPr>
          </a:lstStyle>
          <a:p>
            <a:fld id="{9A4620AF-92DB-4FC0-812E-E09CD380AE75}" type="slidenum">
              <a:rPr lang="en-US" smtClean="0"/>
              <a:t>‹#›</a:t>
            </a:fld>
            <a:endParaRPr lang="en-US"/>
          </a:p>
        </p:txBody>
      </p:sp>
    </p:spTree>
    <p:extLst>
      <p:ext uri="{BB962C8B-B14F-4D97-AF65-F5344CB8AC3E}">
        <p14:creationId xmlns:p14="http://schemas.microsoft.com/office/powerpoint/2010/main" val="6888539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artisticCutout/>
                    </a14:imgEffect>
                  </a14:imgLayer>
                </a14:imgProps>
              </a:ext>
              <a:ext uri="{28A0092B-C50C-407E-A947-70E740481C1C}">
                <a14:useLocalDpi xmlns:a14="http://schemas.microsoft.com/office/drawing/2010/main" val="0"/>
              </a:ext>
            </a:extLst>
          </a:blip>
          <a:srcRect b="9658"/>
          <a:stretch/>
        </p:blipFill>
        <p:spPr>
          <a:xfrm>
            <a:off x="1" y="0"/>
            <a:ext cx="9630508" cy="7301031"/>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47606" r="38873" b="80885"/>
          <a:stretch/>
        </p:blipFill>
        <p:spPr>
          <a:xfrm rot="184390">
            <a:off x="4437374" y="23017"/>
            <a:ext cx="1573526" cy="1635806"/>
          </a:xfrm>
          <a:prstGeom prst="rect">
            <a:avLst/>
          </a:prstGeom>
        </p:spPr>
      </p:pic>
      <p:sp>
        <p:nvSpPr>
          <p:cNvPr id="24" name="Rectangle 23"/>
          <p:cNvSpPr/>
          <p:nvPr/>
        </p:nvSpPr>
        <p:spPr>
          <a:xfrm rot="251610">
            <a:off x="10053562" y="-1538355"/>
            <a:ext cx="1661150" cy="1714688"/>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368497" y="1083485"/>
            <a:ext cx="3848664" cy="2049855"/>
            <a:chOff x="-17856" y="1030350"/>
            <a:chExt cx="3509745" cy="2049855"/>
          </a:xfrm>
        </p:grpSpPr>
        <p:sp>
          <p:nvSpPr>
            <p:cNvPr id="16" name="TextBox 15"/>
            <p:cNvSpPr txBox="1"/>
            <p:nvPr/>
          </p:nvSpPr>
          <p:spPr>
            <a:xfrm>
              <a:off x="390525" y="1510545"/>
              <a:ext cx="3101364" cy="1569660"/>
            </a:xfrm>
            <a:prstGeom prst="rect">
              <a:avLst/>
            </a:prstGeom>
            <a:solidFill>
              <a:schemeClr val="accent4">
                <a:lumMod val="20000"/>
                <a:lumOff val="80000"/>
                <a:alpha val="80000"/>
              </a:schemeClr>
            </a:solidFill>
            <a:ln>
              <a:solidFill>
                <a:srgbClr val="C00000"/>
              </a:solidFill>
            </a:ln>
          </p:spPr>
          <p:txBody>
            <a:bodyPr wrap="square" rtlCol="0">
              <a:spAutoFit/>
            </a:bodyPr>
            <a:lstStyle/>
            <a:p>
              <a:r>
                <a:rPr lang="en-US" sz="1200" b="1" dirty="0" smtClean="0">
                  <a:latin typeface="Source Sans Pro" panose="020B0503030403020204" pitchFamily="34" charset="0"/>
                </a:rPr>
                <a:t>    People came from all over the world to work</a:t>
              </a:r>
              <a:br>
                <a:rPr lang="en-US" sz="1200" b="1" dirty="0" smtClean="0">
                  <a:latin typeface="Source Sans Pro" panose="020B0503030403020204" pitchFamily="34" charset="0"/>
                </a:rPr>
              </a:br>
              <a:r>
                <a:rPr lang="en-US" sz="1200" b="1" dirty="0" smtClean="0">
                  <a:latin typeface="Source Sans Pro" panose="020B0503030403020204" pitchFamily="34" charset="0"/>
                </a:rPr>
                <a:t>  with local miners at the Blair Mountain coal mines near </a:t>
              </a:r>
              <a:r>
                <a:rPr lang="en-US" sz="1200" b="1" dirty="0" err="1" smtClean="0">
                  <a:latin typeface="Source Sans Pro" panose="020B0503030403020204" pitchFamily="34" charset="0"/>
                </a:rPr>
                <a:t>Matewan</a:t>
              </a:r>
              <a:r>
                <a:rPr lang="en-US" sz="1200" b="1" dirty="0" smtClean="0">
                  <a:latin typeface="Source Sans Pro" panose="020B0503030403020204" pitchFamily="34" charset="0"/>
                </a:rPr>
                <a:t>, West Virginia. When met with dangerous working conditions, unfair pay and treatment, and brute force from the mine owners, the local and immigrant miners banded together and fought back for themselves and their families. This fight became violent.</a:t>
              </a:r>
              <a:endParaRPr lang="en-US" sz="1200" b="1" dirty="0">
                <a:latin typeface="Source Sans Pro" panose="020B0503030403020204" pitchFamily="34" charset="0"/>
              </a:endParaRPr>
            </a:p>
          </p:txBody>
        </p:sp>
        <p:pic>
          <p:nvPicPr>
            <p:cNvPr id="23" name="Picture 22"/>
            <p:cNvPicPr>
              <a:picLocks noChangeAspect="1"/>
            </p:cNvPicPr>
            <p:nvPr/>
          </p:nvPicPr>
          <p:blipFill>
            <a:blip r:embed="rId5"/>
            <a:stretch>
              <a:fillRect/>
            </a:stretch>
          </p:blipFill>
          <p:spPr>
            <a:xfrm>
              <a:off x="-17856" y="1030350"/>
              <a:ext cx="941289" cy="930831"/>
            </a:xfrm>
            <a:prstGeom prst="rect">
              <a:avLst/>
            </a:prstGeom>
          </p:spPr>
        </p:pic>
      </p:grpSp>
      <p:sp>
        <p:nvSpPr>
          <p:cNvPr id="2" name="TextBox 1"/>
          <p:cNvSpPr txBox="1"/>
          <p:nvPr/>
        </p:nvSpPr>
        <p:spPr>
          <a:xfrm>
            <a:off x="21563" y="16405"/>
            <a:ext cx="5404893" cy="923330"/>
          </a:xfrm>
          <a:prstGeom prst="rect">
            <a:avLst/>
          </a:prstGeom>
          <a:noFill/>
        </p:spPr>
        <p:txBody>
          <a:bodyPr wrap="square" rtlCol="0">
            <a:spAutoFit/>
          </a:bodyPr>
          <a:lstStyle/>
          <a:p>
            <a:r>
              <a:rPr lang="en-US" sz="1400" b="1" dirty="0" smtClean="0">
                <a:solidFill>
                  <a:srgbClr val="C00000"/>
                </a:solidFill>
                <a:effectLst>
                  <a:outerShdw blurRad="38100" dist="38100" dir="2700000" algn="tl">
                    <a:srgbClr val="000000">
                      <a:alpha val="43137"/>
                    </a:srgbClr>
                  </a:outerShdw>
                </a:effectLst>
                <a:latin typeface="Stencil" panose="040409050D0802020404" pitchFamily="82" charset="0"/>
              </a:rPr>
              <a:t>Wearing</a:t>
            </a:r>
          </a:p>
          <a:p>
            <a:r>
              <a:rPr lang="en-US" sz="4000" b="1" spc="-150" dirty="0" smtClean="0">
                <a:solidFill>
                  <a:srgbClr val="C00000"/>
                </a:solidFill>
                <a:effectLst>
                  <a:outerShdw blurRad="38100" dist="38100" dir="2700000" algn="tl">
                    <a:srgbClr val="000000">
                      <a:alpha val="43137"/>
                    </a:srgbClr>
                  </a:outerShdw>
                </a:effectLst>
                <a:latin typeface="Stencil" panose="040409050D0802020404" pitchFamily="82" charset="0"/>
              </a:rPr>
              <a:t>The Red Bandana</a:t>
            </a:r>
            <a:endParaRPr lang="en-US" sz="4000" b="1" spc="-150" dirty="0">
              <a:solidFill>
                <a:srgbClr val="C00000"/>
              </a:solidFill>
              <a:effectLst>
                <a:outerShdw blurRad="38100" dist="38100" dir="2700000" algn="tl">
                  <a:srgbClr val="000000">
                    <a:alpha val="43137"/>
                  </a:srgbClr>
                </a:outerShdw>
              </a:effectLst>
              <a:latin typeface="Stencil" panose="040409050D0802020404" pitchFamily="82" charset="0"/>
            </a:endParaRPr>
          </a:p>
        </p:txBody>
      </p:sp>
      <p:sp>
        <p:nvSpPr>
          <p:cNvPr id="26" name="TextBox 25"/>
          <p:cNvSpPr txBox="1"/>
          <p:nvPr/>
        </p:nvSpPr>
        <p:spPr>
          <a:xfrm>
            <a:off x="95537" y="7112167"/>
            <a:ext cx="1646390" cy="153888"/>
          </a:xfrm>
          <a:prstGeom prst="rect">
            <a:avLst/>
          </a:prstGeom>
          <a:solidFill>
            <a:srgbClr val="000000">
              <a:alpha val="49020"/>
            </a:srgbClr>
          </a:solidFill>
          <a:ln>
            <a:noFill/>
          </a:ln>
        </p:spPr>
        <p:txBody>
          <a:bodyPr wrap="square" rtlCol="0">
            <a:spAutoFit/>
          </a:bodyPr>
          <a:lstStyle/>
          <a:p>
            <a:r>
              <a:rPr lang="en-US" sz="400" dirty="0" smtClean="0">
                <a:solidFill>
                  <a:schemeClr val="bg1"/>
                </a:solidFill>
                <a:latin typeface="Source Code Pro" panose="020B0509030403020204" pitchFamily="49" charset="0"/>
              </a:rPr>
              <a:t>https://www.flickr.com/photos/blaineo/6135317318</a:t>
            </a:r>
            <a:endParaRPr lang="en-US" sz="400" dirty="0">
              <a:solidFill>
                <a:schemeClr val="bg1"/>
              </a:solidFill>
              <a:latin typeface="Source Code Pro" panose="020B0509030403020204" pitchFamily="49" charset="0"/>
            </a:endParaRPr>
          </a:p>
        </p:txBody>
      </p:sp>
      <p:grpSp>
        <p:nvGrpSpPr>
          <p:cNvPr id="31" name="Group 30"/>
          <p:cNvGrpSpPr/>
          <p:nvPr/>
        </p:nvGrpSpPr>
        <p:grpSpPr>
          <a:xfrm>
            <a:off x="789015" y="3452249"/>
            <a:ext cx="3490239" cy="1963439"/>
            <a:chOff x="1314018" y="3054755"/>
            <a:chExt cx="3490239" cy="1963439"/>
          </a:xfrm>
        </p:grpSpPr>
        <p:sp>
          <p:nvSpPr>
            <p:cNvPr id="29" name="TextBox 28"/>
            <p:cNvSpPr txBox="1"/>
            <p:nvPr/>
          </p:nvSpPr>
          <p:spPr>
            <a:xfrm>
              <a:off x="1314018" y="3054755"/>
              <a:ext cx="3410074" cy="830997"/>
            </a:xfrm>
            <a:prstGeom prst="rect">
              <a:avLst/>
            </a:prstGeom>
            <a:solidFill>
              <a:srgbClr val="FFF2CC">
                <a:alpha val="80000"/>
              </a:srgbClr>
            </a:solidFill>
            <a:ln>
              <a:solidFill>
                <a:srgbClr val="C00000"/>
              </a:solidFill>
            </a:ln>
          </p:spPr>
          <p:txBody>
            <a:bodyPr wrap="square" rtlCol="0">
              <a:spAutoFit/>
            </a:bodyPr>
            <a:lstStyle/>
            <a:p>
              <a:r>
                <a:rPr lang="en-US" sz="1200" b="1" dirty="0" smtClean="0">
                  <a:latin typeface="Source Sans Pro" panose="020B0503030403020204" pitchFamily="34" charset="0"/>
                </a:rPr>
                <a:t>In order to tell fellow workers apart from strike breakers and sheriff's deputies, the miners wore red bandanas around their necks. Hence, the term “red neck.”</a:t>
              </a:r>
              <a:endParaRPr lang="en-US" sz="1200" b="1" dirty="0">
                <a:latin typeface="Source Sans Pro" panose="020B0503030403020204" pitchFamily="34" charset="0"/>
              </a:endParaRPr>
            </a:p>
          </p:txBody>
        </p:sp>
        <p:pic>
          <p:nvPicPr>
            <p:cNvPr id="28" name="Picture 27"/>
            <p:cNvPicPr>
              <a:picLocks noChangeAspect="1"/>
            </p:cNvPicPr>
            <p:nvPr/>
          </p:nvPicPr>
          <p:blipFill rotWithShape="1">
            <a:blip r:embed="rId6" cstate="print">
              <a:extLst>
                <a:ext uri="{28A0092B-C50C-407E-A947-70E740481C1C}">
                  <a14:useLocalDpi xmlns:a14="http://schemas.microsoft.com/office/drawing/2010/main" val="0"/>
                </a:ext>
              </a:extLst>
            </a:blip>
            <a:srcRect r="12549"/>
            <a:stretch/>
          </p:blipFill>
          <p:spPr>
            <a:xfrm>
              <a:off x="3268202" y="3726564"/>
              <a:ext cx="1536055" cy="1291630"/>
            </a:xfrm>
            <a:prstGeom prst="rect">
              <a:avLst/>
            </a:prstGeom>
            <a:ln>
              <a:solidFill>
                <a:srgbClr val="C00000"/>
              </a:solidFill>
            </a:ln>
          </p:spPr>
        </p:pic>
      </p:grpSp>
      <p:sp>
        <p:nvSpPr>
          <p:cNvPr id="32" name="TextBox 31"/>
          <p:cNvSpPr txBox="1"/>
          <p:nvPr/>
        </p:nvSpPr>
        <p:spPr>
          <a:xfrm>
            <a:off x="218364" y="5993725"/>
            <a:ext cx="9237760" cy="1077218"/>
          </a:xfrm>
          <a:prstGeom prst="rect">
            <a:avLst/>
          </a:prstGeom>
          <a:solidFill>
            <a:srgbClr val="FFF2CC">
              <a:alpha val="80000"/>
            </a:srgbClr>
          </a:solidFill>
          <a:ln>
            <a:solidFill>
              <a:srgbClr val="C00000"/>
            </a:solidFill>
          </a:ln>
        </p:spPr>
        <p:txBody>
          <a:bodyPr wrap="square" rtlCol="0">
            <a:spAutoFit/>
          </a:bodyPr>
          <a:lstStyle/>
          <a:p>
            <a:r>
              <a:rPr lang="en-US" sz="1600" b="1" dirty="0" smtClean="0">
                <a:latin typeface="Source Sans Pro" panose="020B0503030403020204" pitchFamily="34" charset="0"/>
              </a:rPr>
              <a:t>To paint these workers in an unflattering light, the story of the “red neck” was intentionally conflated with the (false) narrative of the Appalachian “hillbilly” as backward and unintelligent. At the time, it was seen as necessary for the influence of the “red neck” to be removed in order to make way for progress and industrialization. This conflation lives on in our contemporary culture.</a:t>
            </a:r>
            <a:endParaRPr lang="en-US" sz="1600" b="1" dirty="0">
              <a:latin typeface="Source Sans Pro" panose="020B0503030403020204" pitchFamily="34" charset="0"/>
            </a:endParaRPr>
          </a:p>
        </p:txBody>
      </p:sp>
      <p:grpSp>
        <p:nvGrpSpPr>
          <p:cNvPr id="38" name="Group 37"/>
          <p:cNvGrpSpPr/>
          <p:nvPr/>
        </p:nvGrpSpPr>
        <p:grpSpPr>
          <a:xfrm>
            <a:off x="6251833" y="155073"/>
            <a:ext cx="3204291" cy="3174982"/>
            <a:chOff x="6251833" y="155073"/>
            <a:chExt cx="3204291" cy="3174982"/>
          </a:xfrm>
        </p:grpSpPr>
        <p:grpSp>
          <p:nvGrpSpPr>
            <p:cNvPr id="35" name="Group 34"/>
            <p:cNvGrpSpPr/>
            <p:nvPr/>
          </p:nvGrpSpPr>
          <p:grpSpPr>
            <a:xfrm>
              <a:off x="6251833" y="155073"/>
              <a:ext cx="3204291" cy="3174982"/>
              <a:chOff x="5777973" y="4035653"/>
              <a:chExt cx="3467401" cy="3174982"/>
            </a:xfrm>
          </p:grpSpPr>
          <p:sp>
            <p:nvSpPr>
              <p:cNvPr id="33" name="TextBox 32"/>
              <p:cNvSpPr txBox="1"/>
              <p:nvPr/>
            </p:nvSpPr>
            <p:spPr>
              <a:xfrm>
                <a:off x="5777973" y="4035653"/>
                <a:ext cx="3467401" cy="2277547"/>
              </a:xfrm>
              <a:prstGeom prst="rect">
                <a:avLst/>
              </a:prstGeom>
              <a:solidFill>
                <a:srgbClr val="FFF2CC">
                  <a:alpha val="80000"/>
                </a:srgbClr>
              </a:solidFill>
              <a:ln>
                <a:solidFill>
                  <a:srgbClr val="C00000"/>
                </a:solidFill>
              </a:ln>
            </p:spPr>
            <p:txBody>
              <a:bodyPr wrap="square" rtlCol="0">
                <a:spAutoFit/>
              </a:bodyPr>
              <a:lstStyle/>
              <a:p>
                <a:r>
                  <a:rPr lang="en-US" sz="1200" b="1" dirty="0" smtClean="0">
                    <a:latin typeface="Source Sans Pro" panose="020B0503030403020204" pitchFamily="34" charset="0"/>
                  </a:rPr>
                  <a:t>“These mountaineers have been aptly called our contemporary ancestors. They are modern Robinson Crusoe without his knowledge of civilization. Steeped in ignorance, wrapped in self-satisfaction and complacency, possessed of little or no ambition, little sense of citizenship, little comprehension of law or respect for law, these people present a problem that demands and challenges the attention of thinking men and women.</a:t>
                </a:r>
              </a:p>
              <a:p>
                <a:pPr algn="r"/>
                <a:r>
                  <a:rPr lang="en-US" sz="900" b="1" dirty="0" smtClean="0">
                    <a:latin typeface="Source Sans Pro" panose="020B0503030403020204" pitchFamily="34" charset="0"/>
                  </a:rPr>
                  <a:t>Miriam </a:t>
                </a:r>
                <a:r>
                  <a:rPr lang="en-US" sz="900" b="1" dirty="0" err="1" smtClean="0">
                    <a:latin typeface="Source Sans Pro" panose="020B0503030403020204" pitchFamily="34" charset="0"/>
                  </a:rPr>
                  <a:t>Sizer</a:t>
                </a:r>
                <a:r>
                  <a:rPr lang="en-US" sz="900" b="1" dirty="0" smtClean="0">
                    <a:latin typeface="Source Sans Pro" panose="020B0503030403020204" pitchFamily="34" charset="0"/>
                  </a:rPr>
                  <a:t>, </a:t>
                </a:r>
                <a:r>
                  <a:rPr lang="en-US" sz="900" b="1" i="1" dirty="0" smtClean="0">
                    <a:latin typeface="Source Sans Pro" panose="020B0503030403020204" pitchFamily="34" charset="0"/>
                  </a:rPr>
                  <a:t>Hollow Folk</a:t>
                </a:r>
                <a:r>
                  <a:rPr lang="en-US" sz="900" b="1" dirty="0" smtClean="0">
                    <a:latin typeface="Source Sans Pro" panose="020B0503030403020204" pitchFamily="34" charset="0"/>
                  </a:rPr>
                  <a:t>, 1933</a:t>
                </a:r>
                <a:endParaRPr lang="en-US" sz="900" b="1" dirty="0">
                  <a:latin typeface="Source Sans Pro" panose="020B0503030403020204" pitchFamily="34" charset="0"/>
                </a:endParaRPr>
              </a:p>
            </p:txBody>
          </p:sp>
          <p:pic>
            <p:nvPicPr>
              <p:cNvPr id="34" name="Picture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0734" y="6266755"/>
                <a:ext cx="2083047" cy="943880"/>
              </a:xfrm>
              <a:prstGeom prst="rect">
                <a:avLst/>
              </a:prstGeom>
              <a:ln>
                <a:solidFill>
                  <a:srgbClr val="C00000"/>
                </a:solidFill>
              </a:ln>
            </p:spPr>
          </p:pic>
        </p:grpSp>
        <p:sp>
          <p:nvSpPr>
            <p:cNvPr id="36" name="TextBox 35"/>
            <p:cNvSpPr txBox="1"/>
            <p:nvPr/>
          </p:nvSpPr>
          <p:spPr>
            <a:xfrm>
              <a:off x="7528197" y="3176167"/>
              <a:ext cx="918975" cy="153888"/>
            </a:xfrm>
            <a:prstGeom prst="rect">
              <a:avLst/>
            </a:prstGeom>
            <a:solidFill>
              <a:srgbClr val="000000">
                <a:alpha val="49020"/>
              </a:srgbClr>
            </a:solidFill>
            <a:ln>
              <a:noFill/>
            </a:ln>
          </p:spPr>
          <p:txBody>
            <a:bodyPr wrap="square" rtlCol="0">
              <a:spAutoFit/>
            </a:bodyPr>
            <a:lstStyle/>
            <a:p>
              <a:r>
                <a:rPr lang="en-US" sz="400" dirty="0">
                  <a:solidFill>
                    <a:schemeClr val="bg1"/>
                  </a:solidFill>
                  <a:latin typeface="Source Code Pro" panose="020B0509030403020204" pitchFamily="49" charset="0"/>
                </a:rPr>
                <a:t>https://flic.kr/p/ouQ6Nq</a:t>
              </a:r>
            </a:p>
          </p:txBody>
        </p:sp>
      </p:grpSp>
      <p:sp>
        <p:nvSpPr>
          <p:cNvPr id="37" name="Rectangle 36"/>
          <p:cNvSpPr/>
          <p:nvPr/>
        </p:nvSpPr>
        <p:spPr>
          <a:xfrm>
            <a:off x="59491" y="0"/>
            <a:ext cx="9534885" cy="7301031"/>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a:off x="8984512" y="4582633"/>
            <a:ext cx="350874" cy="106325"/>
          </a:xfrm>
          <a:custGeom>
            <a:avLst/>
            <a:gdLst>
              <a:gd name="connsiteX0" fmla="*/ 0 w 350874"/>
              <a:gd name="connsiteY0" fmla="*/ 53162 h 106325"/>
              <a:gd name="connsiteX1" fmla="*/ 329609 w 350874"/>
              <a:gd name="connsiteY1" fmla="*/ 0 h 106325"/>
              <a:gd name="connsiteX2" fmla="*/ 350874 w 350874"/>
              <a:gd name="connsiteY2" fmla="*/ 106325 h 106325"/>
              <a:gd name="connsiteX3" fmla="*/ 0 w 350874"/>
              <a:gd name="connsiteY3" fmla="*/ 53162 h 106325"/>
            </a:gdLst>
            <a:ahLst/>
            <a:cxnLst>
              <a:cxn ang="0">
                <a:pos x="connsiteX0" y="connsiteY0"/>
              </a:cxn>
              <a:cxn ang="0">
                <a:pos x="connsiteX1" y="connsiteY1"/>
              </a:cxn>
              <a:cxn ang="0">
                <a:pos x="connsiteX2" y="connsiteY2"/>
              </a:cxn>
              <a:cxn ang="0">
                <a:pos x="connsiteX3" y="connsiteY3"/>
              </a:cxn>
            </a:cxnLst>
            <a:rect l="l" t="t" r="r" b="b"/>
            <a:pathLst>
              <a:path w="350874" h="106325">
                <a:moveTo>
                  <a:pt x="0" y="53162"/>
                </a:moveTo>
                <a:lnTo>
                  <a:pt x="329609" y="0"/>
                </a:lnTo>
                <a:lnTo>
                  <a:pt x="350874" y="106325"/>
                </a:lnTo>
                <a:lnTo>
                  <a:pt x="0" y="53162"/>
                </a:lnTo>
                <a:close/>
              </a:path>
            </a:pathLst>
          </a:cu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a:off x="5209953" y="4465674"/>
            <a:ext cx="542261" cy="361507"/>
          </a:xfrm>
          <a:custGeom>
            <a:avLst/>
            <a:gdLst>
              <a:gd name="connsiteX0" fmla="*/ 0 w 542261"/>
              <a:gd name="connsiteY0" fmla="*/ 31898 h 361507"/>
              <a:gd name="connsiteX1" fmla="*/ 170121 w 542261"/>
              <a:gd name="connsiteY1" fmla="*/ 63796 h 361507"/>
              <a:gd name="connsiteX2" fmla="*/ 350875 w 542261"/>
              <a:gd name="connsiteY2" fmla="*/ 31898 h 361507"/>
              <a:gd name="connsiteX3" fmla="*/ 457200 w 542261"/>
              <a:gd name="connsiteY3" fmla="*/ 0 h 361507"/>
              <a:gd name="connsiteX4" fmla="*/ 542261 w 542261"/>
              <a:gd name="connsiteY4" fmla="*/ 223284 h 361507"/>
              <a:gd name="connsiteX5" fmla="*/ 350875 w 542261"/>
              <a:gd name="connsiteY5" fmla="*/ 361507 h 361507"/>
              <a:gd name="connsiteX6" fmla="*/ 106326 w 542261"/>
              <a:gd name="connsiteY6" fmla="*/ 318977 h 361507"/>
              <a:gd name="connsiteX7" fmla="*/ 10633 w 542261"/>
              <a:gd name="connsiteY7" fmla="*/ 202019 h 361507"/>
              <a:gd name="connsiteX8" fmla="*/ 0 w 542261"/>
              <a:gd name="connsiteY8" fmla="*/ 31898 h 36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2261" h="361507">
                <a:moveTo>
                  <a:pt x="0" y="31898"/>
                </a:moveTo>
                <a:lnTo>
                  <a:pt x="170121" y="63796"/>
                </a:lnTo>
                <a:lnTo>
                  <a:pt x="350875" y="31898"/>
                </a:lnTo>
                <a:lnTo>
                  <a:pt x="457200" y="0"/>
                </a:lnTo>
                <a:lnTo>
                  <a:pt x="542261" y="223284"/>
                </a:lnTo>
                <a:lnTo>
                  <a:pt x="350875" y="361507"/>
                </a:lnTo>
                <a:lnTo>
                  <a:pt x="106326" y="318977"/>
                </a:lnTo>
                <a:lnTo>
                  <a:pt x="10633" y="202019"/>
                </a:lnTo>
                <a:lnTo>
                  <a:pt x="0" y="31898"/>
                </a:lnTo>
                <a:close/>
              </a:path>
            </a:pathLst>
          </a:cu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2182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601200" cy="7315200"/>
          </a:xfrm>
          <a:prstGeom prst="rect">
            <a:avLst/>
          </a:prstGeom>
          <a:solidFill>
            <a:srgbClr val="FFF2CC">
              <a:alpha val="80000"/>
            </a:srgbClr>
          </a:solidFill>
          <a:ln w="76200">
            <a:solidFill>
              <a:srgbClr val="7F7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rot="21411656">
            <a:off x="199376" y="726930"/>
            <a:ext cx="5774891" cy="1477328"/>
          </a:xfrm>
          <a:prstGeom prst="rect">
            <a:avLst/>
          </a:prstGeom>
          <a:noFill/>
        </p:spPr>
        <p:txBody>
          <a:bodyPr wrap="square" rtlCol="0">
            <a:spAutoFit/>
          </a:bodyPr>
          <a:lstStyle/>
          <a:p>
            <a:r>
              <a:rPr lang="en-US" sz="2400" dirty="0" smtClean="0">
                <a:solidFill>
                  <a:srgbClr val="C00000"/>
                </a:solidFill>
                <a:latin typeface="PTF NORDIC Std" panose="020B0600000000000000" pitchFamily="34" charset="0"/>
                <a:ea typeface="My Underwood" pitchFamily="2" charset="0"/>
              </a:rPr>
              <a:t>The term “Red Neck” was taken from the people of Appalachia...</a:t>
            </a:r>
          </a:p>
          <a:p>
            <a:r>
              <a:rPr lang="en-US" sz="4200" dirty="0" smtClean="0">
                <a:solidFill>
                  <a:srgbClr val="C00000"/>
                </a:solidFill>
                <a:latin typeface="PTF NORDIC Std" panose="020B0600000000000000" pitchFamily="34" charset="0"/>
                <a:ea typeface="My Underwood" pitchFamily="2" charset="0"/>
              </a:rPr>
              <a:t>We’re taking it back.</a:t>
            </a:r>
            <a:endParaRPr lang="en-US" sz="4200" dirty="0">
              <a:solidFill>
                <a:srgbClr val="C00000"/>
              </a:solidFill>
              <a:latin typeface="PTF NORDIC Std" panose="020B0600000000000000" pitchFamily="34" charset="0"/>
              <a:ea typeface="My Underwood" pitchFamily="2" charset="0"/>
            </a:endParaRPr>
          </a:p>
        </p:txBody>
      </p:sp>
      <p:sp>
        <p:nvSpPr>
          <p:cNvPr id="5" name="TextBox 4"/>
          <p:cNvSpPr txBox="1"/>
          <p:nvPr/>
        </p:nvSpPr>
        <p:spPr>
          <a:xfrm>
            <a:off x="1857578" y="5241873"/>
            <a:ext cx="7661226" cy="1846659"/>
          </a:xfrm>
          <a:prstGeom prst="rect">
            <a:avLst/>
          </a:prstGeom>
          <a:noFill/>
        </p:spPr>
        <p:txBody>
          <a:bodyPr wrap="square" rtlCol="0">
            <a:spAutoFit/>
          </a:bodyPr>
          <a:lstStyle/>
          <a:p>
            <a:r>
              <a:rPr lang="en-US" sz="2400" b="1" dirty="0" smtClean="0">
                <a:solidFill>
                  <a:srgbClr val="C00000"/>
                </a:solidFill>
                <a:latin typeface="PTF NORDIC Std Lt" panose="020B0600000000000000" pitchFamily="34" charset="0"/>
                <a:ea typeface="My Underwood" pitchFamily="2" charset="0"/>
              </a:rPr>
              <a:t>“red </a:t>
            </a:r>
            <a:r>
              <a:rPr lang="en-US" sz="2400" b="1" dirty="0">
                <a:solidFill>
                  <a:srgbClr val="C00000"/>
                </a:solidFill>
                <a:latin typeface="PTF NORDIC Std Lt" panose="020B0600000000000000" pitchFamily="34" charset="0"/>
                <a:ea typeface="My Underwood" pitchFamily="2" charset="0"/>
              </a:rPr>
              <a:t>neck” </a:t>
            </a:r>
            <a:r>
              <a:rPr lang="en-US" sz="2400" b="1" dirty="0" smtClean="0">
                <a:solidFill>
                  <a:srgbClr val="C00000"/>
                </a:solidFill>
                <a:latin typeface="PTF NORDIC Std Lt" panose="020B0600000000000000" pitchFamily="34" charset="0"/>
                <a:ea typeface="My Underwood" pitchFamily="2" charset="0"/>
              </a:rPr>
              <a:t>means</a:t>
            </a:r>
          </a:p>
          <a:p>
            <a:r>
              <a:rPr lang="en-US" sz="3600" b="1" dirty="0" smtClean="0">
                <a:solidFill>
                  <a:srgbClr val="C00000"/>
                </a:solidFill>
                <a:latin typeface="PTF NORDIC Std Lt" panose="020B0600000000000000" pitchFamily="34" charset="0"/>
                <a:ea typeface="My Underwood" pitchFamily="2" charset="0"/>
              </a:rPr>
              <a:t>finding </a:t>
            </a:r>
            <a:r>
              <a:rPr lang="en-US" sz="3600" b="1" dirty="0">
                <a:solidFill>
                  <a:srgbClr val="C00000"/>
                </a:solidFill>
                <a:latin typeface="PTF NORDIC Std Lt" panose="020B0600000000000000" pitchFamily="34" charset="0"/>
                <a:ea typeface="My Underwood" pitchFamily="2" charset="0"/>
              </a:rPr>
              <a:t>unity in difference for </a:t>
            </a:r>
            <a:r>
              <a:rPr lang="en-US" sz="3600" b="1" dirty="0" smtClean="0">
                <a:solidFill>
                  <a:srgbClr val="C00000"/>
                </a:solidFill>
                <a:latin typeface="PTF NORDIC Std Lt" panose="020B0600000000000000" pitchFamily="34" charset="0"/>
                <a:ea typeface="My Underwood" pitchFamily="2" charset="0"/>
              </a:rPr>
              <a:t>a</a:t>
            </a:r>
          </a:p>
          <a:p>
            <a:pPr algn="r"/>
            <a:r>
              <a:rPr lang="en-US" sz="5400" b="1" dirty="0" smtClean="0">
                <a:solidFill>
                  <a:srgbClr val="C00000"/>
                </a:solidFill>
                <a:latin typeface="PTF NORDIC Std Lt" panose="020B0600000000000000" pitchFamily="34" charset="0"/>
                <a:ea typeface="My Underwood" pitchFamily="2" charset="0"/>
              </a:rPr>
              <a:t>common cause.</a:t>
            </a:r>
            <a:endParaRPr lang="en-US" sz="5400" b="1" dirty="0">
              <a:solidFill>
                <a:srgbClr val="C00000"/>
              </a:solidFill>
              <a:latin typeface="PTF NORDIC Std Lt" panose="020B0600000000000000" pitchFamily="34" charset="0"/>
              <a:ea typeface="My Underwood" pitchFamily="2" charset="0"/>
            </a:endParaRPr>
          </a:p>
        </p:txBody>
      </p:sp>
      <p:grpSp>
        <p:nvGrpSpPr>
          <p:cNvPr id="9" name="Group 8"/>
          <p:cNvGrpSpPr/>
          <p:nvPr/>
        </p:nvGrpSpPr>
        <p:grpSpPr>
          <a:xfrm>
            <a:off x="16208" y="2592968"/>
            <a:ext cx="8467456" cy="2215651"/>
            <a:chOff x="122834" y="2726545"/>
            <a:chExt cx="8467456" cy="2215651"/>
          </a:xfrm>
        </p:grpSpPr>
        <p:sp>
          <p:nvSpPr>
            <p:cNvPr id="6" name="TextBox 5"/>
            <p:cNvSpPr txBox="1"/>
            <p:nvPr/>
          </p:nvSpPr>
          <p:spPr>
            <a:xfrm>
              <a:off x="7989092" y="2726545"/>
              <a:ext cx="601198" cy="2062103"/>
            </a:xfrm>
            <a:prstGeom prst="rect">
              <a:avLst/>
            </a:prstGeom>
            <a:noFill/>
          </p:spPr>
          <p:txBody>
            <a:bodyPr wrap="square" rtlCol="0">
              <a:spAutoFit/>
            </a:bodyPr>
            <a:lstStyle/>
            <a:p>
              <a:r>
                <a:rPr lang="en-US" sz="12800" dirty="0" smtClean="0">
                  <a:solidFill>
                    <a:srgbClr val="002060"/>
                  </a:solidFill>
                  <a:latin typeface="Anarquia V1.0 Beta" panose="00000400000000000000" pitchFamily="2" charset="2"/>
                  <a:ea typeface="Asana Math" panose="02000603000000000000" pitchFamily="2" charset="0"/>
                  <a:sym typeface="Anarquia V1.0 Beta" panose="00000400000000000000" pitchFamily="2" charset="2"/>
                </a:rPr>
                <a:t></a:t>
              </a:r>
              <a:endParaRPr lang="en-US" sz="12800" dirty="0">
                <a:solidFill>
                  <a:srgbClr val="002060"/>
                </a:solidFill>
                <a:latin typeface="Anarquia V1.0 Beta" panose="00000400000000000000" pitchFamily="2" charset="2"/>
                <a:ea typeface="Asana Math" panose="02000603000000000000" pitchFamily="2" charset="0"/>
              </a:endParaRPr>
            </a:p>
          </p:txBody>
        </p:sp>
        <p:sp>
          <p:nvSpPr>
            <p:cNvPr id="7" name="TextBox 6"/>
            <p:cNvSpPr txBox="1"/>
            <p:nvPr/>
          </p:nvSpPr>
          <p:spPr>
            <a:xfrm>
              <a:off x="122834" y="3064759"/>
              <a:ext cx="8079470" cy="1877437"/>
            </a:xfrm>
            <a:prstGeom prst="rect">
              <a:avLst/>
            </a:prstGeom>
            <a:noFill/>
          </p:spPr>
          <p:txBody>
            <a:bodyPr wrap="square" rtlCol="0">
              <a:spAutoFit/>
            </a:bodyPr>
            <a:lstStyle/>
            <a:p>
              <a:pPr algn="r"/>
              <a:r>
                <a:rPr lang="en-US" sz="4200" b="1" dirty="0">
                  <a:solidFill>
                    <a:srgbClr val="002060"/>
                  </a:solidFill>
                  <a:latin typeface="PTF NORDIC Std" panose="020B0600000000000000" pitchFamily="34" charset="0"/>
                </a:rPr>
                <a:t>“We must stand </a:t>
              </a:r>
              <a:r>
                <a:rPr lang="en-US" sz="4200" b="1" dirty="0" smtClean="0">
                  <a:solidFill>
                    <a:srgbClr val="002060"/>
                  </a:solidFill>
                  <a:latin typeface="PTF NORDIC Std" panose="020B0600000000000000" pitchFamily="34" charset="0"/>
                </a:rPr>
                <a:t>together;</a:t>
              </a:r>
            </a:p>
            <a:p>
              <a:pPr algn="r"/>
              <a:r>
                <a:rPr lang="en-US" sz="2800" b="1" dirty="0" smtClean="0">
                  <a:solidFill>
                    <a:srgbClr val="002060"/>
                  </a:solidFill>
                  <a:latin typeface="PTF NORDIC Std" panose="020B0600000000000000" pitchFamily="34" charset="0"/>
                </a:rPr>
                <a:t>if </a:t>
              </a:r>
              <a:r>
                <a:rPr lang="en-US" sz="2800" b="1" dirty="0">
                  <a:solidFill>
                    <a:srgbClr val="002060"/>
                  </a:solidFill>
                  <a:latin typeface="PTF NORDIC Std" panose="020B0600000000000000" pitchFamily="34" charset="0"/>
                </a:rPr>
                <a:t>we </a:t>
              </a:r>
              <a:r>
                <a:rPr lang="en-US" sz="2800" b="1" dirty="0" smtClean="0">
                  <a:solidFill>
                    <a:srgbClr val="002060"/>
                  </a:solidFill>
                  <a:latin typeface="PTF NORDIC Std" panose="020B0600000000000000" pitchFamily="34" charset="0"/>
                </a:rPr>
                <a:t>don’t, there </a:t>
              </a:r>
              <a:r>
                <a:rPr lang="en-US" sz="2800" b="1" dirty="0">
                  <a:solidFill>
                    <a:srgbClr val="002060"/>
                  </a:solidFill>
                  <a:latin typeface="PTF NORDIC Std" panose="020B0600000000000000" pitchFamily="34" charset="0"/>
                </a:rPr>
                <a:t>will be no victory for any one of us.”</a:t>
              </a:r>
            </a:p>
            <a:p>
              <a:pPr algn="r"/>
              <a:r>
                <a:rPr lang="en-US" sz="1800" b="1" dirty="0">
                  <a:solidFill>
                    <a:srgbClr val="002060"/>
                  </a:solidFill>
                  <a:latin typeface="PTF NORDIC Std" panose="020B0600000000000000" pitchFamily="34" charset="0"/>
                </a:rPr>
                <a:t>Mary Harris “Mother” </a:t>
              </a:r>
              <a:r>
                <a:rPr lang="en-US" sz="1800" b="1" dirty="0" smtClean="0">
                  <a:solidFill>
                    <a:srgbClr val="002060"/>
                  </a:solidFill>
                  <a:latin typeface="PTF NORDIC Std" panose="020B0600000000000000" pitchFamily="34" charset="0"/>
                </a:rPr>
                <a:t>Jones</a:t>
              </a:r>
              <a:endParaRPr lang="en-US" sz="1800" b="1" dirty="0">
                <a:solidFill>
                  <a:srgbClr val="002060"/>
                </a:solidFill>
                <a:latin typeface="PTF NORDIC Std" panose="020B0600000000000000" pitchFamily="34" charset="0"/>
              </a:endParaRPr>
            </a:p>
          </p:txBody>
        </p:sp>
      </p:grpSp>
      <p:pic>
        <p:nvPicPr>
          <p:cNvPr id="1026" name="Picture 2" descr=" photo redneck_camp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4946" y="171738"/>
            <a:ext cx="3238322" cy="2428742"/>
          </a:xfrm>
          <a:prstGeom prst="rect">
            <a:avLst/>
          </a:prstGeom>
          <a:noFill/>
          <a:ln>
            <a:solidFill>
              <a:srgbClr val="7F7FBF"/>
            </a:solidFill>
          </a:ln>
          <a:extLst>
            <a:ext uri="{909E8E84-426E-40DD-AFC4-6F175D3DCCD1}">
              <a14:hiddenFill xmlns:a14="http://schemas.microsoft.com/office/drawing/2010/main">
                <a:solidFill>
                  <a:srgbClr val="FFFFFF"/>
                </a:solidFill>
              </a14:hiddenFill>
            </a:ext>
          </a:extLst>
        </p:spPr>
      </p:pic>
      <p:pic>
        <p:nvPicPr>
          <p:cNvPr id="22" name="Picture 21"/>
          <p:cNvPicPr>
            <a:picLocks noChangeAspect="1"/>
          </p:cNvPicPr>
          <p:nvPr/>
        </p:nvPicPr>
        <p:blipFill rotWithShape="1">
          <a:blip r:embed="rId3" cstate="print">
            <a:extLst>
              <a:ext uri="{28A0092B-C50C-407E-A947-70E740481C1C}">
                <a14:useLocalDpi xmlns:a14="http://schemas.microsoft.com/office/drawing/2010/main" val="0"/>
              </a:ext>
            </a:extLst>
          </a:blip>
          <a:srcRect l="7602" r="37547"/>
          <a:stretch/>
        </p:blipFill>
        <p:spPr>
          <a:xfrm>
            <a:off x="99064" y="5124389"/>
            <a:ext cx="1684262" cy="2053482"/>
          </a:xfrm>
          <a:prstGeom prst="rect">
            <a:avLst/>
          </a:prstGeom>
          <a:ln>
            <a:solidFill>
              <a:srgbClr val="7F7FBF"/>
            </a:solidFill>
          </a:ln>
        </p:spPr>
      </p:pic>
    </p:spTree>
    <p:extLst>
      <p:ext uri="{BB962C8B-B14F-4D97-AF65-F5344CB8AC3E}">
        <p14:creationId xmlns:p14="http://schemas.microsoft.com/office/powerpoint/2010/main" val="3555135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850" y="306184"/>
            <a:ext cx="8915922" cy="6924973"/>
          </a:xfrm>
          <a:prstGeom prst="rect">
            <a:avLst/>
          </a:prstGeom>
          <a:solidFill>
            <a:srgbClr val="FFF2CC">
              <a:alpha val="80000"/>
            </a:srgbClr>
          </a:solidFill>
          <a:ln>
            <a:solidFill>
              <a:srgbClr val="C00000"/>
            </a:solidFill>
          </a:ln>
        </p:spPr>
        <p:txBody>
          <a:bodyPr wrap="square" rtlCol="0">
            <a:spAutoFit/>
          </a:bodyPr>
          <a:lstStyle/>
          <a:p>
            <a:pPr algn="ctr"/>
            <a:r>
              <a:rPr lang="en-US" sz="4400" b="1" dirty="0" smtClean="0">
                <a:latin typeface="Source Sans Pro" panose="020B0503030403020204" pitchFamily="34" charset="0"/>
              </a:rPr>
              <a:t>“The universe is made of stories, not of atoms.”</a:t>
            </a:r>
            <a:endParaRPr lang="en-US" sz="4400" b="1" dirty="0">
              <a:latin typeface="Source Sans Pro" panose="020B0503030403020204" pitchFamily="34" charset="0"/>
            </a:endParaRPr>
          </a:p>
          <a:p>
            <a:pPr algn="r"/>
            <a:r>
              <a:rPr lang="en-US" sz="1600" b="1" dirty="0" smtClean="0">
                <a:latin typeface="Source Sans Pro" panose="020B0503030403020204" pitchFamily="34" charset="0"/>
              </a:rPr>
              <a:t>(Muriel Rukeyser, “The Speed of Darkness”)</a:t>
            </a:r>
          </a:p>
          <a:p>
            <a:endParaRPr lang="en-US" sz="3200" b="1" dirty="0" smtClean="0">
              <a:latin typeface="Source Sans Pro" panose="020B0503030403020204" pitchFamily="34" charset="0"/>
            </a:endParaRPr>
          </a:p>
          <a:p>
            <a:endParaRPr lang="en-US" sz="2800" b="1" dirty="0">
              <a:latin typeface="Source Sans Pro" panose="020B0503030403020204" pitchFamily="34" charset="0"/>
              <a:ea typeface="My Underwood" pitchFamily="2" charset="0"/>
            </a:endParaRPr>
          </a:p>
          <a:p>
            <a:r>
              <a:rPr lang="en-US" sz="2800" b="1" dirty="0" smtClean="0">
                <a:latin typeface="Source Sans Pro" panose="020B0503030403020204" pitchFamily="34" charset="0"/>
                <a:ea typeface="My Underwood" pitchFamily="2" charset="0"/>
              </a:rPr>
              <a:t>When stories are told about us and by us over generations, it is difficult to remember the true roots of these stories. The Social and Emotional Approaches to Teaching and Learning class intentionally utilized mindful and contemplative practices to untangle some of the stories about the people of rural Appalachia.</a:t>
            </a:r>
          </a:p>
          <a:p>
            <a:endParaRPr lang="en-US" sz="2800" b="1" dirty="0">
              <a:latin typeface="Source Sans Pro" panose="020B0503030403020204" pitchFamily="34" charset="0"/>
              <a:ea typeface="My Underwood" pitchFamily="2" charset="0"/>
            </a:endParaRPr>
          </a:p>
          <a:p>
            <a:endParaRPr lang="en-US" sz="2800" b="1" dirty="0" smtClean="0">
              <a:latin typeface="Source Sans Pro" panose="020B0503030403020204" pitchFamily="34" charset="0"/>
              <a:ea typeface="My Underwood" pitchFamily="2" charset="0"/>
            </a:endParaRPr>
          </a:p>
          <a:p>
            <a:endParaRPr lang="en-US" sz="2800" b="1" dirty="0">
              <a:latin typeface="Source Sans Pro" panose="020B0503030403020204" pitchFamily="34" charset="0"/>
              <a:ea typeface="My Underwood" pitchFamily="2" charset="0"/>
            </a:endParaRPr>
          </a:p>
          <a:p>
            <a:endParaRPr lang="en-US" sz="2800" b="1" dirty="0">
              <a:latin typeface="Source Sans Pro" panose="020B0503030403020204" pitchFamily="34" charset="0"/>
              <a:ea typeface="My Underwood" pitchFamily="2" charset="0"/>
            </a:endParaRPr>
          </a:p>
        </p:txBody>
      </p:sp>
      <p:sp>
        <p:nvSpPr>
          <p:cNvPr id="7" name="Rectangle 6"/>
          <p:cNvSpPr/>
          <p:nvPr/>
        </p:nvSpPr>
        <p:spPr>
          <a:xfrm>
            <a:off x="50890" y="6555588"/>
            <a:ext cx="623889" cy="707886"/>
          </a:xfrm>
          <a:prstGeom prst="rect">
            <a:avLst/>
          </a:prstGeom>
        </p:spPr>
        <p:txBody>
          <a:bodyPr wrap="none">
            <a:spAutoFit/>
          </a:bodyPr>
          <a:lstStyle/>
          <a:p>
            <a:r>
              <a:rPr lang="en-US" sz="4000" b="1" dirty="0">
                <a:latin typeface="FontAwesome" pitchFamily="2" charset="0"/>
                <a:ea typeface="My Underwood" pitchFamily="2" charset="0"/>
              </a:rPr>
              <a:t></a:t>
            </a:r>
            <a:endParaRPr lang="en-US" sz="4000" dirty="0"/>
          </a:p>
        </p:txBody>
      </p:sp>
      <p:sp>
        <p:nvSpPr>
          <p:cNvPr id="8" name="Rectangle 7"/>
          <p:cNvSpPr/>
          <p:nvPr/>
        </p:nvSpPr>
        <p:spPr>
          <a:xfrm>
            <a:off x="674778" y="6664772"/>
            <a:ext cx="8810415" cy="477054"/>
          </a:xfrm>
          <a:prstGeom prst="rect">
            <a:avLst/>
          </a:prstGeom>
        </p:spPr>
        <p:txBody>
          <a:bodyPr wrap="square">
            <a:spAutoFit/>
          </a:bodyPr>
          <a:lstStyle/>
          <a:p>
            <a:r>
              <a:rPr lang="en-US" sz="2500" b="1" spc="-150" dirty="0">
                <a:latin typeface="Source Sans Pro" panose="020B0503030403020204" pitchFamily="34" charset="0"/>
                <a:ea typeface="My Underwood" pitchFamily="2" charset="0"/>
              </a:rPr>
              <a:t>Add your voice: tweet your own definitions to </a:t>
            </a:r>
            <a:r>
              <a:rPr lang="en-US" sz="2500" b="1" spc="-150" dirty="0">
                <a:latin typeface="Source Code Pro" panose="020B0509030403020204" pitchFamily="49" charset="0"/>
                <a:ea typeface="My Underwood" pitchFamily="2" charset="0"/>
              </a:rPr>
              <a:t>#</a:t>
            </a:r>
            <a:r>
              <a:rPr lang="en-US" sz="2500" b="1" spc="-150" dirty="0" err="1">
                <a:latin typeface="Source Code Pro" panose="020B0509030403020204" pitchFamily="49" charset="0"/>
                <a:ea typeface="My Underwood" pitchFamily="2" charset="0"/>
              </a:rPr>
              <a:t>redneckredefined</a:t>
            </a:r>
            <a:endParaRPr lang="en-US" sz="2500" b="1" spc="-150" dirty="0">
              <a:latin typeface="Source Code Pro" panose="020B0509030403020204" pitchFamily="49" charset="0"/>
              <a:ea typeface="My Underwood" pitchFamily="2" charset="0"/>
            </a:endParaRPr>
          </a:p>
        </p:txBody>
      </p:sp>
    </p:spTree>
    <p:extLst>
      <p:ext uri="{BB962C8B-B14F-4D97-AF65-F5344CB8AC3E}">
        <p14:creationId xmlns:p14="http://schemas.microsoft.com/office/powerpoint/2010/main" val="26591211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3"/>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459</TotalTime>
  <Words>353</Words>
  <Application>Microsoft Office PowerPoint</Application>
  <PresentationFormat>Custom</PresentationFormat>
  <Paragraphs>27</Paragraphs>
  <Slides>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vt:i4>
      </vt:variant>
    </vt:vector>
  </HeadingPairs>
  <TitlesOfParts>
    <vt:vector size="16" baseType="lpstr">
      <vt:lpstr>Anarquia V1.0 Beta</vt:lpstr>
      <vt:lpstr>Arial</vt:lpstr>
      <vt:lpstr>Asana Math</vt:lpstr>
      <vt:lpstr>Calibri</vt:lpstr>
      <vt:lpstr>Calibri Light</vt:lpstr>
      <vt:lpstr>FontAwesome</vt:lpstr>
      <vt:lpstr>My Underwood</vt:lpstr>
      <vt:lpstr>PTF NORDIC Std</vt:lpstr>
      <vt:lpstr>PTF NORDIC Std Lt</vt:lpstr>
      <vt:lpstr>Source Code Pro</vt:lpstr>
      <vt:lpstr>Source Sans Pro</vt:lpstr>
      <vt:lpstr>Stencil</vt:lpstr>
      <vt:lpstr>Office Theme</vt:lpstr>
      <vt:lpstr>PowerPoint Presentation</vt:lpstr>
      <vt:lpstr>PowerPoint Presentation</vt:lpstr>
      <vt:lpstr>PowerPoint Presentation</vt:lpstr>
    </vt:vector>
  </TitlesOfParts>
  <Company>Fairmont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Price, Jeremy</dc:creator>
  <cp:lastModifiedBy>Price, Jeremy</cp:lastModifiedBy>
  <cp:revision>37</cp:revision>
  <cp:lastPrinted>2015-08-30T18:58:13Z</cp:lastPrinted>
  <dcterms:created xsi:type="dcterms:W3CDTF">2015-08-30T14:30:02Z</dcterms:created>
  <dcterms:modified xsi:type="dcterms:W3CDTF">2015-08-30T22:22:55Z</dcterms:modified>
</cp:coreProperties>
</file>