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4" r:id="rId7"/>
    <p:sldId id="265" r:id="rId8"/>
    <p:sldId id="267" r:id="rId9"/>
    <p:sldId id="268" r:id="rId10"/>
    <p:sldId id="269" r:id="rId11"/>
    <p:sldId id="262"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h0Rtew/Hb2RH9Fh8NbJEQ+EezXX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E05920E-783D-41ED-A711-9E2391F0C3E8}">
  <a:tblStyle styleId="{5E05920E-783D-41ED-A711-9E2391F0C3E8}"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AECE6"/>
          </a:solidFill>
        </a:fill>
      </a:tcStyle>
    </a:wholeTbl>
    <a:band1H>
      <a:tcTxStyle/>
      <a:tcStyle>
        <a:tcBdr/>
        <a:fill>
          <a:solidFill>
            <a:srgbClr val="F5D8CA"/>
          </a:solidFill>
        </a:fill>
      </a:tcStyle>
    </a:band1H>
    <a:band2H>
      <a:tcTxStyle/>
      <a:tcStyle>
        <a:tcBdr/>
      </a:tcStyle>
    </a:band2H>
    <a:band1V>
      <a:tcTxStyle/>
      <a:tcStyle>
        <a:tcBdr/>
        <a:fill>
          <a:solidFill>
            <a:srgbClr val="F5D8C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03761060-F622-47C0-8ECD-A6DA1F335B1E}"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8"/>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8"/>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8"/>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8"/>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19" name="Google Shape;19;p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2" name="Google Shape;22;p8"/>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7"/>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6" name="Google Shape;86;p1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18"/>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8"/>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8"/>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8"/>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4" name="Google Shape;94;p1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9"/>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6" name="Google Shape;26;p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29"/>
        <p:cNvGrpSpPr/>
        <p:nvPr/>
      </p:nvGrpSpPr>
      <p:grpSpPr>
        <a:xfrm>
          <a:off x="0" y="0"/>
          <a:ext cx="0" cy="0"/>
          <a:chOff x="0" y="0"/>
          <a:chExt cx="0" cy="0"/>
        </a:xfrm>
      </p:grpSpPr>
      <p:sp>
        <p:nvSpPr>
          <p:cNvPr id="30" name="Google Shape;30;p10"/>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0"/>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0"/>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34" name="Google Shape;34;p1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37" name="Google Shape;37;p10"/>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1"/>
          <p:cNvSpPr txBox="1">
            <a:spLocks noGrp="1"/>
          </p:cNvSpPr>
          <p:nvPr>
            <p:ph type="body" idx="1"/>
          </p:nvPr>
        </p:nvSpPr>
        <p:spPr>
          <a:xfrm>
            <a:off x="1097279"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1" name="Google Shape;41;p11"/>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2" name="Google Shape;42;p1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2"/>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48" name="Google Shape;48;p12"/>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9" name="Google Shape;49;p12"/>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0" name="Google Shape;50;p12"/>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1" name="Google Shape;51;p1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9"/>
        <p:cNvGrpSpPr/>
        <p:nvPr/>
      </p:nvGrpSpPr>
      <p:grpSpPr>
        <a:xfrm>
          <a:off x="0" y="0"/>
          <a:ext cx="0" cy="0"/>
          <a:chOff x="0" y="0"/>
          <a:chExt cx="0" cy="0"/>
        </a:xfrm>
      </p:grpSpPr>
      <p:sp>
        <p:nvSpPr>
          <p:cNvPr id="60" name="Google Shape;60;p14"/>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4"/>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5"/>
        <p:cNvGrpSpPr/>
        <p:nvPr/>
      </p:nvGrpSpPr>
      <p:grpSpPr>
        <a:xfrm>
          <a:off x="0" y="0"/>
          <a:ext cx="0" cy="0"/>
          <a:chOff x="0" y="0"/>
          <a:chExt cx="0" cy="0"/>
        </a:xfrm>
      </p:grpSpPr>
      <p:sp>
        <p:nvSpPr>
          <p:cNvPr id="66" name="Google Shape;66;p15"/>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5"/>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0" name="Google Shape;70;p15"/>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1" name="Google Shape;71;p15"/>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5"/>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b="0" i="0" u="none" strike="noStrike" cap="none">
                <a:solidFill>
                  <a:schemeClr val="dk2"/>
                </a:solidFill>
                <a:latin typeface="Calibri"/>
                <a:ea typeface="Calibri"/>
                <a:cs typeface="Calibri"/>
                <a:sym typeface="Calibri"/>
              </a:defRPr>
            </a:lvl1pPr>
            <a:lvl2pPr marL="0" lvl="1" indent="0" algn="r">
              <a:spcBef>
                <a:spcPts val="0"/>
              </a:spcBef>
              <a:buNone/>
              <a:defRPr sz="1050" b="0" i="0" u="none" strike="noStrike" cap="none">
                <a:solidFill>
                  <a:schemeClr val="dk2"/>
                </a:solidFill>
                <a:latin typeface="Calibri"/>
                <a:ea typeface="Calibri"/>
                <a:cs typeface="Calibri"/>
                <a:sym typeface="Calibri"/>
              </a:defRPr>
            </a:lvl2pPr>
            <a:lvl3pPr marL="0" lvl="2" indent="0" algn="r">
              <a:spcBef>
                <a:spcPts val="0"/>
              </a:spcBef>
              <a:buNone/>
              <a:defRPr sz="1050" b="0" i="0" u="none" strike="noStrike" cap="none">
                <a:solidFill>
                  <a:schemeClr val="dk2"/>
                </a:solidFill>
                <a:latin typeface="Calibri"/>
                <a:ea typeface="Calibri"/>
                <a:cs typeface="Calibri"/>
                <a:sym typeface="Calibri"/>
              </a:defRPr>
            </a:lvl3pPr>
            <a:lvl4pPr marL="0" lvl="3" indent="0" algn="r">
              <a:spcBef>
                <a:spcPts val="0"/>
              </a:spcBef>
              <a:buNone/>
              <a:defRPr sz="1050" b="0" i="0" u="none" strike="noStrike" cap="none">
                <a:solidFill>
                  <a:schemeClr val="dk2"/>
                </a:solidFill>
                <a:latin typeface="Calibri"/>
                <a:ea typeface="Calibri"/>
                <a:cs typeface="Calibri"/>
                <a:sym typeface="Calibri"/>
              </a:defRPr>
            </a:lvl4pPr>
            <a:lvl5pPr marL="0" lvl="4" indent="0" algn="r">
              <a:spcBef>
                <a:spcPts val="0"/>
              </a:spcBef>
              <a:buNone/>
              <a:defRPr sz="1050" b="0" i="0" u="none" strike="noStrike" cap="none">
                <a:solidFill>
                  <a:schemeClr val="dk2"/>
                </a:solidFill>
                <a:latin typeface="Calibri"/>
                <a:ea typeface="Calibri"/>
                <a:cs typeface="Calibri"/>
                <a:sym typeface="Calibri"/>
              </a:defRPr>
            </a:lvl5pPr>
            <a:lvl6pPr marL="0" lvl="5" indent="0" algn="r">
              <a:spcBef>
                <a:spcPts val="0"/>
              </a:spcBef>
              <a:buNone/>
              <a:defRPr sz="1050" b="0" i="0" u="none" strike="noStrike" cap="none">
                <a:solidFill>
                  <a:schemeClr val="dk2"/>
                </a:solidFill>
                <a:latin typeface="Calibri"/>
                <a:ea typeface="Calibri"/>
                <a:cs typeface="Calibri"/>
                <a:sym typeface="Calibri"/>
              </a:defRPr>
            </a:lvl6pPr>
            <a:lvl7pPr marL="0" lvl="6" indent="0" algn="r">
              <a:spcBef>
                <a:spcPts val="0"/>
              </a:spcBef>
              <a:buNone/>
              <a:defRPr sz="1050" b="0" i="0" u="none" strike="noStrike" cap="none">
                <a:solidFill>
                  <a:schemeClr val="dk2"/>
                </a:solidFill>
                <a:latin typeface="Calibri"/>
                <a:ea typeface="Calibri"/>
                <a:cs typeface="Calibri"/>
                <a:sym typeface="Calibri"/>
              </a:defRPr>
            </a:lvl7pPr>
            <a:lvl8pPr marL="0" lvl="7" indent="0" algn="r">
              <a:spcBef>
                <a:spcPts val="0"/>
              </a:spcBef>
              <a:buNone/>
              <a:defRPr sz="1050" b="0" i="0" u="none" strike="noStrike" cap="none">
                <a:solidFill>
                  <a:schemeClr val="dk2"/>
                </a:solidFill>
                <a:latin typeface="Calibri"/>
                <a:ea typeface="Calibri"/>
                <a:cs typeface="Calibri"/>
                <a:sym typeface="Calibri"/>
              </a:defRPr>
            </a:lvl8pPr>
            <a:lvl9pPr marL="0" lvl="8" indent="0" algn="r">
              <a:spcBef>
                <a:spcPts val="0"/>
              </a:spcBef>
              <a:buNone/>
              <a:defRPr sz="1050"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16"/>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6"/>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6"/>
          <p:cNvSpPr txBox="1">
            <a:spLocks noGrp="1"/>
          </p:cNvSpPr>
          <p:nvPr>
            <p:ph type="title"/>
          </p:nvPr>
        </p:nvSpPr>
        <p:spPr>
          <a:xfrm>
            <a:off x="1097280" y="5074920"/>
            <a:ext cx="10113264"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78" name="Google Shape;78;p16"/>
          <p:cNvPicPr preferRelativeResize="0">
            <a:picLocks noGrp="1"/>
          </p:cNvPicPr>
          <p:nvPr>
            <p:ph type="pic" idx="2"/>
          </p:nvPr>
        </p:nvPicPr>
        <p:blipFill/>
        <p:spPr>
          <a:xfrm>
            <a:off x="15" y="0"/>
            <a:ext cx="12191985" cy="4915076"/>
          </a:xfrm>
          <a:prstGeom prst="rect">
            <a:avLst/>
          </a:prstGeom>
          <a:blipFill rotWithShape="1">
            <a:blip r:embed="rId2">
              <a:alphaModFix/>
            </a:blip>
            <a:stretch>
              <a:fillRect/>
            </a:stretch>
          </a:blipFill>
          <a:ln>
            <a:noFill/>
          </a:ln>
        </p:spPr>
      </p:pic>
      <p:sp>
        <p:nvSpPr>
          <p:cNvPr id="79" name="Google Shape;79;p16"/>
          <p:cNvSpPr txBox="1">
            <a:spLocks noGrp="1"/>
          </p:cNvSpPr>
          <p:nvPr>
            <p:ph type="body" idx="1"/>
          </p:nvPr>
        </p:nvSpPr>
        <p:spPr>
          <a:xfrm>
            <a:off x="1097280" y="5907023"/>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0" name="Google Shape;80;p1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7"/>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7"/>
          <p:cNvSpPr/>
          <p:nvPr/>
        </p:nvSpPr>
        <p:spPr>
          <a:xfrm>
            <a:off x="0" y="6334316"/>
            <a:ext cx="12192000" cy="65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7"/>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0" name="Google Shape;10;p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3" name="Google Shape;13;p7"/>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Google Shape;101;p1"/>
          <p:cNvSpPr/>
          <p:nvPr/>
        </p:nvSpPr>
        <p:spPr>
          <a:xfrm>
            <a:off x="1507"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2" name="Google Shape;102;p1"/>
          <p:cNvSpPr txBox="1">
            <a:spLocks noGrp="1"/>
          </p:cNvSpPr>
          <p:nvPr>
            <p:ph type="ctrTitle"/>
          </p:nvPr>
        </p:nvSpPr>
        <p:spPr>
          <a:xfrm>
            <a:off x="1097280" y="758952"/>
            <a:ext cx="10058400" cy="185644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6800"/>
              <a:buFont typeface="Consolas"/>
              <a:buNone/>
            </a:pPr>
            <a:r>
              <a:rPr lang="en-US" sz="6800" dirty="0">
                <a:latin typeface="Consolas"/>
                <a:ea typeface="Consolas"/>
                <a:cs typeface="Consolas"/>
                <a:sym typeface="Consolas"/>
              </a:rPr>
              <a:t>Hex Army</a:t>
            </a:r>
            <a:endParaRPr sz="6800" dirty="0"/>
          </a:p>
        </p:txBody>
      </p:sp>
      <p:sp>
        <p:nvSpPr>
          <p:cNvPr id="103" name="Google Shape;103;p1"/>
          <p:cNvSpPr/>
          <p:nvPr/>
        </p:nvSpPr>
        <p:spPr>
          <a:xfrm>
            <a:off x="1507" y="4953000"/>
            <a:ext cx="12188952"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
          <p:cNvSpPr txBox="1">
            <a:spLocks noGrp="1"/>
          </p:cNvSpPr>
          <p:nvPr>
            <p:ph type="subTitle" idx="1"/>
          </p:nvPr>
        </p:nvSpPr>
        <p:spPr>
          <a:xfrm>
            <a:off x="1100051" y="5225240"/>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dirty="0">
                <a:solidFill>
                  <a:srgbClr val="FFFFFF"/>
                </a:solidFill>
              </a:rPr>
              <a:t>WIZARD MONKEYS</a:t>
            </a:r>
            <a:endParaRPr dirty="0"/>
          </a:p>
          <a:p>
            <a:pPr marL="0" lvl="0" indent="0" algn="l" rtl="0">
              <a:lnSpc>
                <a:spcPct val="90000"/>
              </a:lnSpc>
              <a:spcBef>
                <a:spcPts val="1400"/>
              </a:spcBef>
              <a:spcAft>
                <a:spcPts val="0"/>
              </a:spcAft>
              <a:buSzPts val="2400"/>
              <a:buNone/>
            </a:pPr>
            <a:r>
              <a:rPr lang="en-US" dirty="0">
                <a:solidFill>
                  <a:srgbClr val="FFFFFF"/>
                </a:solidFill>
              </a:rPr>
              <a:t>2021-11-20</a:t>
            </a:r>
            <a:endParaRPr dirty="0"/>
          </a:p>
        </p:txBody>
      </p:sp>
      <p:sp>
        <p:nvSpPr>
          <p:cNvPr id="105" name="Google Shape;105;p1"/>
          <p:cNvSpPr/>
          <p:nvPr/>
        </p:nvSpPr>
        <p:spPr>
          <a:xfrm>
            <a:off x="1507" y="4906176"/>
            <a:ext cx="12188952"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000"/>
                                        <p:tgtEl>
                                          <p:spTgt spid="104">
                                            <p:txEl>
                                              <p:pRg st="0" end="0"/>
                                            </p:txEl>
                                          </p:spTgt>
                                        </p:tgtEl>
                                      </p:cBhvr>
                                    </p:animEffect>
                                  </p:childTnLst>
                                </p:cTn>
                              </p:par>
                              <p:par>
                                <p:cTn id="8" presetID="10" presetClass="entr" presetSubtype="0" fill="hold" nodeType="withEffect">
                                  <p:stCondLst>
                                    <p:cond delay="1000"/>
                                  </p:stCondLst>
                                  <p:childTnLst>
                                    <p:set>
                                      <p:cBhvr>
                                        <p:cTn id="9" dur="1" fill="hold">
                                          <p:stCondLst>
                                            <p:cond delay="0"/>
                                          </p:stCondLst>
                                        </p:cTn>
                                        <p:tgtEl>
                                          <p:spTgt spid="104">
                                            <p:txEl>
                                              <p:pRg st="1" end="1"/>
                                            </p:txEl>
                                          </p:spTgt>
                                        </p:tgtEl>
                                        <p:attrNameLst>
                                          <p:attrName>style.visibility</p:attrName>
                                        </p:attrNameLst>
                                      </p:cBhvr>
                                      <p:to>
                                        <p:strVal val="visible"/>
                                      </p:to>
                                    </p:set>
                                    <p:animEffect transition="in" filter="fade">
                                      <p:cBhvr>
                                        <p:cTn id="10" dur="1000"/>
                                        <p:tgtEl>
                                          <p:spTgt spid="104">
                                            <p:txEl>
                                              <p:pRg st="1" end="1"/>
                                            </p:txEl>
                                          </p:spTgt>
                                        </p:tgtEl>
                                      </p:cBhvr>
                                    </p:animEffect>
                                  </p:childTnLst>
                                </p:cTn>
                              </p:par>
                              <p:par>
                                <p:cTn id="11" presetID="10" presetClass="entr" presetSubtype="0" fill="hold" nodeType="withEffect">
                                  <p:stCondLst>
                                    <p:cond delay="500"/>
                                  </p:stCondLst>
                                  <p:childTnLst>
                                    <p:set>
                                      <p:cBhvr>
                                        <p:cTn id="12" dur="1" fill="hold">
                                          <p:stCondLst>
                                            <p:cond delay="0"/>
                                          </p:stCondLst>
                                        </p:cTn>
                                        <p:tgtEl>
                                          <p:spTgt spid="102"/>
                                        </p:tgtEl>
                                        <p:attrNameLst>
                                          <p:attrName>style.visibility</p:attrName>
                                        </p:attrNameLst>
                                      </p:cBhvr>
                                      <p:to>
                                        <p:strVal val="visible"/>
                                      </p:to>
                                    </p:set>
                                    <p:animEffect transition="in" filter="fade">
                                      <p:cBhvr>
                                        <p:cTn id="13" dur="10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05380-D1F1-4432-9AF6-ABFF70B240E6}"/>
              </a:ext>
            </a:extLst>
          </p:cNvPr>
          <p:cNvSpPr>
            <a:spLocks noGrp="1"/>
          </p:cNvSpPr>
          <p:nvPr>
            <p:ph type="title"/>
          </p:nvPr>
        </p:nvSpPr>
        <p:spPr/>
        <p:txBody>
          <a:bodyPr/>
          <a:lstStyle/>
          <a:p>
            <a:r>
              <a:rPr lang="en-US" dirty="0"/>
              <a:t>Project demo</a:t>
            </a:r>
          </a:p>
        </p:txBody>
      </p:sp>
      <p:sp>
        <p:nvSpPr>
          <p:cNvPr id="3" name="Text Placeholder 2">
            <a:extLst>
              <a:ext uri="{FF2B5EF4-FFF2-40B4-BE49-F238E27FC236}">
                <a16:creationId xmlns:a16="http://schemas.microsoft.com/office/drawing/2014/main" id="{2CDEFB04-4722-4663-BC04-E75A4474EFBA}"/>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D8069F8D-5AF3-41FB-ADE5-132558C93A5B}"/>
              </a:ext>
            </a:extLst>
          </p:cNvPr>
          <p:cNvPicPr>
            <a:picLocks noChangeAspect="1"/>
          </p:cNvPicPr>
          <p:nvPr/>
        </p:nvPicPr>
        <p:blipFill>
          <a:blip r:embed="rId2"/>
          <a:stretch>
            <a:fillRect/>
          </a:stretch>
        </p:blipFill>
        <p:spPr>
          <a:xfrm>
            <a:off x="1176670" y="1776625"/>
            <a:ext cx="10058400" cy="4384431"/>
          </a:xfrm>
          <a:prstGeom prst="rect">
            <a:avLst/>
          </a:prstGeom>
        </p:spPr>
      </p:pic>
    </p:spTree>
    <p:extLst>
      <p:ext uri="{BB962C8B-B14F-4D97-AF65-F5344CB8AC3E}">
        <p14:creationId xmlns:p14="http://schemas.microsoft.com/office/powerpoint/2010/main" val="2893330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51D29-009D-4B28-881B-6587C6FEF75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13A68DB2-36AA-4FEF-81C4-164306466017}"/>
              </a:ext>
            </a:extLst>
          </p:cNvPr>
          <p:cNvSpPr>
            <a:spLocks noGrp="1"/>
          </p:cNvSpPr>
          <p:nvPr>
            <p:ph type="body" idx="1"/>
          </p:nvPr>
        </p:nvSpPr>
        <p:spPr/>
        <p:txBody>
          <a:bodyPr>
            <a:normAutofit/>
          </a:bodyPr>
          <a:lstStyle/>
          <a:p>
            <a:pPr algn="ctr"/>
            <a:r>
              <a:rPr lang="en-US" sz="8800" dirty="0"/>
              <a:t>Thank you </a:t>
            </a:r>
          </a:p>
        </p:txBody>
      </p:sp>
    </p:spTree>
    <p:extLst>
      <p:ext uri="{BB962C8B-B14F-4D97-AF65-F5344CB8AC3E}">
        <p14:creationId xmlns:p14="http://schemas.microsoft.com/office/powerpoint/2010/main" val="214444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9"/>
        <p:cNvGrpSpPr/>
        <p:nvPr/>
      </p:nvGrpSpPr>
      <p:grpSpPr>
        <a:xfrm>
          <a:off x="0" y="0"/>
          <a:ext cx="0" cy="0"/>
          <a:chOff x="0" y="0"/>
          <a:chExt cx="0" cy="0"/>
        </a:xfrm>
      </p:grpSpPr>
      <p:sp>
        <p:nvSpPr>
          <p:cNvPr id="110" name="Google Shape;110;p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Project Description</a:t>
            </a:r>
            <a:endParaRPr/>
          </a:p>
        </p:txBody>
      </p:sp>
      <p:grpSp>
        <p:nvGrpSpPr>
          <p:cNvPr id="111" name="Google Shape;111;p2"/>
          <p:cNvGrpSpPr/>
          <p:nvPr/>
        </p:nvGrpSpPr>
        <p:grpSpPr>
          <a:xfrm>
            <a:off x="1231788" y="2373828"/>
            <a:ext cx="9788748" cy="3235452"/>
            <a:chOff x="134825" y="275313"/>
            <a:chExt cx="9788748" cy="3235452"/>
          </a:xfrm>
        </p:grpSpPr>
        <p:sp>
          <p:nvSpPr>
            <p:cNvPr id="112" name="Google Shape;112;p2"/>
            <p:cNvSpPr/>
            <p:nvPr/>
          </p:nvSpPr>
          <p:spPr>
            <a:xfrm>
              <a:off x="134825" y="275313"/>
              <a:ext cx="1295909" cy="1295909"/>
            </a:xfrm>
            <a:prstGeom prst="ellipse">
              <a:avLst/>
            </a:prstGeom>
            <a:solidFill>
              <a:srgbClr val="BB5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406966" y="547454"/>
              <a:ext cx="751627" cy="75162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708430" y="275313"/>
              <a:ext cx="3054644" cy="129590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txBox="1"/>
            <p:nvPr/>
          </p:nvSpPr>
          <p:spPr>
            <a:xfrm>
              <a:off x="1708430" y="275313"/>
              <a:ext cx="3054644" cy="1295909"/>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1800"/>
                <a:buFont typeface="Calibri"/>
                <a:buNone/>
              </a:pPr>
              <a:r>
                <a:rPr lang="en-US" sz="1800" b="0" i="0" u="none" strike="noStrike" cap="none" dirty="0">
                  <a:solidFill>
                    <a:schemeClr val="dk1"/>
                  </a:solidFill>
                  <a:latin typeface="Calibri"/>
                  <a:ea typeface="Calibri"/>
                  <a:cs typeface="Calibri"/>
                  <a:sym typeface="Calibri"/>
                </a:rPr>
                <a:t>“Hex Army” is a digital strategy board game built on a hexagonal grid. The game will be built primarily as a level-based player vs ai game. </a:t>
              </a:r>
              <a:endParaRPr dirty="0"/>
            </a:p>
          </p:txBody>
        </p:sp>
        <p:sp>
          <p:nvSpPr>
            <p:cNvPr id="116" name="Google Shape;116;p2"/>
            <p:cNvSpPr/>
            <p:nvPr/>
          </p:nvSpPr>
          <p:spPr>
            <a:xfrm>
              <a:off x="5295324" y="275313"/>
              <a:ext cx="1295909" cy="1295909"/>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5567465" y="547454"/>
              <a:ext cx="751627" cy="751627"/>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6868929" y="275313"/>
              <a:ext cx="3054644" cy="129590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txBox="1"/>
            <p:nvPr/>
          </p:nvSpPr>
          <p:spPr>
            <a:xfrm>
              <a:off x="6868929" y="275313"/>
              <a:ext cx="3054644" cy="1295909"/>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The game consists of a player controlling units and attempting to destroy enemy units or achieve level-specific objectives. </a:t>
              </a:r>
              <a:endParaRPr/>
            </a:p>
          </p:txBody>
        </p:sp>
        <p:sp>
          <p:nvSpPr>
            <p:cNvPr id="120" name="Google Shape;120;p2"/>
            <p:cNvSpPr/>
            <p:nvPr/>
          </p:nvSpPr>
          <p:spPr>
            <a:xfrm>
              <a:off x="134825" y="2214856"/>
              <a:ext cx="1295909" cy="1295909"/>
            </a:xfrm>
            <a:prstGeom prst="ellipse">
              <a:avLst/>
            </a:prstGeom>
            <a:solidFill>
              <a:srgbClr val="9B83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406966" y="2486997"/>
              <a:ext cx="751627" cy="751627"/>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708430" y="2214856"/>
              <a:ext cx="3054644" cy="129590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txBox="1"/>
            <p:nvPr/>
          </p:nvSpPr>
          <p:spPr>
            <a:xfrm>
              <a:off x="1708430" y="2214856"/>
              <a:ext cx="3054644" cy="1295909"/>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1800"/>
                <a:buFont typeface="Calibri"/>
                <a:buNone/>
              </a:pPr>
              <a:r>
                <a:rPr lang="en-US" sz="1800" b="0" i="0" u="none" strike="noStrike" cap="none" dirty="0">
                  <a:solidFill>
                    <a:schemeClr val="dk1"/>
                  </a:solidFill>
                  <a:latin typeface="Calibri"/>
                  <a:ea typeface="Calibri"/>
                  <a:cs typeface="Calibri"/>
                  <a:sym typeface="Calibri"/>
                </a:rPr>
                <a:t>The game is being written in JavaScript using the Phaser3 engine and a general NodeJS production environment. (</a:t>
              </a:r>
              <a:r>
                <a:rPr lang="en-US" sz="1800" b="0" i="0" u="none" strike="noStrike" cap="none" dirty="0" err="1">
                  <a:solidFill>
                    <a:schemeClr val="dk1"/>
                  </a:solidFill>
                  <a:latin typeface="Calibri"/>
                  <a:ea typeface="Calibri"/>
                  <a:cs typeface="Calibri"/>
                  <a:sym typeface="Calibri"/>
                </a:rPr>
                <a:t>CapacitorJS</a:t>
              </a:r>
              <a:r>
                <a:rPr lang="en-US" sz="1800" b="0" i="0" u="none" strike="noStrike" cap="none" dirty="0">
                  <a:solidFill>
                    <a:schemeClr val="dk1"/>
                  </a:solidFill>
                  <a:latin typeface="Calibri"/>
                  <a:ea typeface="Calibri"/>
                  <a:cs typeface="Calibri"/>
                  <a:sym typeface="Calibri"/>
                </a:rPr>
                <a:t> will be used for mobile porting)</a:t>
              </a:r>
              <a:endParaRPr dirty="0"/>
            </a:p>
          </p:txBody>
        </p:sp>
        <p:sp>
          <p:nvSpPr>
            <p:cNvPr id="124" name="Google Shape;124;p2"/>
            <p:cNvSpPr/>
            <p:nvPr/>
          </p:nvSpPr>
          <p:spPr>
            <a:xfrm>
              <a:off x="5295324" y="2214856"/>
              <a:ext cx="1295909" cy="1295909"/>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5567465" y="2486997"/>
              <a:ext cx="751627" cy="751627"/>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6868929" y="2214856"/>
              <a:ext cx="3054644" cy="129590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txBox="1"/>
            <p:nvPr/>
          </p:nvSpPr>
          <p:spPr>
            <a:xfrm>
              <a:off x="6868929" y="2214856"/>
              <a:ext cx="3054644" cy="1295909"/>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The final project will be available to play on mobile devices, either in browser or as an app.</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1"/>
        <p:cNvGrpSpPr/>
        <p:nvPr/>
      </p:nvGrpSpPr>
      <p:grpSpPr>
        <a:xfrm>
          <a:off x="0" y="0"/>
          <a:ext cx="0" cy="0"/>
          <a:chOff x="0" y="0"/>
          <a:chExt cx="0" cy="0"/>
        </a:xfrm>
      </p:grpSpPr>
      <p:sp>
        <p:nvSpPr>
          <p:cNvPr id="132" name="Google Shape;132;p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dirty="0"/>
              <a:t>Group Role</a:t>
            </a:r>
            <a:endParaRPr dirty="0"/>
          </a:p>
        </p:txBody>
      </p:sp>
      <p:graphicFrame>
        <p:nvGraphicFramePr>
          <p:cNvPr id="133" name="Google Shape;133;p3"/>
          <p:cNvGraphicFramePr/>
          <p:nvPr>
            <p:extLst>
              <p:ext uri="{D42A27DB-BD31-4B8C-83A1-F6EECF244321}">
                <p14:modId xmlns:p14="http://schemas.microsoft.com/office/powerpoint/2010/main" val="24039603"/>
              </p:ext>
            </p:extLst>
          </p:nvPr>
        </p:nvGraphicFramePr>
        <p:xfrm>
          <a:off x="946298" y="1737360"/>
          <a:ext cx="10388009" cy="4376358"/>
        </p:xfrm>
        <a:graphic>
          <a:graphicData uri="http://schemas.openxmlformats.org/drawingml/2006/table">
            <a:tbl>
              <a:tblPr firstRow="1" bandRow="1">
                <a:noFill/>
                <a:tableStyleId>{5E05920E-783D-41ED-A711-9E2391F0C3E8}</a:tableStyleId>
              </a:tblPr>
              <a:tblGrid>
                <a:gridCol w="6206319">
                  <a:extLst>
                    <a:ext uri="{9D8B030D-6E8A-4147-A177-3AD203B41FA5}">
                      <a16:colId xmlns:a16="http://schemas.microsoft.com/office/drawing/2014/main" val="20000"/>
                    </a:ext>
                  </a:extLst>
                </a:gridCol>
                <a:gridCol w="4181690">
                  <a:extLst>
                    <a:ext uri="{9D8B030D-6E8A-4147-A177-3AD203B41FA5}">
                      <a16:colId xmlns:a16="http://schemas.microsoft.com/office/drawing/2014/main" val="20001"/>
                    </a:ext>
                  </a:extLst>
                </a:gridCol>
              </a:tblGrid>
              <a:tr h="486262">
                <a:tc>
                  <a:txBody>
                    <a:bodyPr/>
                    <a:lstStyle/>
                    <a:p>
                      <a:pPr marL="0" marR="0" lvl="0" indent="0" algn="ctr" rtl="0">
                        <a:spcBef>
                          <a:spcPts val="0"/>
                        </a:spcBef>
                        <a:spcAft>
                          <a:spcPts val="0"/>
                        </a:spcAft>
                        <a:buNone/>
                      </a:pPr>
                      <a:r>
                        <a:rPr lang="en-US" sz="1900" u="none" strike="noStrike" cap="none" dirty="0"/>
                        <a:t>Member Responsibilities</a:t>
                      </a:r>
                      <a:endParaRPr sz="1900" u="none" strike="noStrike" cap="none" dirty="0">
                        <a:latin typeface="Times"/>
                        <a:ea typeface="Times"/>
                        <a:cs typeface="Times"/>
                        <a:sym typeface="Times"/>
                      </a:endParaRPr>
                    </a:p>
                  </a:txBody>
                  <a:tcPr marL="49700" marR="49700" marT="49700" marB="49700"/>
                </a:tc>
                <a:tc>
                  <a:txBody>
                    <a:bodyPr/>
                    <a:lstStyle/>
                    <a:p>
                      <a:pPr marL="0" marR="0" lvl="0" indent="0" algn="ctr" rtl="0">
                        <a:spcBef>
                          <a:spcPts val="0"/>
                        </a:spcBef>
                        <a:spcAft>
                          <a:spcPts val="0"/>
                        </a:spcAft>
                        <a:buNone/>
                      </a:pPr>
                      <a:r>
                        <a:rPr lang="en-US" sz="1900" u="none" strike="noStrike" cap="none" dirty="0"/>
                        <a:t>Member</a:t>
                      </a:r>
                      <a:endParaRPr sz="1900" u="none" strike="noStrike" cap="none" dirty="0">
                        <a:latin typeface="Times"/>
                        <a:ea typeface="Times"/>
                        <a:cs typeface="Times"/>
                        <a:sym typeface="Times"/>
                      </a:endParaRPr>
                    </a:p>
                  </a:txBody>
                  <a:tcPr marL="49700" marR="49700" marT="49700" marB="49700"/>
                </a:tc>
                <a:extLst>
                  <a:ext uri="{0D108BD9-81ED-4DB2-BD59-A6C34878D82A}">
                    <a16:rowId xmlns:a16="http://schemas.microsoft.com/office/drawing/2014/main" val="10000"/>
                  </a:ext>
                </a:extLst>
              </a:tr>
              <a:tr h="486262">
                <a:tc>
                  <a:txBody>
                    <a:bodyPr/>
                    <a:lstStyle/>
                    <a:p>
                      <a:pPr marL="0" marR="0" lvl="0" indent="0" algn="l" rtl="0">
                        <a:spcBef>
                          <a:spcPts val="0"/>
                        </a:spcBef>
                        <a:spcAft>
                          <a:spcPts val="0"/>
                        </a:spcAft>
                        <a:buNone/>
                      </a:pPr>
                      <a:r>
                        <a:rPr lang="en-US" sz="1900" dirty="0">
                          <a:latin typeface="Times"/>
                          <a:ea typeface="Times"/>
                          <a:cs typeface="Times"/>
                          <a:sym typeface="Times"/>
                        </a:rPr>
                        <a:t>Create the hex map</a:t>
                      </a:r>
                      <a:endParaRPr sz="1900" dirty="0">
                        <a:latin typeface="Times"/>
                        <a:ea typeface="Times"/>
                        <a:cs typeface="Times"/>
                        <a:sym typeface="Times"/>
                      </a:endParaRPr>
                    </a:p>
                  </a:txBody>
                  <a:tcPr marL="49700" marR="49700" marT="49700" marB="49700"/>
                </a:tc>
                <a:tc>
                  <a:txBody>
                    <a:bodyPr/>
                    <a:lstStyle/>
                    <a:p>
                      <a:pPr marL="0" marR="0" lvl="0" indent="0" algn="l" rtl="0">
                        <a:spcBef>
                          <a:spcPts val="0"/>
                        </a:spcBef>
                        <a:spcAft>
                          <a:spcPts val="0"/>
                        </a:spcAft>
                        <a:buNone/>
                      </a:pPr>
                      <a:r>
                        <a:rPr lang="en-US" sz="1900" u="none" strike="noStrike" cap="none" dirty="0"/>
                        <a:t>Jeremy Glebe</a:t>
                      </a:r>
                      <a:endParaRPr lang="en-US" sz="1900" dirty="0">
                        <a:latin typeface="Times"/>
                        <a:ea typeface="Times"/>
                        <a:cs typeface="Times"/>
                        <a:sym typeface="Times"/>
                      </a:endParaRPr>
                    </a:p>
                  </a:txBody>
                  <a:tcPr marL="49700" marR="49700" marT="49700" marB="49700"/>
                </a:tc>
                <a:extLst>
                  <a:ext uri="{0D108BD9-81ED-4DB2-BD59-A6C34878D82A}">
                    <a16:rowId xmlns:a16="http://schemas.microsoft.com/office/drawing/2014/main" val="10001"/>
                  </a:ext>
                </a:extLst>
              </a:tr>
              <a:tr h="486262">
                <a:tc>
                  <a:txBody>
                    <a:bodyPr/>
                    <a:lstStyle/>
                    <a:p>
                      <a:pPr marL="0" marR="0" lvl="0" indent="0" algn="l" rtl="0">
                        <a:spcBef>
                          <a:spcPts val="0"/>
                        </a:spcBef>
                        <a:spcAft>
                          <a:spcPts val="0"/>
                        </a:spcAft>
                        <a:buNone/>
                      </a:pPr>
                      <a:r>
                        <a:rPr lang="en-US" sz="1900" dirty="0">
                          <a:latin typeface="Times"/>
                          <a:ea typeface="Times"/>
                          <a:cs typeface="Times"/>
                          <a:sym typeface="Times"/>
                        </a:rPr>
                        <a:t>Create the character of player and enemy</a:t>
                      </a:r>
                      <a:endParaRPr sz="1900" dirty="0">
                        <a:latin typeface="Times"/>
                        <a:ea typeface="Times"/>
                        <a:cs typeface="Times"/>
                        <a:sym typeface="Times"/>
                      </a:endParaRPr>
                    </a:p>
                  </a:txBody>
                  <a:tcPr marL="49700" marR="49700" marT="49700" marB="49700"/>
                </a:tc>
                <a:tc>
                  <a:txBody>
                    <a:bodyPr/>
                    <a:lstStyle/>
                    <a:p>
                      <a:pPr marL="0" marR="0" lvl="0" indent="0" algn="l" rtl="0">
                        <a:spcBef>
                          <a:spcPts val="0"/>
                        </a:spcBef>
                        <a:spcAft>
                          <a:spcPts val="0"/>
                        </a:spcAft>
                        <a:buNone/>
                      </a:pPr>
                      <a:r>
                        <a:rPr lang="en-US" sz="1900" u="none" strike="noStrike" cap="none" dirty="0"/>
                        <a:t>Jeremy Glebe</a:t>
                      </a:r>
                      <a:endParaRPr lang="en-US" sz="1900" dirty="0">
                        <a:latin typeface="Times"/>
                        <a:ea typeface="Times"/>
                        <a:cs typeface="Times"/>
                        <a:sym typeface="Times"/>
                      </a:endParaRPr>
                    </a:p>
                  </a:txBody>
                  <a:tcPr marL="49700" marR="49700" marT="49700" marB="49700"/>
                </a:tc>
                <a:extLst>
                  <a:ext uri="{0D108BD9-81ED-4DB2-BD59-A6C34878D82A}">
                    <a16:rowId xmlns:a16="http://schemas.microsoft.com/office/drawing/2014/main" val="10002"/>
                  </a:ext>
                </a:extLst>
              </a:tr>
              <a:tr h="486262">
                <a:tc>
                  <a:txBody>
                    <a:bodyPr/>
                    <a:lstStyle/>
                    <a:p>
                      <a:pPr marL="0" marR="0" lvl="0" indent="0" algn="l" rtl="0">
                        <a:spcBef>
                          <a:spcPts val="0"/>
                        </a:spcBef>
                        <a:spcAft>
                          <a:spcPts val="0"/>
                        </a:spcAft>
                        <a:buNone/>
                      </a:pPr>
                      <a:r>
                        <a:rPr lang="en-US" sz="1900" dirty="0">
                          <a:latin typeface="Times"/>
                          <a:ea typeface="Times"/>
                          <a:cs typeface="Times"/>
                          <a:sym typeface="Times"/>
                        </a:rPr>
                        <a:t>Create moving animation of player and enemy</a:t>
                      </a:r>
                      <a:endParaRPr sz="1900" dirty="0">
                        <a:latin typeface="Times"/>
                        <a:ea typeface="Times"/>
                        <a:cs typeface="Times"/>
                        <a:sym typeface="Times"/>
                      </a:endParaRPr>
                    </a:p>
                  </a:txBody>
                  <a:tcPr marL="49700" marR="49700" marT="49700" marB="49700"/>
                </a:tc>
                <a:tc>
                  <a:txBody>
                    <a:bodyPr/>
                    <a:lstStyle/>
                    <a:p>
                      <a:pPr marL="0" marR="0" lvl="0" indent="0" algn="l" rtl="0">
                        <a:spcBef>
                          <a:spcPts val="0"/>
                        </a:spcBef>
                        <a:spcAft>
                          <a:spcPts val="0"/>
                        </a:spcAft>
                        <a:buNone/>
                      </a:pPr>
                      <a:r>
                        <a:rPr lang="en-US" sz="1900" u="none" strike="noStrike" cap="none" dirty="0"/>
                        <a:t>Jeremy Glebe</a:t>
                      </a:r>
                      <a:endParaRPr lang="en-US" sz="1900" dirty="0">
                        <a:latin typeface="Times"/>
                        <a:ea typeface="Times"/>
                        <a:cs typeface="Times"/>
                        <a:sym typeface="Times"/>
                      </a:endParaRPr>
                    </a:p>
                  </a:txBody>
                  <a:tcPr marL="49700" marR="49700" marT="49700" marB="49700"/>
                </a:tc>
                <a:extLst>
                  <a:ext uri="{0D108BD9-81ED-4DB2-BD59-A6C34878D82A}">
                    <a16:rowId xmlns:a16="http://schemas.microsoft.com/office/drawing/2014/main" val="10003"/>
                  </a:ext>
                </a:extLst>
              </a:tr>
              <a:tr h="486262">
                <a:tc>
                  <a:txBody>
                    <a:bodyPr/>
                    <a:lstStyle/>
                    <a:p>
                      <a:pPr marL="0" marR="0" lvl="0" indent="0" algn="l" rtl="0">
                        <a:spcBef>
                          <a:spcPts val="0"/>
                        </a:spcBef>
                        <a:spcAft>
                          <a:spcPts val="0"/>
                        </a:spcAft>
                        <a:buNone/>
                      </a:pPr>
                      <a:r>
                        <a:rPr lang="en-US" sz="1900" dirty="0">
                          <a:latin typeface="Times"/>
                          <a:ea typeface="Times"/>
                          <a:cs typeface="Times"/>
                          <a:sym typeface="Times"/>
                        </a:rPr>
                        <a:t>Create the attack and health bar</a:t>
                      </a:r>
                      <a:endParaRPr sz="1900" dirty="0">
                        <a:latin typeface="Times"/>
                        <a:ea typeface="Times"/>
                        <a:cs typeface="Times"/>
                        <a:sym typeface="Times"/>
                      </a:endParaRPr>
                    </a:p>
                  </a:txBody>
                  <a:tcPr marL="49700" marR="49700" marT="49700" marB="49700"/>
                </a:tc>
                <a:tc>
                  <a:txBody>
                    <a:bodyPr/>
                    <a:lstStyle/>
                    <a:p>
                      <a:pPr marL="0" marR="0" lvl="0" indent="0" algn="l" rtl="0">
                        <a:spcBef>
                          <a:spcPts val="0"/>
                        </a:spcBef>
                        <a:spcAft>
                          <a:spcPts val="0"/>
                        </a:spcAft>
                        <a:buNone/>
                      </a:pPr>
                      <a:r>
                        <a:rPr lang="en-US" sz="1900" u="none" strike="noStrike" cap="none" dirty="0"/>
                        <a:t>Jeremy Glebe/</a:t>
                      </a:r>
                      <a:r>
                        <a:rPr lang="en-US" sz="1900" u="none" strike="noStrike" cap="none" dirty="0" err="1"/>
                        <a:t>Haiyi</a:t>
                      </a:r>
                      <a:r>
                        <a:rPr lang="en-US" sz="1900" u="none" strike="noStrike" cap="none" dirty="0"/>
                        <a:t> wang</a:t>
                      </a:r>
                      <a:endParaRPr lang="en-US" sz="1900" dirty="0">
                        <a:latin typeface="Times"/>
                        <a:ea typeface="Times"/>
                        <a:cs typeface="Times"/>
                        <a:sym typeface="Times"/>
                      </a:endParaRPr>
                    </a:p>
                  </a:txBody>
                  <a:tcPr marL="49700" marR="49700" marT="49700" marB="49700"/>
                </a:tc>
                <a:extLst>
                  <a:ext uri="{0D108BD9-81ED-4DB2-BD59-A6C34878D82A}">
                    <a16:rowId xmlns:a16="http://schemas.microsoft.com/office/drawing/2014/main" val="10004"/>
                  </a:ext>
                </a:extLst>
              </a:tr>
              <a:tr h="486262">
                <a:tc>
                  <a:txBody>
                    <a:bodyPr/>
                    <a:lstStyle/>
                    <a:p>
                      <a:pPr marL="0" marR="0" lvl="0" indent="0" algn="l" rtl="0">
                        <a:spcBef>
                          <a:spcPts val="0"/>
                        </a:spcBef>
                        <a:spcAft>
                          <a:spcPts val="0"/>
                        </a:spcAft>
                        <a:buNone/>
                      </a:pPr>
                      <a:r>
                        <a:rPr lang="en-US" sz="1900" dirty="0">
                          <a:latin typeface="Times"/>
                          <a:ea typeface="Times"/>
                          <a:cs typeface="Times"/>
                          <a:sym typeface="Times"/>
                        </a:rPr>
                        <a:t>Add sound, music </a:t>
                      </a:r>
                      <a:endParaRPr sz="1900" dirty="0">
                        <a:latin typeface="Times"/>
                        <a:ea typeface="Times"/>
                        <a:cs typeface="Times"/>
                        <a:sym typeface="Times"/>
                      </a:endParaRPr>
                    </a:p>
                  </a:txBody>
                  <a:tcPr marL="49700" marR="49700" marT="49700" marB="497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900" u="none" strike="noStrike" cap="none" dirty="0" err="1"/>
                        <a:t>Haiyi</a:t>
                      </a:r>
                      <a:r>
                        <a:rPr lang="en-US" sz="1900" u="none" strike="noStrike" cap="none" dirty="0"/>
                        <a:t> wang</a:t>
                      </a:r>
                      <a:endParaRPr lang="en-US" sz="1900" dirty="0">
                        <a:latin typeface="Times"/>
                        <a:ea typeface="Times"/>
                        <a:cs typeface="Times"/>
                        <a:sym typeface="Times"/>
                      </a:endParaRPr>
                    </a:p>
                  </a:txBody>
                  <a:tcPr marL="49700" marR="49700" marT="49700" marB="49700"/>
                </a:tc>
                <a:extLst>
                  <a:ext uri="{0D108BD9-81ED-4DB2-BD59-A6C34878D82A}">
                    <a16:rowId xmlns:a16="http://schemas.microsoft.com/office/drawing/2014/main" val="10005"/>
                  </a:ext>
                </a:extLst>
              </a:tr>
              <a:tr h="48626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900" dirty="0">
                          <a:latin typeface="Times"/>
                          <a:ea typeface="Times"/>
                          <a:cs typeface="Times"/>
                          <a:sym typeface="Times"/>
                        </a:rPr>
                        <a:t>Function </a:t>
                      </a:r>
                      <a:r>
                        <a:rPr lang="en-US" sz="1900" dirty="0" err="1">
                          <a:latin typeface="Times"/>
                          <a:ea typeface="Times"/>
                          <a:cs typeface="Times"/>
                          <a:sym typeface="Times"/>
                        </a:rPr>
                        <a:t>Tesing</a:t>
                      </a:r>
                      <a:endParaRPr lang="en-US" sz="1900" dirty="0">
                        <a:latin typeface="Times"/>
                        <a:ea typeface="Times"/>
                        <a:cs typeface="Times"/>
                        <a:sym typeface="Times"/>
                      </a:endParaRPr>
                    </a:p>
                  </a:txBody>
                  <a:tcPr marL="49700" marR="49700" marT="49700" marB="49700"/>
                </a:tc>
                <a:tc>
                  <a:txBody>
                    <a:bodyPr/>
                    <a:lstStyle/>
                    <a:p>
                      <a:pPr marL="0" marR="0" lvl="0" indent="0" algn="l" rtl="0">
                        <a:spcBef>
                          <a:spcPts val="0"/>
                        </a:spcBef>
                        <a:spcAft>
                          <a:spcPts val="0"/>
                        </a:spcAft>
                        <a:buNone/>
                      </a:pPr>
                      <a:r>
                        <a:rPr lang="en-US" sz="1900" u="none" strike="noStrike" cap="none" dirty="0"/>
                        <a:t>Jeremy Glebe/</a:t>
                      </a:r>
                      <a:r>
                        <a:rPr lang="en-US" sz="1900" u="none" strike="noStrike" cap="none" dirty="0" err="1"/>
                        <a:t>Haiyi</a:t>
                      </a:r>
                      <a:r>
                        <a:rPr lang="en-US" sz="1900" u="none" strike="noStrike" cap="none" dirty="0"/>
                        <a:t> wang</a:t>
                      </a:r>
                      <a:endParaRPr lang="en-US" sz="1900" dirty="0">
                        <a:latin typeface="Times"/>
                        <a:ea typeface="Times"/>
                        <a:cs typeface="Times"/>
                        <a:sym typeface="Times"/>
                      </a:endParaRPr>
                    </a:p>
                  </a:txBody>
                  <a:tcPr marL="49700" marR="49700" marT="49700" marB="49700"/>
                </a:tc>
                <a:extLst>
                  <a:ext uri="{0D108BD9-81ED-4DB2-BD59-A6C34878D82A}">
                    <a16:rowId xmlns:a16="http://schemas.microsoft.com/office/drawing/2014/main" val="10006"/>
                  </a:ext>
                </a:extLst>
              </a:tr>
              <a:tr h="486262">
                <a:tc>
                  <a:txBody>
                    <a:bodyPr/>
                    <a:lstStyle/>
                    <a:p>
                      <a:pPr marL="0" marR="0" lvl="0" indent="0" algn="l" rtl="0">
                        <a:spcBef>
                          <a:spcPts val="0"/>
                        </a:spcBef>
                        <a:spcAft>
                          <a:spcPts val="0"/>
                        </a:spcAft>
                        <a:buNone/>
                      </a:pPr>
                      <a:r>
                        <a:rPr lang="en-US" sz="1900" dirty="0">
                          <a:latin typeface="Times"/>
                          <a:ea typeface="Times"/>
                          <a:cs typeface="Times"/>
                          <a:sym typeface="Times"/>
                        </a:rPr>
                        <a:t>Design of frontpage</a:t>
                      </a:r>
                      <a:endParaRPr sz="1900" dirty="0">
                        <a:latin typeface="Times"/>
                        <a:ea typeface="Times"/>
                        <a:cs typeface="Times"/>
                        <a:sym typeface="Times"/>
                      </a:endParaRPr>
                    </a:p>
                  </a:txBody>
                  <a:tcPr marL="49700" marR="49700" marT="49700" marB="49700"/>
                </a:tc>
                <a:tc>
                  <a:txBody>
                    <a:bodyPr/>
                    <a:lstStyle/>
                    <a:p>
                      <a:pPr marL="0" marR="0" lvl="0" indent="0" algn="l" rtl="0">
                        <a:spcBef>
                          <a:spcPts val="0"/>
                        </a:spcBef>
                        <a:spcAft>
                          <a:spcPts val="0"/>
                        </a:spcAft>
                        <a:buNone/>
                      </a:pPr>
                      <a:r>
                        <a:rPr lang="en-US" sz="1900" dirty="0" err="1">
                          <a:latin typeface="Times"/>
                          <a:ea typeface="Times"/>
                          <a:cs typeface="Times"/>
                          <a:sym typeface="Times"/>
                        </a:rPr>
                        <a:t>Haiyi</a:t>
                      </a:r>
                      <a:r>
                        <a:rPr lang="en-US" sz="1900" dirty="0">
                          <a:latin typeface="Times"/>
                          <a:ea typeface="Times"/>
                          <a:cs typeface="Times"/>
                          <a:sym typeface="Times"/>
                        </a:rPr>
                        <a:t> wang</a:t>
                      </a:r>
                    </a:p>
                  </a:txBody>
                  <a:tcPr marL="49700" marR="49700" marT="49700" marB="49700"/>
                </a:tc>
                <a:extLst>
                  <a:ext uri="{0D108BD9-81ED-4DB2-BD59-A6C34878D82A}">
                    <a16:rowId xmlns:a16="http://schemas.microsoft.com/office/drawing/2014/main" val="10007"/>
                  </a:ext>
                </a:extLst>
              </a:tr>
              <a:tr h="486262">
                <a:tc>
                  <a:txBody>
                    <a:bodyPr/>
                    <a:lstStyle/>
                    <a:p>
                      <a:pPr marL="0" marR="0" lvl="0" indent="0" algn="l" rtl="0">
                        <a:spcBef>
                          <a:spcPts val="0"/>
                        </a:spcBef>
                        <a:spcAft>
                          <a:spcPts val="0"/>
                        </a:spcAft>
                        <a:buNone/>
                      </a:pPr>
                      <a:r>
                        <a:rPr lang="en-US" sz="1900" dirty="0" err="1">
                          <a:latin typeface="Times"/>
                          <a:ea typeface="Times"/>
                          <a:cs typeface="Times"/>
                          <a:sym typeface="Times"/>
                        </a:rPr>
                        <a:t>Dcouments</a:t>
                      </a:r>
                      <a:endParaRPr sz="1900" dirty="0">
                        <a:latin typeface="Times"/>
                        <a:ea typeface="Times"/>
                        <a:cs typeface="Times"/>
                        <a:sym typeface="Times"/>
                      </a:endParaRPr>
                    </a:p>
                  </a:txBody>
                  <a:tcPr marL="49700" marR="49700" marT="49700" marB="49700"/>
                </a:tc>
                <a:tc>
                  <a:txBody>
                    <a:bodyPr/>
                    <a:lstStyle/>
                    <a:p>
                      <a:pPr marL="0" marR="0" lvl="0" indent="0" algn="l" rtl="0">
                        <a:spcBef>
                          <a:spcPts val="0"/>
                        </a:spcBef>
                        <a:spcAft>
                          <a:spcPts val="0"/>
                        </a:spcAft>
                        <a:buNone/>
                      </a:pPr>
                      <a:r>
                        <a:rPr lang="en-US" sz="1900" dirty="0" err="1">
                          <a:latin typeface="Times"/>
                          <a:ea typeface="Times"/>
                          <a:cs typeface="Times"/>
                          <a:sym typeface="Times"/>
                        </a:rPr>
                        <a:t>Haiyi</a:t>
                      </a:r>
                      <a:r>
                        <a:rPr lang="en-US" sz="1900" dirty="0">
                          <a:latin typeface="Times"/>
                          <a:ea typeface="Times"/>
                          <a:cs typeface="Times"/>
                          <a:sym typeface="Times"/>
                        </a:rPr>
                        <a:t> wang</a:t>
                      </a:r>
                    </a:p>
                  </a:txBody>
                  <a:tcPr marL="49700" marR="49700" marT="49700" marB="49700"/>
                </a:tc>
                <a:extLst>
                  <a:ext uri="{0D108BD9-81ED-4DB2-BD59-A6C34878D82A}">
                    <a16:rowId xmlns:a16="http://schemas.microsoft.com/office/drawing/2014/main" val="1000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dirty="0"/>
              <a:t>Core requirements</a:t>
            </a:r>
            <a:endParaRPr dirty="0"/>
          </a:p>
        </p:txBody>
      </p:sp>
      <p:sp>
        <p:nvSpPr>
          <p:cNvPr id="2" name="TextBox 1">
            <a:extLst>
              <a:ext uri="{FF2B5EF4-FFF2-40B4-BE49-F238E27FC236}">
                <a16:creationId xmlns:a16="http://schemas.microsoft.com/office/drawing/2014/main" id="{F184AD35-58E5-417F-81B3-E62D158531FA}"/>
              </a:ext>
            </a:extLst>
          </p:cNvPr>
          <p:cNvSpPr txBox="1"/>
          <p:nvPr/>
        </p:nvSpPr>
        <p:spPr>
          <a:xfrm>
            <a:off x="882503" y="1924493"/>
            <a:ext cx="10134954" cy="3785652"/>
          </a:xfrm>
          <a:prstGeom prst="rect">
            <a:avLst/>
          </a:prstGeom>
          <a:noFill/>
        </p:spPr>
        <p:txBody>
          <a:bodyPr wrap="square" rtlCol="0">
            <a:spAutoFit/>
          </a:bodyPr>
          <a:lstStyle/>
          <a:p>
            <a:pPr marL="914400" lvl="1" indent="-457200" algn="just" fontAlgn="base">
              <a:spcBef>
                <a:spcPts val="600"/>
              </a:spcBef>
              <a:buFont typeface="Arial" panose="020B0604020202020204" pitchFamily="34" charset="0"/>
              <a:buChar char="•"/>
              <a:tabLst>
                <a:tab pos="914400" algn="l"/>
              </a:tabLst>
            </a:pPr>
            <a:r>
              <a:rPr lang="en-IN" sz="2800" dirty="0">
                <a:solidFill>
                  <a:srgbClr val="000000"/>
                </a:solidFill>
                <a:effectLst/>
                <a:latin typeface="Times" panose="02020603050405020304" pitchFamily="18" charset="0"/>
                <a:ea typeface="Times New Roman" panose="02020603050405020304" pitchFamily="18" charset="0"/>
              </a:rPr>
              <a:t>the hex map</a:t>
            </a:r>
            <a:endParaRPr lang="en-US" sz="2800" dirty="0">
              <a:effectLst/>
              <a:latin typeface="Times New Roman" panose="02020603050405020304" pitchFamily="18" charset="0"/>
              <a:ea typeface="Times New Roman" panose="02020603050405020304" pitchFamily="18" charset="0"/>
            </a:endParaRPr>
          </a:p>
          <a:p>
            <a:pPr marL="914400" lvl="1" indent="-457200" algn="just" fontAlgn="base">
              <a:spcBef>
                <a:spcPts val="600"/>
              </a:spcBef>
              <a:buFont typeface="Arial" panose="020B0604020202020204" pitchFamily="34" charset="0"/>
              <a:buChar char="•"/>
              <a:tabLst>
                <a:tab pos="914400" algn="l"/>
              </a:tabLst>
            </a:pPr>
            <a:r>
              <a:rPr lang="en-IN" sz="2800" dirty="0">
                <a:solidFill>
                  <a:srgbClr val="000000"/>
                </a:solidFill>
                <a:effectLst/>
                <a:latin typeface="Times" panose="02020603050405020304" pitchFamily="18" charset="0"/>
                <a:ea typeface="Times New Roman" panose="02020603050405020304" pitchFamily="18" charset="0"/>
              </a:rPr>
              <a:t>the characters of player and enemies</a:t>
            </a:r>
            <a:endParaRPr lang="en-US" sz="2800" dirty="0">
              <a:effectLst/>
              <a:latin typeface="Times New Roman" panose="02020603050405020304" pitchFamily="18" charset="0"/>
              <a:ea typeface="Times New Roman" panose="02020603050405020304" pitchFamily="18" charset="0"/>
            </a:endParaRPr>
          </a:p>
          <a:p>
            <a:pPr marL="914400" lvl="1" indent="-457200" algn="just" fontAlgn="base">
              <a:spcBef>
                <a:spcPts val="600"/>
              </a:spcBef>
              <a:buFont typeface="Arial" panose="020B0604020202020204" pitchFamily="34" charset="0"/>
              <a:buChar char="•"/>
              <a:tabLst>
                <a:tab pos="914400" algn="l"/>
              </a:tabLst>
            </a:pPr>
            <a:r>
              <a:rPr lang="en-IN" sz="2800" dirty="0">
                <a:solidFill>
                  <a:srgbClr val="000000"/>
                </a:solidFill>
                <a:effectLst/>
                <a:latin typeface="Times" panose="02020603050405020304" pitchFamily="18" charset="0"/>
                <a:ea typeface="Times New Roman" panose="02020603050405020304" pitchFamily="18" charset="0"/>
              </a:rPr>
              <a:t>the animation of characters moving</a:t>
            </a:r>
            <a:endParaRPr lang="en-US" sz="2800" dirty="0">
              <a:effectLst/>
              <a:latin typeface="Times New Roman" panose="02020603050405020304" pitchFamily="18" charset="0"/>
              <a:ea typeface="Times New Roman" panose="02020603050405020304" pitchFamily="18" charset="0"/>
            </a:endParaRPr>
          </a:p>
          <a:p>
            <a:pPr marL="914400" lvl="1" indent="-457200" algn="just" fontAlgn="base">
              <a:spcBef>
                <a:spcPts val="600"/>
              </a:spcBef>
              <a:buFont typeface="Arial" panose="020B0604020202020204" pitchFamily="34" charset="0"/>
              <a:buChar char="•"/>
              <a:tabLst>
                <a:tab pos="914400" algn="l"/>
              </a:tabLst>
            </a:pPr>
            <a:r>
              <a:rPr lang="en-IN" sz="2800" dirty="0">
                <a:solidFill>
                  <a:srgbClr val="000000"/>
                </a:solidFill>
                <a:effectLst/>
                <a:latin typeface="Times" panose="02020603050405020304" pitchFamily="18" charset="0"/>
                <a:ea typeface="Times New Roman" panose="02020603050405020304" pitchFamily="18" charset="0"/>
              </a:rPr>
              <a:t>the health bar of player and enemy</a:t>
            </a:r>
            <a:endParaRPr lang="en-US" sz="2800" dirty="0">
              <a:effectLst/>
              <a:latin typeface="Times New Roman" panose="02020603050405020304" pitchFamily="18" charset="0"/>
              <a:ea typeface="Times New Roman" panose="02020603050405020304" pitchFamily="18" charset="0"/>
            </a:endParaRPr>
          </a:p>
          <a:p>
            <a:pPr marL="914400" lvl="1" indent="-457200" algn="just" fontAlgn="base">
              <a:spcBef>
                <a:spcPts val="600"/>
              </a:spcBef>
              <a:buFont typeface="Arial" panose="020B0604020202020204" pitchFamily="34" charset="0"/>
              <a:buChar char="•"/>
              <a:tabLst>
                <a:tab pos="914400" algn="l"/>
              </a:tabLst>
            </a:pPr>
            <a:r>
              <a:rPr lang="en-IN" sz="2800" dirty="0">
                <a:solidFill>
                  <a:srgbClr val="000000"/>
                </a:solidFill>
                <a:effectLst/>
                <a:latin typeface="Times" panose="02020603050405020304" pitchFamily="18" charset="0"/>
                <a:ea typeface="Times New Roman" panose="02020603050405020304" pitchFamily="18" charset="0"/>
              </a:rPr>
              <a:t>the player attack with enemy</a:t>
            </a:r>
            <a:endParaRPr lang="en-US" sz="2800" dirty="0">
              <a:effectLst/>
              <a:latin typeface="Times New Roman" panose="02020603050405020304" pitchFamily="18" charset="0"/>
              <a:ea typeface="Times New Roman" panose="02020603050405020304" pitchFamily="18" charset="0"/>
            </a:endParaRPr>
          </a:p>
          <a:p>
            <a:pPr marL="914400" lvl="1" indent="-457200" algn="just" fontAlgn="base">
              <a:spcBef>
                <a:spcPts val="600"/>
              </a:spcBef>
              <a:buFont typeface="Arial" panose="020B0604020202020204" pitchFamily="34" charset="0"/>
              <a:buChar char="•"/>
              <a:tabLst>
                <a:tab pos="914400" algn="l"/>
              </a:tabLst>
            </a:pPr>
            <a:r>
              <a:rPr lang="en-IN" sz="2800" dirty="0">
                <a:solidFill>
                  <a:srgbClr val="000000"/>
                </a:solidFill>
                <a:effectLst/>
                <a:latin typeface="Times" panose="02020603050405020304" pitchFamily="18" charset="0"/>
                <a:ea typeface="Times New Roman" panose="02020603050405020304" pitchFamily="18" charset="0"/>
              </a:rPr>
              <a:t>the change of health bar of enemy are attacked</a:t>
            </a:r>
            <a:endParaRPr lang="en-US" sz="2800" dirty="0">
              <a:effectLst/>
              <a:latin typeface="Times New Roman" panose="02020603050405020304" pitchFamily="18" charset="0"/>
              <a:ea typeface="Times New Roman" panose="02020603050405020304" pitchFamily="18" charset="0"/>
            </a:endParaRPr>
          </a:p>
          <a:p>
            <a:pPr marL="914400" lvl="1" indent="-457200" algn="just" fontAlgn="base">
              <a:spcBef>
                <a:spcPts val="600"/>
              </a:spcBef>
              <a:buFont typeface="Arial" panose="020B0604020202020204" pitchFamily="34" charset="0"/>
              <a:buChar char="•"/>
              <a:tabLst>
                <a:tab pos="914400" algn="l"/>
              </a:tabLst>
            </a:pPr>
            <a:r>
              <a:rPr lang="en-IN" sz="2800" dirty="0">
                <a:solidFill>
                  <a:srgbClr val="000000"/>
                </a:solidFill>
                <a:effectLst/>
                <a:latin typeface="Times" panose="02020603050405020304" pitchFamily="18" charset="0"/>
                <a:ea typeface="Times New Roman" panose="02020603050405020304" pitchFamily="18" charset="0"/>
              </a:rPr>
              <a:t>the background sounds </a:t>
            </a:r>
            <a:endParaRPr lang="en-US" sz="2800" dirty="0">
              <a:effectLst/>
              <a:latin typeface="Times New Roman" panose="02020603050405020304" pitchFamily="18" charset="0"/>
              <a:ea typeface="Times New Roman" panose="02020603050405020304" pitchFamily="18" charset="0"/>
            </a:endParaRPr>
          </a:p>
          <a:p>
            <a:r>
              <a:rPr lang="en-US"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dirty="0"/>
              <a:t>Implementation details</a:t>
            </a:r>
            <a:endParaRPr dirty="0"/>
          </a:p>
        </p:txBody>
      </p:sp>
      <p:sp>
        <p:nvSpPr>
          <p:cNvPr id="3" name="Text Placeholder 2">
            <a:extLst>
              <a:ext uri="{FF2B5EF4-FFF2-40B4-BE49-F238E27FC236}">
                <a16:creationId xmlns:a16="http://schemas.microsoft.com/office/drawing/2014/main" id="{7F24BBBA-ED2E-42CD-85A4-A96A1E7D066C}"/>
              </a:ext>
            </a:extLst>
          </p:cNvPr>
          <p:cNvSpPr>
            <a:spLocks noGrp="1"/>
          </p:cNvSpPr>
          <p:nvPr>
            <p:ph type="body" idx="1"/>
          </p:nvPr>
        </p:nvSpPr>
        <p:spPr/>
        <p:txBody>
          <a:bodyPr/>
          <a:lstStyle/>
          <a:p>
            <a:r>
              <a:rPr lang="en-US" sz="3200" dirty="0"/>
              <a:t>Language:</a:t>
            </a:r>
          </a:p>
          <a:p>
            <a:pPr>
              <a:buFont typeface="Arial" panose="020B0604020202020204" pitchFamily="34" charset="0"/>
              <a:buChar char="•"/>
            </a:pPr>
            <a:r>
              <a:rPr lang="en-US" sz="2400" dirty="0"/>
              <a:t>JavaScript, CSS, Html </a:t>
            </a:r>
          </a:p>
          <a:p>
            <a:r>
              <a:rPr lang="en-US" sz="3200" dirty="0"/>
              <a:t>Platform:</a:t>
            </a:r>
          </a:p>
          <a:p>
            <a:pPr>
              <a:buFont typeface="Arial" panose="020B0604020202020204" pitchFamily="34" charset="0"/>
              <a:buChar char="•"/>
            </a:pPr>
            <a:r>
              <a:rPr lang="en-US" sz="2400" b="0" i="0" dirty="0">
                <a:solidFill>
                  <a:srgbClr val="24292F"/>
                </a:solidFill>
                <a:effectLst/>
                <a:latin typeface="-apple-system"/>
              </a:rPr>
              <a:t>Webpack for building the project</a:t>
            </a:r>
          </a:p>
          <a:p>
            <a:pPr>
              <a:buFont typeface="Arial" panose="020B0604020202020204" pitchFamily="34" charset="0"/>
              <a:buChar char="•"/>
            </a:pPr>
            <a:r>
              <a:rPr lang="en-US" sz="2400" b="0" i="0" dirty="0">
                <a:solidFill>
                  <a:srgbClr val="24292F"/>
                </a:solidFill>
                <a:effectLst/>
                <a:latin typeface="-apple-system"/>
              </a:rPr>
              <a:t>Phaser3 for our game engine (mobile supported)</a:t>
            </a:r>
          </a:p>
          <a:p>
            <a:pPr>
              <a:buFont typeface="Arial" panose="020B0604020202020204" pitchFamily="34" charset="0"/>
              <a:buChar char="•"/>
            </a:pPr>
            <a:r>
              <a:rPr lang="en-US" sz="2400" b="0" i="0" dirty="0">
                <a:solidFill>
                  <a:srgbClr val="24292F"/>
                </a:solidFill>
                <a:effectLst/>
                <a:latin typeface="-apple-system"/>
              </a:rPr>
              <a:t>Capacitor to build for mobile/desktop/whatever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8C8BB-B848-4DA0-AD64-0FFD41486670}"/>
              </a:ext>
            </a:extLst>
          </p:cNvPr>
          <p:cNvSpPr>
            <a:spLocks noGrp="1"/>
          </p:cNvSpPr>
          <p:nvPr>
            <p:ph type="title"/>
          </p:nvPr>
        </p:nvSpPr>
        <p:spPr/>
        <p:txBody>
          <a:bodyPr/>
          <a:lstStyle/>
          <a:p>
            <a:r>
              <a:rPr lang="en-US" dirty="0"/>
              <a:t>Code inspection results</a:t>
            </a:r>
          </a:p>
        </p:txBody>
      </p:sp>
      <p:sp>
        <p:nvSpPr>
          <p:cNvPr id="3" name="Text Placeholder 2">
            <a:extLst>
              <a:ext uri="{FF2B5EF4-FFF2-40B4-BE49-F238E27FC236}">
                <a16:creationId xmlns:a16="http://schemas.microsoft.com/office/drawing/2014/main" id="{1E357BC8-FEA1-4156-8B20-CDA717D7A8B3}"/>
              </a:ext>
            </a:extLst>
          </p:cNvPr>
          <p:cNvSpPr>
            <a:spLocks noGrp="1"/>
          </p:cNvSpPr>
          <p:nvPr>
            <p:ph type="body" idx="1"/>
          </p:nvPr>
        </p:nvSpPr>
        <p:spPr>
          <a:xfrm>
            <a:off x="829341" y="1737360"/>
            <a:ext cx="10962166" cy="4355096"/>
          </a:xfrm>
        </p:spPr>
        <p:txBody>
          <a:bodyPr/>
          <a:lstStyle/>
          <a:p>
            <a:pPr marL="342900" indent="0" algn="just">
              <a:buNone/>
            </a:pPr>
            <a:r>
              <a:rPr lang="en-IN" dirty="0">
                <a:solidFill>
                  <a:srgbClr val="000000"/>
                </a:solidFill>
                <a:effectLst/>
                <a:latin typeface="Times" panose="02020603050405020304" pitchFamily="18" charset="0"/>
                <a:ea typeface="Times" panose="02020603050405020304" pitchFamily="18" charset="0"/>
              </a:rPr>
              <a:t>    When our pair member do code inspection of our code, they suggested that we should declare variable name clearly, such as </a:t>
            </a:r>
            <a:r>
              <a:rPr lang="en-IN" dirty="0" err="1">
                <a:solidFill>
                  <a:srgbClr val="000000"/>
                </a:solidFill>
                <a:effectLst/>
                <a:latin typeface="Times" panose="02020603050405020304" pitchFamily="18" charset="0"/>
                <a:ea typeface="Times" panose="02020603050405020304" pitchFamily="18" charset="0"/>
              </a:rPr>
              <a:t>nw</a:t>
            </a:r>
            <a:r>
              <a:rPr lang="en-IN" dirty="0">
                <a:solidFill>
                  <a:srgbClr val="000000"/>
                </a:solidFill>
                <a:effectLst/>
                <a:latin typeface="Times" panose="02020603050405020304" pitchFamily="18" charset="0"/>
                <a:ea typeface="Times" panose="02020603050405020304" pitchFamily="18" charset="0"/>
              </a:rPr>
              <a:t>=northwest, this could make sense.</a:t>
            </a:r>
            <a:endParaRPr lang="en-US" dirty="0">
              <a:latin typeface="Times New Roman" panose="02020603050405020304" pitchFamily="18" charset="0"/>
              <a:ea typeface="Times" panose="02020603050405020304" pitchFamily="18" charset="0"/>
            </a:endParaRPr>
          </a:p>
          <a:p>
            <a:pPr marL="342900" indent="0" algn="just">
              <a:buNone/>
            </a:pPr>
            <a:r>
              <a:rPr lang="en-US" dirty="0">
                <a:solidFill>
                  <a:srgbClr val="000000"/>
                </a:solidFill>
                <a:effectLst/>
                <a:latin typeface="Times New Roman" panose="02020603050405020304" pitchFamily="18" charset="0"/>
                <a:ea typeface="Times" panose="02020603050405020304" pitchFamily="18" charset="0"/>
              </a:rPr>
              <a:t>    </a:t>
            </a:r>
            <a:r>
              <a:rPr lang="en-IN" dirty="0">
                <a:solidFill>
                  <a:srgbClr val="000000"/>
                </a:solidFill>
                <a:effectLst/>
                <a:latin typeface="Times" panose="02020603050405020304" pitchFamily="18" charset="0"/>
                <a:ea typeface="Times" panose="02020603050405020304" pitchFamily="18" charset="0"/>
              </a:rPr>
              <a:t>We declare the variable name:</a:t>
            </a:r>
            <a:endParaRPr lang="en-US" dirty="0">
              <a:effectLst/>
              <a:latin typeface="Times New Roman" panose="02020603050405020304" pitchFamily="18" charset="0"/>
              <a:ea typeface="Times New Roman" panose="02020603050405020304" pitchFamily="18" charset="0"/>
            </a:endParaRPr>
          </a:p>
          <a:p>
            <a:pPr marL="342900" indent="0" algn="just">
              <a:buNone/>
            </a:pPr>
            <a:r>
              <a:rPr lang="en-IN" dirty="0">
                <a:solidFill>
                  <a:srgbClr val="000000"/>
                </a:solidFill>
                <a:effectLst/>
                <a:latin typeface="Times" panose="02020603050405020304" pitchFamily="18" charset="0"/>
                <a:ea typeface="Times" panose="02020603050405020304" pitchFamily="18" charset="0"/>
              </a:rPr>
              <a:t>    </a:t>
            </a:r>
            <a:r>
              <a:rPr lang="en-IN" dirty="0" err="1">
                <a:solidFill>
                  <a:srgbClr val="000000"/>
                </a:solidFill>
                <a:effectLst/>
                <a:latin typeface="Times" panose="02020603050405020304" pitchFamily="18" charset="0"/>
                <a:ea typeface="Times" panose="02020603050405020304" pitchFamily="18" charset="0"/>
              </a:rPr>
              <a:t>nw</a:t>
            </a:r>
            <a:r>
              <a:rPr lang="en-IN" dirty="0">
                <a:solidFill>
                  <a:srgbClr val="000000"/>
                </a:solidFill>
                <a:effectLst/>
                <a:latin typeface="Times" panose="02020603050405020304" pitchFamily="18" charset="0"/>
                <a:ea typeface="Times" panose="02020603050405020304" pitchFamily="18" charset="0"/>
              </a:rPr>
              <a:t> = northwest, n = north, ne = northeast, w = west, e = east, </a:t>
            </a:r>
            <a:r>
              <a:rPr lang="en-IN" dirty="0" err="1">
                <a:solidFill>
                  <a:srgbClr val="000000"/>
                </a:solidFill>
                <a:effectLst/>
                <a:latin typeface="Times" panose="02020603050405020304" pitchFamily="18" charset="0"/>
                <a:ea typeface="Times" panose="02020603050405020304" pitchFamily="18" charset="0"/>
              </a:rPr>
              <a:t>sw</a:t>
            </a:r>
            <a:r>
              <a:rPr lang="en-IN" dirty="0">
                <a:solidFill>
                  <a:srgbClr val="000000"/>
                </a:solidFill>
                <a:effectLst/>
                <a:latin typeface="Times" panose="02020603050405020304" pitchFamily="18" charset="0"/>
                <a:ea typeface="Times" panose="02020603050405020304" pitchFamily="18" charset="0"/>
              </a:rPr>
              <a:t> = southwest , s = south ,se = southeast. </a:t>
            </a:r>
            <a:endParaRPr lang="en-US" dirty="0">
              <a:effectLst/>
              <a:latin typeface="Times New Roman" panose="02020603050405020304" pitchFamily="18" charset="0"/>
              <a:ea typeface="Times New Roman" panose="02020603050405020304" pitchFamily="18" charset="0"/>
            </a:endParaRPr>
          </a:p>
          <a:p>
            <a:endParaRPr lang="en-US" dirty="0"/>
          </a:p>
        </p:txBody>
      </p:sp>
      <p:pic>
        <p:nvPicPr>
          <p:cNvPr id="4" name="image6.png" descr="Graphical user interface, text&#10;&#10;Description automatically generated">
            <a:extLst>
              <a:ext uri="{FF2B5EF4-FFF2-40B4-BE49-F238E27FC236}">
                <a16:creationId xmlns:a16="http://schemas.microsoft.com/office/drawing/2014/main" id="{8EEB8D23-1795-4FF5-86C2-37CDC69826B6}"/>
              </a:ext>
            </a:extLst>
          </p:cNvPr>
          <p:cNvPicPr/>
          <p:nvPr/>
        </p:nvPicPr>
        <p:blipFill>
          <a:blip r:embed="rId2"/>
          <a:srcRect/>
          <a:stretch>
            <a:fillRect/>
          </a:stretch>
        </p:blipFill>
        <p:spPr>
          <a:xfrm>
            <a:off x="1596153" y="3592778"/>
            <a:ext cx="9498567" cy="2713355"/>
          </a:xfrm>
          <a:prstGeom prst="rect">
            <a:avLst/>
          </a:prstGeom>
          <a:ln/>
        </p:spPr>
      </p:pic>
    </p:spTree>
    <p:extLst>
      <p:ext uri="{BB962C8B-B14F-4D97-AF65-F5344CB8AC3E}">
        <p14:creationId xmlns:p14="http://schemas.microsoft.com/office/powerpoint/2010/main" val="3947657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ADE74-211F-4837-A6FA-44E025B494F4}"/>
              </a:ext>
            </a:extLst>
          </p:cNvPr>
          <p:cNvSpPr>
            <a:spLocks noGrp="1"/>
          </p:cNvSpPr>
          <p:nvPr>
            <p:ph type="title"/>
          </p:nvPr>
        </p:nvSpPr>
        <p:spPr/>
        <p:txBody>
          <a:bodyPr/>
          <a:lstStyle/>
          <a:p>
            <a:r>
              <a:rPr lang="en-US" dirty="0"/>
              <a:t>Limitations</a:t>
            </a:r>
          </a:p>
        </p:txBody>
      </p:sp>
      <p:sp>
        <p:nvSpPr>
          <p:cNvPr id="3" name="Text Placeholder 2">
            <a:extLst>
              <a:ext uri="{FF2B5EF4-FFF2-40B4-BE49-F238E27FC236}">
                <a16:creationId xmlns:a16="http://schemas.microsoft.com/office/drawing/2014/main" id="{E68AD6BC-6736-43B6-9389-2BC47BB3BE3C}"/>
              </a:ext>
            </a:extLst>
          </p:cNvPr>
          <p:cNvSpPr>
            <a:spLocks noGrp="1"/>
          </p:cNvSpPr>
          <p:nvPr>
            <p:ph type="body" idx="1"/>
          </p:nvPr>
        </p:nvSpPr>
        <p:spPr>
          <a:xfrm>
            <a:off x="724276" y="1845734"/>
            <a:ext cx="10431403" cy="4023360"/>
          </a:xfrm>
        </p:spPr>
        <p:txBody>
          <a:bodyPr>
            <a:normAutofit/>
          </a:bodyPr>
          <a:lstStyle/>
          <a:p>
            <a:pPr marL="457200" lvl="1" indent="0" algn="just" fontAlgn="base">
              <a:spcBef>
                <a:spcPts val="600"/>
              </a:spcBef>
              <a:buNone/>
              <a:tabLst>
                <a:tab pos="914400" algn="l"/>
              </a:tabLst>
            </a:pPr>
            <a:r>
              <a:rPr lang="en-IN" sz="2800" b="1" dirty="0">
                <a:solidFill>
                  <a:srgbClr val="000000"/>
                </a:solidFill>
                <a:effectLst/>
                <a:latin typeface="Times" panose="02020603050405020304" pitchFamily="18" charset="0"/>
                <a:ea typeface="Times New Roman" panose="02020603050405020304" pitchFamily="18" charset="0"/>
              </a:rPr>
              <a:t>The enemy moving is not so smart</a:t>
            </a:r>
            <a:endParaRPr lang="en-US" sz="2800" b="1" dirty="0">
              <a:effectLst/>
              <a:latin typeface="Times New Roman" panose="02020603050405020304" pitchFamily="18" charset="0"/>
              <a:ea typeface="Times New Roman" panose="02020603050405020304" pitchFamily="18" charset="0"/>
            </a:endParaRPr>
          </a:p>
          <a:p>
            <a:pPr marL="914400" algn="just"/>
            <a:r>
              <a:rPr lang="en-IN" sz="2400" dirty="0">
                <a:solidFill>
                  <a:srgbClr val="000000"/>
                </a:solidFill>
                <a:effectLst/>
                <a:latin typeface="Times" panose="02020603050405020304" pitchFamily="18" charset="0"/>
                <a:ea typeface="Times New Roman" panose="02020603050405020304" pitchFamily="18" charset="0"/>
              </a:rPr>
              <a:t>    The enemy moving is control by computer, it just move up, down, left, right, or static. </a:t>
            </a:r>
            <a:endParaRPr lang="en-IN" sz="2400" dirty="0">
              <a:solidFill>
                <a:srgbClr val="000000"/>
              </a:solidFill>
              <a:latin typeface="Times" panose="02020603050405020304" pitchFamily="18" charset="0"/>
              <a:ea typeface="Times New Roman" panose="02020603050405020304" pitchFamily="18" charset="0"/>
            </a:endParaRPr>
          </a:p>
          <a:p>
            <a:pPr marL="914400" algn="just"/>
            <a:r>
              <a:rPr lang="en-IN" sz="2400" b="1" dirty="0">
                <a:solidFill>
                  <a:srgbClr val="000000"/>
                </a:solidFill>
                <a:latin typeface="Times" panose="02020603050405020304" pitchFamily="18" charset="0"/>
                <a:ea typeface="Times New Roman" panose="02020603050405020304" pitchFamily="18" charset="0"/>
              </a:rPr>
              <a:t>Limitation</a:t>
            </a:r>
          </a:p>
          <a:p>
            <a:pPr marL="914400" algn="just"/>
            <a:r>
              <a:rPr lang="en-IN" sz="2400" dirty="0">
                <a:solidFill>
                  <a:srgbClr val="000000"/>
                </a:solidFill>
                <a:effectLst/>
                <a:latin typeface="Times" panose="02020603050405020304" pitchFamily="18" charset="0"/>
                <a:ea typeface="Times New Roman" panose="02020603050405020304" pitchFamily="18" charset="0"/>
              </a:rPr>
              <a:t>    They can’t move smart. We considered that enemy moving should connect with player, they should find the shortest path with player in the map. But considering the algorithms of finding shortest path and request of the huge amount of calculation in real time. We gave up this thought. </a:t>
            </a:r>
            <a:endParaRPr lang="en-US" sz="24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638219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24502-AD90-4216-86DC-3D0F45D05660}"/>
              </a:ext>
            </a:extLst>
          </p:cNvPr>
          <p:cNvSpPr>
            <a:spLocks noGrp="1"/>
          </p:cNvSpPr>
          <p:nvPr>
            <p:ph type="title"/>
          </p:nvPr>
        </p:nvSpPr>
        <p:spPr/>
        <p:txBody>
          <a:bodyPr/>
          <a:lstStyle/>
          <a:p>
            <a:r>
              <a:rPr lang="en-US" dirty="0"/>
              <a:t>Project demo</a:t>
            </a:r>
          </a:p>
        </p:txBody>
      </p:sp>
      <p:sp>
        <p:nvSpPr>
          <p:cNvPr id="3" name="Text Placeholder 2">
            <a:extLst>
              <a:ext uri="{FF2B5EF4-FFF2-40B4-BE49-F238E27FC236}">
                <a16:creationId xmlns:a16="http://schemas.microsoft.com/office/drawing/2014/main" id="{5CEEB122-1047-4D08-B04B-577F0568FEA0}"/>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9583E140-F7D1-4BBC-93EB-C308C00118BF}"/>
              </a:ext>
            </a:extLst>
          </p:cNvPr>
          <p:cNvPicPr>
            <a:picLocks noChangeAspect="1"/>
          </p:cNvPicPr>
          <p:nvPr/>
        </p:nvPicPr>
        <p:blipFill>
          <a:blip r:embed="rId2"/>
          <a:stretch>
            <a:fillRect/>
          </a:stretch>
        </p:blipFill>
        <p:spPr>
          <a:xfrm>
            <a:off x="1097280" y="1835495"/>
            <a:ext cx="9997440" cy="4023359"/>
          </a:xfrm>
          <a:prstGeom prst="rect">
            <a:avLst/>
          </a:prstGeom>
        </p:spPr>
      </p:pic>
    </p:spTree>
    <p:extLst>
      <p:ext uri="{BB962C8B-B14F-4D97-AF65-F5344CB8AC3E}">
        <p14:creationId xmlns:p14="http://schemas.microsoft.com/office/powerpoint/2010/main" val="1195264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75EE3-C333-40F3-8D60-9489F4567719}"/>
              </a:ext>
            </a:extLst>
          </p:cNvPr>
          <p:cNvSpPr>
            <a:spLocks noGrp="1"/>
          </p:cNvSpPr>
          <p:nvPr>
            <p:ph type="title"/>
          </p:nvPr>
        </p:nvSpPr>
        <p:spPr/>
        <p:txBody>
          <a:bodyPr>
            <a:normAutofit/>
          </a:bodyPr>
          <a:lstStyle/>
          <a:p>
            <a:r>
              <a:rPr lang="en-US" dirty="0"/>
              <a:t>Project demo</a:t>
            </a:r>
          </a:p>
        </p:txBody>
      </p:sp>
      <p:sp>
        <p:nvSpPr>
          <p:cNvPr id="3" name="Text Placeholder 2">
            <a:extLst>
              <a:ext uri="{FF2B5EF4-FFF2-40B4-BE49-F238E27FC236}">
                <a16:creationId xmlns:a16="http://schemas.microsoft.com/office/drawing/2014/main" id="{826522F7-53A7-4C14-B58F-C666C9EDFB0B}"/>
              </a:ext>
            </a:extLst>
          </p:cNvPr>
          <p:cNvSpPr>
            <a:spLocks noGrp="1"/>
          </p:cNvSpPr>
          <p:nvPr>
            <p:ph type="body" idx="1"/>
          </p:nvPr>
        </p:nvSpPr>
        <p:spPr/>
        <p:txBody>
          <a:bodyPr/>
          <a:lstStyle/>
          <a:p>
            <a:endParaRPr lang="en-US" dirty="0"/>
          </a:p>
        </p:txBody>
      </p:sp>
      <p:pic>
        <p:nvPicPr>
          <p:cNvPr id="7" name="Picture 6">
            <a:extLst>
              <a:ext uri="{FF2B5EF4-FFF2-40B4-BE49-F238E27FC236}">
                <a16:creationId xmlns:a16="http://schemas.microsoft.com/office/drawing/2014/main" id="{DA677647-EEFD-4AE0-B134-EE48387263B9}"/>
              </a:ext>
            </a:extLst>
          </p:cNvPr>
          <p:cNvPicPr>
            <a:picLocks noChangeAspect="1"/>
          </p:cNvPicPr>
          <p:nvPr/>
        </p:nvPicPr>
        <p:blipFill>
          <a:blip r:embed="rId2"/>
          <a:stretch>
            <a:fillRect/>
          </a:stretch>
        </p:blipFill>
        <p:spPr>
          <a:xfrm>
            <a:off x="1097280" y="1737360"/>
            <a:ext cx="10248900" cy="4407339"/>
          </a:xfrm>
          <a:prstGeom prst="rect">
            <a:avLst/>
          </a:prstGeom>
        </p:spPr>
      </p:pic>
    </p:spTree>
    <p:extLst>
      <p:ext uri="{BB962C8B-B14F-4D97-AF65-F5344CB8AC3E}">
        <p14:creationId xmlns:p14="http://schemas.microsoft.com/office/powerpoint/2010/main" val="3330296743"/>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421</TotalTime>
  <Words>409</Words>
  <Application>Microsoft Office PowerPoint</Application>
  <PresentationFormat>Widescreen</PresentationFormat>
  <Paragraphs>56</Paragraphs>
  <Slides>11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Arial</vt:lpstr>
      <vt:lpstr>Calibri</vt:lpstr>
      <vt:lpstr>Consolas</vt:lpstr>
      <vt:lpstr>Times</vt:lpstr>
      <vt:lpstr>Times New Roman</vt:lpstr>
      <vt:lpstr>Retrospect</vt:lpstr>
      <vt:lpstr>Hex Army</vt:lpstr>
      <vt:lpstr>Project Description</vt:lpstr>
      <vt:lpstr>Group Role</vt:lpstr>
      <vt:lpstr>Core requirements</vt:lpstr>
      <vt:lpstr>Implementation details</vt:lpstr>
      <vt:lpstr>Code inspection results</vt:lpstr>
      <vt:lpstr>Limitations</vt:lpstr>
      <vt:lpstr>Project demo</vt:lpstr>
      <vt:lpstr>Project demo</vt:lpstr>
      <vt:lpstr>Project 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5430 Software Engineering  Hex Army</dc:title>
  <dc:creator>chenminjing0813@gmail.com</dc:creator>
  <cp:lastModifiedBy>chenminjing0813@gmail.com</cp:lastModifiedBy>
  <cp:revision>10</cp:revision>
  <dcterms:created xsi:type="dcterms:W3CDTF">2021-09-10T15:13:06Z</dcterms:created>
  <dcterms:modified xsi:type="dcterms:W3CDTF">2021-11-20T01:28:07Z</dcterms:modified>
</cp:coreProperties>
</file>