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6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8EF"/>
    <a:srgbClr val="6828A8"/>
    <a:srgbClr val="A6A6A6"/>
    <a:srgbClr val="E8DEF2"/>
    <a:srgbClr val="C6ADDE"/>
    <a:srgbClr val="EDECEC"/>
    <a:srgbClr val="9C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ACE-A966-F4D6-F73F-BC92214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F7F0-5CE0-66A7-A3CC-26FF894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0BC-CA6D-979B-C6CF-55EF79C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000-0DFB-A545-BE15-3B6A90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FAF5-3097-C99B-00B7-8447D36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BDD-C4D9-C0D0-EDC4-CCB9633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C0B1-C281-B92D-56B5-DC01A33E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BF03-0C79-9404-7AE3-C61D01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4C6D-15EE-8743-1D43-74210F2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611-EB08-E05B-8015-C025C39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2CA19-468C-BA72-F75B-5B0D51D9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D21B-A965-E46E-87A6-6C7189D1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564-068F-F3F3-6AA1-01D9F43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9E32-B121-1AAB-BC36-A81B51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E6A6-610A-4EC2-98C1-05C3CD2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BF-DE51-5DB2-A01C-C1C3440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6333-BDA8-D116-2033-3D4B8A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40-6524-95A7-57BB-332F295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FA0F-8264-7A56-35D9-2131CF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79AA-A6B3-3965-8937-D14675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808-241E-D1E7-0018-E32FB6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4C-5E53-4E82-2FA5-1B3B264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F2DB-F560-CC8D-1AF0-CBE704E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E4FA-55D1-B1D9-3851-5D8308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4AE1-6235-BF22-601A-09578B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D25-3B7D-636B-AB88-5B1973E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672-1EE4-BE9F-9185-2131A51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1A87-1B32-DA71-B823-09F12AD3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E485-1879-B556-6133-B3CE24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859-BF5F-D360-9000-C0BCE7E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862A-DFB0-975D-A0F0-60487F74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8B5-F0D8-D338-F28A-C58EDC0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92DE-33D9-E32D-C8FA-4321B245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7662-D970-F4BC-5F75-A87CF70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E54-99CA-75BC-85D2-B73ED66F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6030-A699-7F1E-E905-F3CAF60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E1E7-1D1A-90A0-5F84-4558DA6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CB84-7747-254E-65D5-41CDE0E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8EFD-FD13-EEC6-4909-203E7AC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621-F52E-1218-37BD-9206C4DD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9A888-4499-D1AA-2F26-498133F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6CA2-1952-4E80-BAE0-4442A7D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A71C-252B-E8C1-E0E1-00AB2CC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2281-DF69-36C3-A0EC-1AA0150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DD44-DF08-760E-6A82-633ABB1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1F95-FF0B-BBC3-EAB9-A51509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AA-928E-D010-D29A-AAA809F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25E-9943-875B-F0B4-0EF5F62F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F8B2-DE27-E731-CB03-BC131AC8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58A6-D638-EDA8-780C-96AB235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63D-4F1A-2E8B-E172-B13E8D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90DB-43D1-786B-4A71-FA8172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CC4-CE19-3E9F-9C59-9D35A90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4FFA8-8408-C346-D01F-FF7BFEC7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0872-E95D-02A7-4615-D310F8A8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C4FE-6801-EBE2-A573-EF0173B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92D2-89D5-1006-7B5F-972C3B9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8447-FBCE-4F68-5959-52A2463D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5AE46-F1DD-7574-2177-1E68DDA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0DF9-B2D4-D982-ADE8-435DEBB5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6229-230A-EDA0-45E3-6E9019C3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21E-1C60-1554-03B1-6EC6A4B8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C12-FEB1-9CF7-D836-86A213A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@groomanalytics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roomanalytic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omanalytics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tinyurl.com/yc8cf4k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4EFB72F-C1FB-904D-772E-A7AD616E86FF}"/>
              </a:ext>
            </a:extLst>
          </p:cNvPr>
          <p:cNvSpPr/>
          <p:nvPr/>
        </p:nvSpPr>
        <p:spPr>
          <a:xfrm>
            <a:off x="183301" y="6095189"/>
            <a:ext cx="1283210" cy="65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C1F52-0CB0-8185-A03B-D90A6F63D461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rgbClr val="A6A6A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J.D. Groom</a:t>
            </a:r>
            <a:r>
              <a:rPr lang="en-US" sz="24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M.J. Vicente</a:t>
            </a:r>
            <a:r>
              <a:rPr lang="en-US" sz="24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0D9E84-D8EA-77D6-9725-131A7B79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"/>
          <a:stretch/>
        </p:blipFill>
        <p:spPr>
          <a:xfrm>
            <a:off x="9693432" y="931889"/>
            <a:ext cx="2370675" cy="22727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3E673-2DFB-01A9-5237-9515F1BD2170}"/>
              </a:ext>
            </a:extLst>
          </p:cNvPr>
          <p:cNvSpPr txBox="1"/>
          <p:nvPr/>
        </p:nvSpPr>
        <p:spPr>
          <a:xfrm>
            <a:off x="10238079" y="3170247"/>
            <a:ext cx="18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FIA plot design for a single plot. Figure 3.1, Bechtold and Scott 2005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11700-E041-64FC-1855-47100831165A}"/>
              </a:ext>
            </a:extLst>
          </p:cNvPr>
          <p:cNvSpPr txBox="1"/>
          <p:nvPr/>
        </p:nvSpPr>
        <p:spPr>
          <a:xfrm>
            <a:off x="2265370" y="6107167"/>
            <a:ext cx="7972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Groom Analytics, LLC.  Corvallis, Oregon, USA.  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jeremy@groomanalytics.com</a:t>
            </a:r>
            <a:endParaRPr 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Pacific Northwest Research Station, United States Forest Service, Corvallis, Oregon, USA</a:t>
            </a:r>
            <a:endParaRPr lang="en-US" sz="1200" dirty="0"/>
          </a:p>
        </p:txBody>
      </p:sp>
      <p:pic>
        <p:nvPicPr>
          <p:cNvPr id="35" name="Picture 34" descr="A picture containing 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ED3EB1-FD19-3E8F-01D6-2A2A972C9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1" y="6095189"/>
            <a:ext cx="1283210" cy="6116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16F80A-7D8E-E2B9-E74F-8CD5B21A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66" y="6017259"/>
            <a:ext cx="723410" cy="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A557D4E3-7487-D84D-946E-EF45B1DC7D10}"/>
              </a:ext>
            </a:extLst>
          </p:cNvPr>
          <p:cNvSpPr/>
          <p:nvPr/>
        </p:nvSpPr>
        <p:spPr>
          <a:xfrm>
            <a:off x="10872507" y="3911269"/>
            <a:ext cx="159283" cy="11149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7C2D60C-F4E1-BF72-68EF-6D47BE411A27}"/>
              </a:ext>
            </a:extLst>
          </p:cNvPr>
          <p:cNvSpPr/>
          <p:nvPr/>
        </p:nvSpPr>
        <p:spPr>
          <a:xfrm>
            <a:off x="159958" y="946713"/>
            <a:ext cx="4605885" cy="4904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may be geographically shifting tree species’ niches.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species may adjust their ranges along elevational and/or latitudinal gradients in mountainous regions through mortality and recruitment.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temperature and precipitation may drive geographic niche shifts.  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 shifting their ranges according to changes in temperature and precipitation?  </a:t>
            </a:r>
          </a:p>
          <a:p>
            <a:endParaRPr 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their densities shifting within their ranges?</a:t>
            </a:r>
          </a:p>
          <a:p>
            <a:endParaRPr 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temperature and precipitation changing within species’ ranges?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3F8B00C-57BC-D361-746C-F52D700DA3A9}"/>
              </a:ext>
            </a:extLst>
          </p:cNvPr>
          <p:cNvSpPr/>
          <p:nvPr/>
        </p:nvSpPr>
        <p:spPr>
          <a:xfrm>
            <a:off x="4908923" y="997789"/>
            <a:ext cx="4571340" cy="48624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2246F0-A238-4CA1-9723-530DDDBDDC6A}"/>
              </a:ext>
            </a:extLst>
          </p:cNvPr>
          <p:cNvGrpSpPr/>
          <p:nvPr/>
        </p:nvGrpSpPr>
        <p:grpSpPr>
          <a:xfrm>
            <a:off x="10159006" y="3784077"/>
            <a:ext cx="1905101" cy="2682269"/>
            <a:chOff x="10159006" y="3784077"/>
            <a:chExt cx="1905101" cy="26822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67723C-AAA3-E577-9148-F5BEB3444120}"/>
                </a:ext>
              </a:extLst>
            </p:cNvPr>
            <p:cNvGrpSpPr/>
            <p:nvPr/>
          </p:nvGrpSpPr>
          <p:grpSpPr>
            <a:xfrm>
              <a:off x="10238079" y="3784077"/>
              <a:ext cx="1826028" cy="2682269"/>
              <a:chOff x="9856635" y="3008667"/>
              <a:chExt cx="1826028" cy="2682269"/>
            </a:xfrm>
          </p:grpSpPr>
          <p:pic>
            <p:nvPicPr>
              <p:cNvPr id="6" name="Picture 5" descr="Map&#10;&#10;Description automatically generated">
                <a:extLst>
                  <a:ext uri="{FF2B5EF4-FFF2-40B4-BE49-F238E27FC236}">
                    <a16:creationId xmlns:a16="http://schemas.microsoft.com/office/drawing/2014/main" id="{F84D8093-1870-E1D7-3946-A9059C517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75" t="19913" r="57280" b="19751"/>
              <a:stretch/>
            </p:blipFill>
            <p:spPr>
              <a:xfrm>
                <a:off x="9856635" y="3014570"/>
                <a:ext cx="1826028" cy="2330246"/>
              </a:xfrm>
              <a:prstGeom prst="rect">
                <a:avLst/>
              </a:prstGeom>
            </p:spPr>
          </p:pic>
          <p:pic>
            <p:nvPicPr>
              <p:cNvPr id="8" name="Picture 7" descr="Map&#10;&#10;Description automatically generated">
                <a:extLst>
                  <a:ext uri="{FF2B5EF4-FFF2-40B4-BE49-F238E27FC236}">
                    <a16:creationId xmlns:a16="http://schemas.microsoft.com/office/drawing/2014/main" id="{C288ECB0-C1E5-A55F-B5F9-DE1B650BE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75" t="78594" r="65509" b="10789"/>
              <a:stretch/>
            </p:blipFill>
            <p:spPr>
              <a:xfrm>
                <a:off x="10205883" y="5280906"/>
                <a:ext cx="1427645" cy="41003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52D11A-7D9C-7B85-472C-4F7BCE172529}"/>
                  </a:ext>
                </a:extLst>
              </p:cNvPr>
              <p:cNvSpPr/>
              <p:nvPr/>
            </p:nvSpPr>
            <p:spPr>
              <a:xfrm>
                <a:off x="10205884" y="3008667"/>
                <a:ext cx="1476778" cy="2682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99DB63-B407-5B08-D46B-A8D622E420A7}"/>
                </a:ext>
              </a:extLst>
            </p:cNvPr>
            <p:cNvSpPr/>
            <p:nvPr/>
          </p:nvSpPr>
          <p:spPr>
            <a:xfrm>
              <a:off x="10159006" y="3784077"/>
              <a:ext cx="414008" cy="2557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29C562-E104-3DD5-30AE-C063713A8A9E}"/>
              </a:ext>
            </a:extLst>
          </p:cNvPr>
          <p:cNvSpPr txBox="1"/>
          <p:nvPr/>
        </p:nvSpPr>
        <p:spPr>
          <a:xfrm>
            <a:off x="9712487" y="428408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15,390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E678465-A8DA-BACE-A182-5120B0CD5C6F}"/>
              </a:ext>
            </a:extLst>
          </p:cNvPr>
          <p:cNvSpPr/>
          <p:nvPr/>
        </p:nvSpPr>
        <p:spPr>
          <a:xfrm>
            <a:off x="10102311" y="3132559"/>
            <a:ext cx="758401" cy="1346008"/>
          </a:xfrm>
          <a:custGeom>
            <a:avLst/>
            <a:gdLst>
              <a:gd name="connsiteX0" fmla="*/ 758401 w 758401"/>
              <a:gd name="connsiteY0" fmla="*/ 1339153 h 1346008"/>
              <a:gd name="connsiteX1" fmla="*/ 546024 w 758401"/>
              <a:gd name="connsiteY1" fmla="*/ 1345053 h 1346008"/>
              <a:gd name="connsiteX2" fmla="*/ 345446 w 758401"/>
              <a:gd name="connsiteY2" fmla="*/ 1321455 h 1346008"/>
              <a:gd name="connsiteX3" fmla="*/ 203862 w 758401"/>
              <a:gd name="connsiteY3" fmla="*/ 1250663 h 1346008"/>
              <a:gd name="connsiteX4" fmla="*/ 91774 w 758401"/>
              <a:gd name="connsiteY4" fmla="*/ 1120877 h 1346008"/>
              <a:gd name="connsiteX5" fmla="*/ 15083 w 758401"/>
              <a:gd name="connsiteY5" fmla="*/ 890802 h 1346008"/>
              <a:gd name="connsiteX6" fmla="*/ 3284 w 758401"/>
              <a:gd name="connsiteY6" fmla="*/ 613533 h 1346008"/>
              <a:gd name="connsiteX7" fmla="*/ 56378 w 758401"/>
              <a:gd name="connsiteY7" fmla="*/ 353961 h 1346008"/>
              <a:gd name="connsiteX8" fmla="*/ 115372 w 758401"/>
              <a:gd name="connsiteY8" fmla="*/ 153383 h 1346008"/>
              <a:gd name="connsiteX9" fmla="*/ 162566 w 758401"/>
              <a:gd name="connsiteY9" fmla="*/ 0 h 134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401" h="1346008">
                <a:moveTo>
                  <a:pt x="758401" y="1339153"/>
                </a:moveTo>
                <a:cubicBezTo>
                  <a:pt x="686625" y="1343578"/>
                  <a:pt x="614850" y="1348003"/>
                  <a:pt x="546024" y="1345053"/>
                </a:cubicBezTo>
                <a:cubicBezTo>
                  <a:pt x="477198" y="1342103"/>
                  <a:pt x="402473" y="1337187"/>
                  <a:pt x="345446" y="1321455"/>
                </a:cubicBezTo>
                <a:cubicBezTo>
                  <a:pt x="288419" y="1305723"/>
                  <a:pt x="246141" y="1284093"/>
                  <a:pt x="203862" y="1250663"/>
                </a:cubicBezTo>
                <a:cubicBezTo>
                  <a:pt x="161583" y="1217233"/>
                  <a:pt x="123237" y="1180854"/>
                  <a:pt x="91774" y="1120877"/>
                </a:cubicBezTo>
                <a:cubicBezTo>
                  <a:pt x="60311" y="1060900"/>
                  <a:pt x="29831" y="975359"/>
                  <a:pt x="15083" y="890802"/>
                </a:cubicBezTo>
                <a:cubicBezTo>
                  <a:pt x="335" y="806245"/>
                  <a:pt x="-3598" y="703006"/>
                  <a:pt x="3284" y="613533"/>
                </a:cubicBezTo>
                <a:cubicBezTo>
                  <a:pt x="10166" y="524060"/>
                  <a:pt x="37697" y="430653"/>
                  <a:pt x="56378" y="353961"/>
                </a:cubicBezTo>
                <a:cubicBezTo>
                  <a:pt x="75059" y="277269"/>
                  <a:pt x="97674" y="212376"/>
                  <a:pt x="115372" y="153383"/>
                </a:cubicBezTo>
                <a:cubicBezTo>
                  <a:pt x="133070" y="94389"/>
                  <a:pt x="147818" y="47194"/>
                  <a:pt x="162566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F8D5C5-1710-6719-06B2-925C2C48548D}"/>
              </a:ext>
            </a:extLst>
          </p:cNvPr>
          <p:cNvSpPr txBox="1"/>
          <p:nvPr/>
        </p:nvSpPr>
        <p:spPr>
          <a:xfrm>
            <a:off x="5270285" y="1159199"/>
            <a:ext cx="42534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and methods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U.S. Forest Service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Inventory and Analysis (FIA) program completed revisiting plots in California, Washington, and Oregon.  Ten years passed between plot visits.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a chance to directly measure plot changes between visits.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shift = change in occupancy patterns between visits.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shift = difference between plots that gained and lost trees.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Precipitation: obtained from PRISM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arameter-elevation Regressions on Independent slopes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odel, Daly et al. 2008)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459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9F4D48CA-D42A-4EF4-550C-8824AEC21434}"/>
              </a:ext>
            </a:extLst>
          </p:cNvPr>
          <p:cNvSpPr/>
          <p:nvPr/>
        </p:nvSpPr>
        <p:spPr>
          <a:xfrm>
            <a:off x="5970251" y="3687672"/>
            <a:ext cx="6225048" cy="3176344"/>
          </a:xfrm>
          <a:prstGeom prst="rect">
            <a:avLst/>
          </a:prstGeom>
          <a:solidFill>
            <a:schemeClr val="accent4">
              <a:lumMod val="20000"/>
              <a:lumOff val="80000"/>
              <a:alpha val="38039"/>
            </a:schemeClr>
          </a:solidFill>
          <a:ln>
            <a:solidFill>
              <a:srgbClr val="ED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9F040E5-FE2F-778E-B763-782260D723E3}"/>
              </a:ext>
            </a:extLst>
          </p:cNvPr>
          <p:cNvSpPr/>
          <p:nvPr/>
        </p:nvSpPr>
        <p:spPr>
          <a:xfrm>
            <a:off x="-3297" y="3699704"/>
            <a:ext cx="5975239" cy="3176344"/>
          </a:xfrm>
          <a:prstGeom prst="rect">
            <a:avLst/>
          </a:prstGeom>
          <a:solidFill>
            <a:srgbClr val="6828A8">
              <a:alpha val="18039"/>
            </a:srgbClr>
          </a:solidFill>
          <a:ln>
            <a:solidFill>
              <a:srgbClr val="E4D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D017A0-6624-E605-0868-AA8586654E3B}"/>
              </a:ext>
            </a:extLst>
          </p:cNvPr>
          <p:cNvSpPr/>
          <p:nvPr/>
        </p:nvSpPr>
        <p:spPr>
          <a:xfrm>
            <a:off x="5970251" y="714595"/>
            <a:ext cx="6216261" cy="29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19A521-79B8-3DE0-62CC-3C74F013D484}"/>
              </a:ext>
            </a:extLst>
          </p:cNvPr>
          <p:cNvSpPr/>
          <p:nvPr/>
        </p:nvSpPr>
        <p:spPr>
          <a:xfrm>
            <a:off x="7435111" y="1746936"/>
            <a:ext cx="3737104" cy="1584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9F0A2F-0179-35D3-F0D7-9DCD8BF7D361}"/>
              </a:ext>
            </a:extLst>
          </p:cNvPr>
          <p:cNvSpPr/>
          <p:nvPr/>
        </p:nvSpPr>
        <p:spPr>
          <a:xfrm>
            <a:off x="0" y="719881"/>
            <a:ext cx="5971942" cy="297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6018-3FA6-5C4D-D226-E5A1295A1653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   J.D. Groom, M.J. Vicente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28D6E-2933-5124-E5A8-2641BDD5079C}"/>
              </a:ext>
            </a:extLst>
          </p:cNvPr>
          <p:cNvSpPr txBox="1"/>
          <p:nvPr/>
        </p:nvSpPr>
        <p:spPr>
          <a:xfrm>
            <a:off x="174459" y="938463"/>
            <a:ext cx="554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Impute (open circles) first visit and second visit temperature and precipitation values for each FIA plot using PRISM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1BFD9-5D97-C304-A5D5-333482448782}"/>
              </a:ext>
            </a:extLst>
          </p:cNvPr>
          <p:cNvSpPr txBox="1"/>
          <p:nvPr/>
        </p:nvSpPr>
        <p:spPr>
          <a:xfrm>
            <a:off x="6254157" y="855157"/>
            <a:ext cx="573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Range shift: By species, compare mean of FIA plot temperatures (or precipitation values) between first and second visit. Use temperature or precipitation estimates from visit 1 of step 1.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82B3490-6D7D-2264-D538-1F4B54627088}"/>
              </a:ext>
            </a:extLst>
          </p:cNvPr>
          <p:cNvGrpSpPr/>
          <p:nvPr/>
        </p:nvGrpSpPr>
        <p:grpSpPr>
          <a:xfrm>
            <a:off x="7700704" y="1746936"/>
            <a:ext cx="3116919" cy="1614721"/>
            <a:chOff x="6953637" y="1672568"/>
            <a:chExt cx="3116919" cy="161472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E511BFB-FCA8-05CC-D88A-EEDCBE42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953637" y="2458841"/>
              <a:ext cx="2480413" cy="20218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5E93546-7805-A6BC-96D3-C929606A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7578577" y="2745417"/>
              <a:ext cx="2397761" cy="173151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DB1E33-ADF8-C1BD-8C8D-A803F3BF5036}"/>
                </a:ext>
              </a:extLst>
            </p:cNvPr>
            <p:cNvCxnSpPr/>
            <p:nvPr/>
          </p:nvCxnSpPr>
          <p:spPr>
            <a:xfrm>
              <a:off x="6983227" y="2979512"/>
              <a:ext cx="30873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6DF73-9B5A-1633-119D-C50A245DB001}"/>
                </a:ext>
              </a:extLst>
            </p:cNvPr>
            <p:cNvSpPr txBox="1"/>
            <p:nvPr/>
          </p:nvSpPr>
          <p:spPr>
            <a:xfrm>
              <a:off x="7911181" y="2979512"/>
              <a:ext cx="1288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81A36-C541-9F6E-C430-634B75170344}"/>
                </a:ext>
              </a:extLst>
            </p:cNvPr>
            <p:cNvSpPr txBox="1"/>
            <p:nvPr/>
          </p:nvSpPr>
          <p:spPr>
            <a:xfrm>
              <a:off x="9137731" y="2160514"/>
              <a:ext cx="901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1 plots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C23B0A-906D-EF17-E90A-A41FF1146CE2}"/>
                </a:ext>
              </a:extLst>
            </p:cNvPr>
            <p:cNvSpPr txBox="1"/>
            <p:nvPr/>
          </p:nvSpPr>
          <p:spPr>
            <a:xfrm>
              <a:off x="6974920" y="2108367"/>
              <a:ext cx="15245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2 plots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A96239-B77E-FE52-B65B-4FE6E97AC76A}"/>
                </a:ext>
              </a:extLst>
            </p:cNvPr>
            <p:cNvCxnSpPr/>
            <p:nvPr/>
          </p:nvCxnSpPr>
          <p:spPr>
            <a:xfrm flipH="1">
              <a:off x="8328501" y="2700036"/>
              <a:ext cx="42278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F7A71B3-6BA0-97DD-F1BF-07CBC7E2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12" y="2161511"/>
              <a:ext cx="0" cy="53252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3499C3-C57C-D94D-A67E-8BA0CCDB86B4}"/>
                </a:ext>
              </a:extLst>
            </p:cNvPr>
            <p:cNvSpPr txBox="1"/>
            <p:nvPr/>
          </p:nvSpPr>
          <p:spPr>
            <a:xfrm>
              <a:off x="7597956" y="1672568"/>
              <a:ext cx="1941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visits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F28291A-BFB0-75A9-245D-B03E7FC0D0DF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29" y="2323080"/>
              <a:ext cx="199541" cy="21793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11FECF-631A-6B98-17EB-0DBE220B5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682" y="2366244"/>
              <a:ext cx="211727" cy="42887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A60DFAA-97FA-0488-727B-F779156B242C}"/>
              </a:ext>
            </a:extLst>
          </p:cNvPr>
          <p:cNvSpPr txBox="1"/>
          <p:nvPr/>
        </p:nvSpPr>
        <p:spPr>
          <a:xfrm>
            <a:off x="171084" y="3755926"/>
            <a:ext cx="571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Density shift: Using plots that changed in density between visits, compare mean temperature (or precipitation) values of plots that gained or lost trees between visits for a species. Use temperature or precipitation estimates from visit 1 of step 1.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F1FAFC4-C1CA-C57B-A874-9D686DB20DA3}"/>
              </a:ext>
            </a:extLst>
          </p:cNvPr>
          <p:cNvSpPr/>
          <p:nvPr/>
        </p:nvSpPr>
        <p:spPr>
          <a:xfrm>
            <a:off x="6651760" y="4719599"/>
            <a:ext cx="4838398" cy="2118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CDC168-6E33-D193-2F4F-171251A67715}"/>
              </a:ext>
            </a:extLst>
          </p:cNvPr>
          <p:cNvGrpSpPr/>
          <p:nvPr/>
        </p:nvGrpSpPr>
        <p:grpSpPr>
          <a:xfrm>
            <a:off x="6691529" y="4731218"/>
            <a:ext cx="4722308" cy="2061689"/>
            <a:chOff x="6282452" y="4039402"/>
            <a:chExt cx="4722308" cy="20616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358940-2831-8051-C6B8-A18663DBC740}"/>
                </a:ext>
              </a:extLst>
            </p:cNvPr>
            <p:cNvGrpSpPr/>
            <p:nvPr/>
          </p:nvGrpSpPr>
          <p:grpSpPr>
            <a:xfrm>
              <a:off x="6282452" y="4095416"/>
              <a:ext cx="2315780" cy="2003416"/>
              <a:chOff x="5264654" y="2878894"/>
              <a:chExt cx="2315780" cy="200341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2928419-F3A9-DD2B-4101-5DD06BCFF7F8}"/>
                  </a:ext>
                </a:extLst>
              </p:cNvPr>
              <p:cNvCxnSpPr/>
              <p:nvPr/>
            </p:nvCxnSpPr>
            <p:spPr>
              <a:xfrm>
                <a:off x="5584391" y="3431187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BCE19C1-3C24-F2CA-42EC-CC9125FAE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4391" y="4565281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04353F-3A57-2D59-8F51-3B1757D2236E}"/>
                  </a:ext>
                </a:extLst>
              </p:cNvPr>
              <p:cNvSpPr txBox="1"/>
              <p:nvPr/>
            </p:nvSpPr>
            <p:spPr>
              <a:xfrm rot="16200000">
                <a:off x="5164895" y="3798626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 ⁰C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3F05346-ADBA-F127-4CF1-B53D2983D766}"/>
                  </a:ext>
                </a:extLst>
              </p:cNvPr>
              <p:cNvSpPr txBox="1"/>
              <p:nvPr/>
            </p:nvSpPr>
            <p:spPr>
              <a:xfrm>
                <a:off x="5756926" y="2878894"/>
                <a:ext cx="1680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Species Y plots,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Intercept only model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0EBAC78-626B-BBE7-310E-B38102EBD873}"/>
                  </a:ext>
                </a:extLst>
              </p:cNvPr>
              <p:cNvSpPr txBox="1"/>
              <p:nvPr/>
            </p:nvSpPr>
            <p:spPr>
              <a:xfrm>
                <a:off x="6205000" y="4574533"/>
                <a:ext cx="919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1700561-24B7-77F4-6902-1F5BBB5D8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4391" y="4198666"/>
                <a:ext cx="19257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1DB554E-D45F-E4E1-02EF-8B8C720D463F}"/>
                  </a:ext>
                </a:extLst>
              </p:cNvPr>
              <p:cNvSpPr txBox="1"/>
              <p:nvPr/>
            </p:nvSpPr>
            <p:spPr>
              <a:xfrm>
                <a:off x="5264654" y="4130092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0⁰C 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E5E0709-FFD1-385B-55AB-0AE8DC4E9619}"/>
                  </a:ext>
                </a:extLst>
              </p:cNvPr>
              <p:cNvGrpSpPr/>
              <p:nvPr/>
            </p:nvGrpSpPr>
            <p:grpSpPr>
              <a:xfrm>
                <a:off x="5823954" y="3606993"/>
                <a:ext cx="1580134" cy="797058"/>
                <a:chOff x="4002814" y="2430639"/>
                <a:chExt cx="1580134" cy="797058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9A7A04B3-E604-64D1-D6F2-1BCF74C1106C}"/>
                    </a:ext>
                  </a:extLst>
                </p:cNvPr>
                <p:cNvGrpSpPr/>
                <p:nvPr/>
              </p:nvGrpSpPr>
              <p:grpSpPr>
                <a:xfrm rot="551366">
                  <a:off x="4002814" y="2430973"/>
                  <a:ext cx="1339996" cy="610274"/>
                  <a:chOff x="5847872" y="3046269"/>
                  <a:chExt cx="1339996" cy="610274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00AFDD2-7B33-4AEE-F438-C2B08AFC3A18}"/>
                      </a:ext>
                    </a:extLst>
                  </p:cNvPr>
                  <p:cNvSpPr/>
                  <p:nvPr/>
                </p:nvSpPr>
                <p:spPr>
                  <a:xfrm>
                    <a:off x="5847872" y="361082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C1563506-3987-5C22-ABCC-95E862BA9512}"/>
                      </a:ext>
                    </a:extLst>
                  </p:cNvPr>
                  <p:cNvSpPr/>
                  <p:nvPr/>
                </p:nvSpPr>
                <p:spPr>
                  <a:xfrm>
                    <a:off x="6014915" y="3566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3F99831-29A6-19AD-DD66-06EA962663D0}"/>
                      </a:ext>
                    </a:extLst>
                  </p:cNvPr>
                  <p:cNvSpPr/>
                  <p:nvPr/>
                </p:nvSpPr>
                <p:spPr>
                  <a:xfrm>
                    <a:off x="6181958" y="3594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343DCC3A-7BCF-F55A-B677-C01D5ED993BE}"/>
                      </a:ext>
                    </a:extLst>
                  </p:cNvPr>
                  <p:cNvSpPr/>
                  <p:nvPr/>
                </p:nvSpPr>
                <p:spPr>
                  <a:xfrm>
                    <a:off x="6258197" y="34072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5D0E9D-0DEA-DF58-F8A2-2BC988146789}"/>
                      </a:ext>
                    </a:extLst>
                  </p:cNvPr>
                  <p:cNvSpPr/>
                  <p:nvPr/>
                </p:nvSpPr>
                <p:spPr>
                  <a:xfrm>
                    <a:off x="6411816" y="352077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AB71F59-BAD0-18B2-63CE-DFB53ACBEF67}"/>
                      </a:ext>
                    </a:extLst>
                  </p:cNvPr>
                  <p:cNvSpPr/>
                  <p:nvPr/>
                </p:nvSpPr>
                <p:spPr>
                  <a:xfrm>
                    <a:off x="6528590" y="338577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DA0739A7-C39A-714E-E742-745EADC185FA}"/>
                      </a:ext>
                    </a:extLst>
                  </p:cNvPr>
                  <p:cNvSpPr/>
                  <p:nvPr/>
                </p:nvSpPr>
                <p:spPr>
                  <a:xfrm>
                    <a:off x="6639416" y="315253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1AEBB2F7-19B6-9050-DE72-E6A7AF08F960}"/>
                      </a:ext>
                    </a:extLst>
                  </p:cNvPr>
                  <p:cNvSpPr/>
                  <p:nvPr/>
                </p:nvSpPr>
                <p:spPr>
                  <a:xfrm>
                    <a:off x="6785857" y="349791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8245316D-826C-05CE-2CD5-8F6F199C1546}"/>
                      </a:ext>
                    </a:extLst>
                  </p:cNvPr>
                  <p:cNvSpPr/>
                  <p:nvPr/>
                </p:nvSpPr>
                <p:spPr>
                  <a:xfrm>
                    <a:off x="6896725" y="33400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5953353-83FB-7EE4-C685-1E154C839AC2}"/>
                      </a:ext>
                    </a:extLst>
                  </p:cNvPr>
                  <p:cNvSpPr/>
                  <p:nvPr/>
                </p:nvSpPr>
                <p:spPr>
                  <a:xfrm>
                    <a:off x="7013499" y="30462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F0400E7-05BE-AE8D-D561-BBD6CBF009D1}"/>
                      </a:ext>
                    </a:extLst>
                  </p:cNvPr>
                  <p:cNvSpPr/>
                  <p:nvPr/>
                </p:nvSpPr>
                <p:spPr>
                  <a:xfrm>
                    <a:off x="7142149" y="322922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07B2F93-87C5-BD08-2F09-272CE8DAE293}"/>
                    </a:ext>
                  </a:extLst>
                </p:cNvPr>
                <p:cNvSpPr/>
                <p:nvPr/>
              </p:nvSpPr>
              <p:spPr>
                <a:xfrm rot="551366">
                  <a:off x="4274616" y="25713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2A46DA8-3C66-406E-3316-3CD78C6E8D4C}"/>
                    </a:ext>
                  </a:extLst>
                </p:cNvPr>
                <p:cNvSpPr/>
                <p:nvPr/>
              </p:nvSpPr>
              <p:spPr>
                <a:xfrm rot="551366">
                  <a:off x="4458826" y="318197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2384B0D-E02C-3A91-7542-86922EADED05}"/>
                    </a:ext>
                  </a:extLst>
                </p:cNvPr>
                <p:cNvSpPr/>
                <p:nvPr/>
              </p:nvSpPr>
              <p:spPr>
                <a:xfrm rot="551366">
                  <a:off x="5537229" y="2714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CAF133B-B80A-DC1B-BFED-D2B0302A7ACD}"/>
                    </a:ext>
                  </a:extLst>
                </p:cNvPr>
                <p:cNvSpPr/>
                <p:nvPr/>
              </p:nvSpPr>
              <p:spPr>
                <a:xfrm rot="551366">
                  <a:off x="5080715" y="243063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D78985E-F8A5-424E-5E2F-6A131DBBB3BE}"/>
                    </a:ext>
                  </a:extLst>
                </p:cNvPr>
                <p:cNvSpPr/>
                <p:nvPr/>
              </p:nvSpPr>
              <p:spPr>
                <a:xfrm rot="551366">
                  <a:off x="5467184" y="24911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B9F8569-1622-98ED-C1EC-39F799333E49}"/>
                    </a:ext>
                  </a:extLst>
                </p:cNvPr>
                <p:cNvSpPr/>
                <p:nvPr/>
              </p:nvSpPr>
              <p:spPr>
                <a:xfrm rot="551366">
                  <a:off x="5028280" y="26311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DB71EA6-A917-4CAE-BA74-E0434F468469}"/>
                    </a:ext>
                  </a:extLst>
                </p:cNvPr>
                <p:cNvSpPr/>
                <p:nvPr/>
              </p:nvSpPr>
              <p:spPr>
                <a:xfrm rot="551366">
                  <a:off x="4597278" y="26652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816C09F-70D4-B220-22F5-F97EAD7B910B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>
                <a:off x="5576226" y="3952514"/>
                <a:ext cx="1933947" cy="92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B4BA68E-EA02-03D7-0721-4097C6ECDD18}"/>
                  </a:ext>
                </a:extLst>
              </p:cNvPr>
              <p:cNvSpPr txBox="1"/>
              <p:nvPr/>
            </p:nvSpPr>
            <p:spPr>
              <a:xfrm>
                <a:off x="6433966" y="4254086"/>
                <a:ext cx="11464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⁰C change 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0BD72DA-DF53-2896-36CB-D28C9EA67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532" y="3971625"/>
                <a:ext cx="169546" cy="3567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289CE78-0A85-056B-BF11-259A932E0CC0}"/>
                </a:ext>
              </a:extLst>
            </p:cNvPr>
            <p:cNvGrpSpPr/>
            <p:nvPr/>
          </p:nvGrpSpPr>
          <p:grpSpPr>
            <a:xfrm>
              <a:off x="8596697" y="4039402"/>
              <a:ext cx="2408063" cy="2061689"/>
              <a:chOff x="8000005" y="2822880"/>
              <a:chExt cx="2408063" cy="2061689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8E6B7BA-308C-EADD-483A-A6AEB5574669}"/>
                  </a:ext>
                </a:extLst>
              </p:cNvPr>
              <p:cNvCxnSpPr/>
              <p:nvPr/>
            </p:nvCxnSpPr>
            <p:spPr>
              <a:xfrm>
                <a:off x="8319742" y="3431187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10226FC-C5C6-DEA8-38B4-FD1C7C85F3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9742" y="4565281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EA9EEA-3D1E-FD8D-8F8E-015F1359020F}"/>
                  </a:ext>
                </a:extLst>
              </p:cNvPr>
              <p:cNvSpPr txBox="1"/>
              <p:nvPr/>
            </p:nvSpPr>
            <p:spPr>
              <a:xfrm rot="16200000">
                <a:off x="7900246" y="3798626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 ⁰C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E5A41F9-E1DA-5A20-937E-28BC585D93D5}"/>
                  </a:ext>
                </a:extLst>
              </p:cNvPr>
              <p:cNvSpPr txBox="1"/>
              <p:nvPr/>
            </p:nvSpPr>
            <p:spPr>
              <a:xfrm>
                <a:off x="8493186" y="2822880"/>
                <a:ext cx="16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Species Y plots,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model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C8E32E1-8E5C-AEB9-BF4C-569AAD723CCB}"/>
                  </a:ext>
                </a:extLst>
              </p:cNvPr>
              <p:cNvSpPr txBox="1"/>
              <p:nvPr/>
            </p:nvSpPr>
            <p:spPr>
              <a:xfrm>
                <a:off x="8906947" y="4576792"/>
                <a:ext cx="919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6CE083-8148-CF6C-C350-C1C8236F7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9742" y="4198666"/>
                <a:ext cx="19257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5080CDB-393C-C42E-0FFB-260150C19B93}"/>
                  </a:ext>
                </a:extLst>
              </p:cNvPr>
              <p:cNvSpPr txBox="1"/>
              <p:nvPr/>
            </p:nvSpPr>
            <p:spPr>
              <a:xfrm>
                <a:off x="8000005" y="4130092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0⁰C </a:t>
                </a: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C46F295-1040-F5D0-27AC-25435EE380EA}"/>
                  </a:ext>
                </a:extLst>
              </p:cNvPr>
              <p:cNvGrpSpPr/>
              <p:nvPr/>
            </p:nvGrpSpPr>
            <p:grpSpPr>
              <a:xfrm>
                <a:off x="8559305" y="3606993"/>
                <a:ext cx="1580134" cy="797058"/>
                <a:chOff x="4002814" y="2430639"/>
                <a:chExt cx="1580134" cy="797058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40BF635-1E4F-FA5F-FAB7-36327D390ED6}"/>
                    </a:ext>
                  </a:extLst>
                </p:cNvPr>
                <p:cNvGrpSpPr/>
                <p:nvPr/>
              </p:nvGrpSpPr>
              <p:grpSpPr>
                <a:xfrm rot="551366">
                  <a:off x="4002814" y="2430973"/>
                  <a:ext cx="1339996" cy="610274"/>
                  <a:chOff x="5847872" y="3046269"/>
                  <a:chExt cx="1339996" cy="610274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7C0B923-F9FE-8F0A-5A60-F85140BD5DE8}"/>
                      </a:ext>
                    </a:extLst>
                  </p:cNvPr>
                  <p:cNvSpPr/>
                  <p:nvPr/>
                </p:nvSpPr>
                <p:spPr>
                  <a:xfrm>
                    <a:off x="5847872" y="361082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8F8701A8-B7A5-6678-B95C-6F081DD4F77C}"/>
                      </a:ext>
                    </a:extLst>
                  </p:cNvPr>
                  <p:cNvSpPr/>
                  <p:nvPr/>
                </p:nvSpPr>
                <p:spPr>
                  <a:xfrm>
                    <a:off x="6014915" y="3566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2AEFD00-9715-3C9D-1CD1-372CFFF0409B}"/>
                      </a:ext>
                    </a:extLst>
                  </p:cNvPr>
                  <p:cNvSpPr/>
                  <p:nvPr/>
                </p:nvSpPr>
                <p:spPr>
                  <a:xfrm>
                    <a:off x="6181958" y="3594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33F378F8-09D5-CBE2-E5C4-E64A42C12FB6}"/>
                      </a:ext>
                    </a:extLst>
                  </p:cNvPr>
                  <p:cNvSpPr/>
                  <p:nvPr/>
                </p:nvSpPr>
                <p:spPr>
                  <a:xfrm>
                    <a:off x="6258197" y="34072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2BE8196E-91D5-156B-85AC-E8036A66C3FE}"/>
                      </a:ext>
                    </a:extLst>
                  </p:cNvPr>
                  <p:cNvSpPr/>
                  <p:nvPr/>
                </p:nvSpPr>
                <p:spPr>
                  <a:xfrm>
                    <a:off x="6411816" y="352077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0DE5C122-829D-F6C4-6A4F-A3FE9CF83AE1}"/>
                      </a:ext>
                    </a:extLst>
                  </p:cNvPr>
                  <p:cNvSpPr/>
                  <p:nvPr/>
                </p:nvSpPr>
                <p:spPr>
                  <a:xfrm>
                    <a:off x="6528590" y="338577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568CD9E0-50E3-38A9-CABE-FBE1A0DA6D0D}"/>
                      </a:ext>
                    </a:extLst>
                  </p:cNvPr>
                  <p:cNvSpPr/>
                  <p:nvPr/>
                </p:nvSpPr>
                <p:spPr>
                  <a:xfrm>
                    <a:off x="6639416" y="315253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9D815B5F-FD72-7A5A-66E4-E1EC567F3FC9}"/>
                      </a:ext>
                    </a:extLst>
                  </p:cNvPr>
                  <p:cNvSpPr/>
                  <p:nvPr/>
                </p:nvSpPr>
                <p:spPr>
                  <a:xfrm>
                    <a:off x="6785857" y="349791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C2EAA596-B398-7536-C376-DE9A93BB3BD9}"/>
                      </a:ext>
                    </a:extLst>
                  </p:cNvPr>
                  <p:cNvSpPr/>
                  <p:nvPr/>
                </p:nvSpPr>
                <p:spPr>
                  <a:xfrm>
                    <a:off x="6896725" y="33400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EBE50F9B-38E0-BF2A-3F2C-E55E6A27FB25}"/>
                      </a:ext>
                    </a:extLst>
                  </p:cNvPr>
                  <p:cNvSpPr/>
                  <p:nvPr/>
                </p:nvSpPr>
                <p:spPr>
                  <a:xfrm>
                    <a:off x="7013499" y="30462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67EF28F5-777F-0367-FDCD-4304CA4B68B5}"/>
                      </a:ext>
                    </a:extLst>
                  </p:cNvPr>
                  <p:cNvSpPr/>
                  <p:nvPr/>
                </p:nvSpPr>
                <p:spPr>
                  <a:xfrm>
                    <a:off x="7142149" y="322922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F62CC8B-DCB9-12A0-CD9E-AA191ED2C4AD}"/>
                    </a:ext>
                  </a:extLst>
                </p:cNvPr>
                <p:cNvSpPr/>
                <p:nvPr/>
              </p:nvSpPr>
              <p:spPr>
                <a:xfrm rot="551366">
                  <a:off x="4274616" y="25713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A919713-46A0-555A-4E0F-05263F3D664A}"/>
                    </a:ext>
                  </a:extLst>
                </p:cNvPr>
                <p:cNvSpPr/>
                <p:nvPr/>
              </p:nvSpPr>
              <p:spPr>
                <a:xfrm rot="551366">
                  <a:off x="4458826" y="318197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7CFE848-A158-1E1C-D7E7-7BE0A60C1102}"/>
                    </a:ext>
                  </a:extLst>
                </p:cNvPr>
                <p:cNvSpPr/>
                <p:nvPr/>
              </p:nvSpPr>
              <p:spPr>
                <a:xfrm rot="551366">
                  <a:off x="5537229" y="2714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1958709-2AA4-F827-6449-D05EA0450B3B}"/>
                    </a:ext>
                  </a:extLst>
                </p:cNvPr>
                <p:cNvSpPr/>
                <p:nvPr/>
              </p:nvSpPr>
              <p:spPr>
                <a:xfrm rot="551366">
                  <a:off x="5080715" y="243063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6EED4AB-FF3C-38D2-1F5D-4E0857472244}"/>
                    </a:ext>
                  </a:extLst>
                </p:cNvPr>
                <p:cNvSpPr/>
                <p:nvPr/>
              </p:nvSpPr>
              <p:spPr>
                <a:xfrm rot="551366">
                  <a:off x="5467184" y="24911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9FF9E53-596D-0DDE-09DB-A2204B9E262B}"/>
                    </a:ext>
                  </a:extLst>
                </p:cNvPr>
                <p:cNvSpPr/>
                <p:nvPr/>
              </p:nvSpPr>
              <p:spPr>
                <a:xfrm rot="551366">
                  <a:off x="5028280" y="26311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E3209FB-530D-BE36-C93C-EC52930B0998}"/>
                    </a:ext>
                  </a:extLst>
                </p:cNvPr>
                <p:cNvSpPr/>
                <p:nvPr/>
              </p:nvSpPr>
              <p:spPr>
                <a:xfrm rot="551366">
                  <a:off x="4597278" y="26652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217DCA2-8314-6F8F-8697-90E4B370C4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2514" y="3620807"/>
                <a:ext cx="1673932" cy="64433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47B7339-F838-1DB2-0BAB-AB2D82436CE8}"/>
                  </a:ext>
                </a:extLst>
              </p:cNvPr>
              <p:cNvSpPr txBox="1"/>
              <p:nvPr/>
            </p:nvSpPr>
            <p:spPr>
              <a:xfrm>
                <a:off x="9261600" y="4255777"/>
                <a:ext cx="11464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⁰C change </a:t>
                </a: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773CC6-C0E1-5FE7-6CBD-ACC52EF2A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35450" y="3726804"/>
                <a:ext cx="3538" cy="595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C4B931B-CC33-EE7C-8F34-9F5D7E157BD5}"/>
              </a:ext>
            </a:extLst>
          </p:cNvPr>
          <p:cNvSpPr txBox="1"/>
          <p:nvPr/>
        </p:nvSpPr>
        <p:spPr>
          <a:xfrm>
            <a:off x="6441856" y="3684491"/>
            <a:ext cx="554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Determine how temperature (or precipitation) changed between visits.  Model change in values between visits (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visit 1 values.  Select between an intercept model and an intercept + slope model. 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30320F-34CC-74B8-C62B-2F28689A6C39}"/>
              </a:ext>
            </a:extLst>
          </p:cNvPr>
          <p:cNvSpPr/>
          <p:nvPr/>
        </p:nvSpPr>
        <p:spPr>
          <a:xfrm>
            <a:off x="792409" y="4858376"/>
            <a:ext cx="4148158" cy="1901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1BBE56-A125-D25C-86F3-66EF59B8B171}"/>
              </a:ext>
            </a:extLst>
          </p:cNvPr>
          <p:cNvGrpSpPr/>
          <p:nvPr/>
        </p:nvGrpSpPr>
        <p:grpSpPr>
          <a:xfrm>
            <a:off x="887284" y="4836608"/>
            <a:ext cx="3959519" cy="1912681"/>
            <a:chOff x="4302980" y="3909776"/>
            <a:chExt cx="3959519" cy="191268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E81039-570D-BAA7-73FD-9A6A0C1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904" y="4979128"/>
              <a:ext cx="0" cy="513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3EC541D-D9E5-E0F2-4BF4-C2D783061932}"/>
                </a:ext>
              </a:extLst>
            </p:cNvPr>
            <p:cNvGrpSpPr/>
            <p:nvPr/>
          </p:nvGrpSpPr>
          <p:grpSpPr>
            <a:xfrm>
              <a:off x="4302980" y="3909776"/>
              <a:ext cx="3959519" cy="1912681"/>
              <a:chOff x="4302980" y="3909776"/>
              <a:chExt cx="3959519" cy="1912681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5D436AD-2F05-A816-DB26-579B26D6F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355" y="4640826"/>
                <a:ext cx="0" cy="513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9ECBDC1-DBBF-DD93-0FC1-28E9CBC74712}"/>
                  </a:ext>
                </a:extLst>
              </p:cNvPr>
              <p:cNvCxnSpPr/>
              <p:nvPr/>
            </p:nvCxnSpPr>
            <p:spPr>
              <a:xfrm>
                <a:off x="4892142" y="5514680"/>
                <a:ext cx="30873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2D0A82D-2629-6084-9330-7DAA758AFF14}"/>
                  </a:ext>
                </a:extLst>
              </p:cNvPr>
              <p:cNvSpPr txBox="1"/>
              <p:nvPr/>
            </p:nvSpPr>
            <p:spPr>
              <a:xfrm>
                <a:off x="5659503" y="5514680"/>
                <a:ext cx="1288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 Year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3868484-3B44-CD42-ABF8-9E84EE0838F1}"/>
                  </a:ext>
                </a:extLst>
              </p:cNvPr>
              <p:cNvSpPr/>
              <p:nvPr/>
            </p:nvSpPr>
            <p:spPr>
              <a:xfrm>
                <a:off x="5929622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F144CD8-5F73-125B-B88F-8A5BC492E9A8}"/>
                  </a:ext>
                </a:extLst>
              </p:cNvPr>
              <p:cNvSpPr/>
              <p:nvPr/>
            </p:nvSpPr>
            <p:spPr>
              <a:xfrm>
                <a:off x="6405743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AC9863-1858-2D30-D0AC-2B4282FDEC59}"/>
                  </a:ext>
                </a:extLst>
              </p:cNvPr>
              <p:cNvSpPr/>
              <p:nvPr/>
            </p:nvSpPr>
            <p:spPr>
              <a:xfrm>
                <a:off x="5372877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79146C-0994-AACA-8DE5-FD3F7D249585}"/>
                  </a:ext>
                </a:extLst>
              </p:cNvPr>
              <p:cNvSpPr/>
              <p:nvPr/>
            </p:nvSpPr>
            <p:spPr>
              <a:xfrm>
                <a:off x="7345855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203A9F8-691D-4A78-2276-25E983C0F8CC}"/>
                  </a:ext>
                </a:extLst>
              </p:cNvPr>
              <p:cNvSpPr/>
              <p:nvPr/>
            </p:nvSpPr>
            <p:spPr>
              <a:xfrm>
                <a:off x="6371490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E73439-73EF-7625-1528-7EDCA862DB23}"/>
                  </a:ext>
                </a:extLst>
              </p:cNvPr>
              <p:cNvSpPr/>
              <p:nvPr/>
            </p:nvSpPr>
            <p:spPr>
              <a:xfrm>
                <a:off x="7001433" y="5145349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40C754-8FD9-0890-12C3-1060B71B85BB}"/>
                  </a:ext>
                </a:extLst>
              </p:cNvPr>
              <p:cNvSpPr txBox="1"/>
              <p:nvPr/>
            </p:nvSpPr>
            <p:spPr>
              <a:xfrm>
                <a:off x="4302980" y="4288600"/>
                <a:ext cx="1373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gained trees by visit 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088111E-A4EB-B230-0AA4-3E4D2EF17C7D}"/>
                  </a:ext>
                </a:extLst>
              </p:cNvPr>
              <p:cNvSpPr txBox="1"/>
              <p:nvPr/>
            </p:nvSpPr>
            <p:spPr>
              <a:xfrm>
                <a:off x="6983315" y="4558260"/>
                <a:ext cx="1279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lost trees by visit 2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E1A189A-56F2-F5DE-CBB3-9F3C44606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179" y="5091274"/>
                <a:ext cx="1088136" cy="2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047ACEE-9BA5-ED4B-FC33-13FF18E6F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740" y="4403151"/>
                <a:ext cx="0" cy="694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BF26D9-E9DC-AC83-13A6-2C5CCAC9CF5B}"/>
                  </a:ext>
                </a:extLst>
              </p:cNvPr>
              <p:cNvSpPr txBox="1"/>
              <p:nvPr/>
            </p:nvSpPr>
            <p:spPr>
              <a:xfrm>
                <a:off x="5092865" y="3909776"/>
                <a:ext cx="2604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difference in means between tree loss / gain plots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F227E8D-5A3C-F9E5-B036-726AA4827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3959" y="4558556"/>
                <a:ext cx="426089" cy="230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F097F79-DD64-AC5C-9DA5-FD34AD1B3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6570" y="4959134"/>
                <a:ext cx="148460" cy="19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480D25-3339-6338-4533-EDC9A0901A93}"/>
                  </a:ext>
                </a:extLst>
              </p:cNvPr>
              <p:cNvSpPr/>
              <p:nvPr/>
            </p:nvSpPr>
            <p:spPr>
              <a:xfrm>
                <a:off x="5794239" y="479310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4CBF01-B06A-8FA3-D3B0-9B132C2342F2}"/>
                  </a:ext>
                </a:extLst>
              </p:cNvPr>
              <p:cNvSpPr/>
              <p:nvPr/>
            </p:nvSpPr>
            <p:spPr>
              <a:xfrm>
                <a:off x="5110076" y="479237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5143EF0-7157-4656-5775-006F100D6715}"/>
                  </a:ext>
                </a:extLst>
              </p:cNvPr>
              <p:cNvSpPr/>
              <p:nvPr/>
            </p:nvSpPr>
            <p:spPr>
              <a:xfrm>
                <a:off x="6478550" y="5151850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83FEC34-FD31-384F-D4BF-3CAD7C6011CB}"/>
                  </a:ext>
                </a:extLst>
              </p:cNvPr>
              <p:cNvSpPr/>
              <p:nvPr/>
            </p:nvSpPr>
            <p:spPr>
              <a:xfrm>
                <a:off x="7457237" y="5153604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</p:grp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80F2FBA-1AAF-8ADF-19B6-DCB1F06370A0}"/>
              </a:ext>
            </a:extLst>
          </p:cNvPr>
          <p:cNvSpPr/>
          <p:nvPr/>
        </p:nvSpPr>
        <p:spPr>
          <a:xfrm>
            <a:off x="257283" y="1621447"/>
            <a:ext cx="4861024" cy="1913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E7B5B2-841D-2AB8-DA20-58B355408CDC}"/>
              </a:ext>
            </a:extLst>
          </p:cNvPr>
          <p:cNvGrpSpPr/>
          <p:nvPr/>
        </p:nvGrpSpPr>
        <p:grpSpPr>
          <a:xfrm>
            <a:off x="257283" y="1698250"/>
            <a:ext cx="4846851" cy="1849461"/>
            <a:chOff x="3180958" y="2263733"/>
            <a:chExt cx="4846851" cy="18494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904E4D-01E2-D6DA-2E2E-C55CE7371B23}"/>
                </a:ext>
              </a:extLst>
            </p:cNvPr>
            <p:cNvCxnSpPr/>
            <p:nvPr/>
          </p:nvCxnSpPr>
          <p:spPr>
            <a:xfrm>
              <a:off x="3496900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4410C5-D2D5-0FE5-4E2B-90BF2541B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6900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40ED7F-3F51-0EB1-3B18-31C0471D9C72}"/>
                </a:ext>
              </a:extLst>
            </p:cNvPr>
            <p:cNvGrpSpPr/>
            <p:nvPr/>
          </p:nvGrpSpPr>
          <p:grpSpPr>
            <a:xfrm rot="909238">
              <a:off x="3608991" y="2974147"/>
              <a:ext cx="1526704" cy="736270"/>
              <a:chOff x="5847872" y="2994271"/>
              <a:chExt cx="1526704" cy="736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A8481B-90A7-D67D-C1C8-71567E7668A4}"/>
                  </a:ext>
                </a:extLst>
              </p:cNvPr>
              <p:cNvSpPr/>
              <p:nvPr/>
            </p:nvSpPr>
            <p:spPr>
              <a:xfrm>
                <a:off x="5847872" y="361082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6FECB1-8B89-FA4D-F707-82B89D406CAE}"/>
                  </a:ext>
                </a:extLst>
              </p:cNvPr>
              <p:cNvSpPr/>
              <p:nvPr/>
            </p:nvSpPr>
            <p:spPr>
              <a:xfrm>
                <a:off x="6014915" y="3566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15F741-F048-652A-7791-C490A54E0D7E}"/>
                  </a:ext>
                </a:extLst>
              </p:cNvPr>
              <p:cNvSpPr/>
              <p:nvPr/>
            </p:nvSpPr>
            <p:spPr>
              <a:xfrm>
                <a:off x="6181958" y="3594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BC4667A-DE42-D09F-B061-A51B0425D2BE}"/>
                  </a:ext>
                </a:extLst>
              </p:cNvPr>
              <p:cNvSpPr/>
              <p:nvPr/>
            </p:nvSpPr>
            <p:spPr>
              <a:xfrm>
                <a:off x="6258197" y="34072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4146DF-542E-398F-31DE-69E99647B70E}"/>
                  </a:ext>
                </a:extLst>
              </p:cNvPr>
              <p:cNvSpPr/>
              <p:nvPr/>
            </p:nvSpPr>
            <p:spPr>
              <a:xfrm>
                <a:off x="6411816" y="35207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47C987-E5DE-6AE5-12B4-C5094BF4560F}"/>
                  </a:ext>
                </a:extLst>
              </p:cNvPr>
              <p:cNvSpPr/>
              <p:nvPr/>
            </p:nvSpPr>
            <p:spPr>
              <a:xfrm>
                <a:off x="6528590" y="33857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864E98-12F0-1851-2AAE-B08E9BF6AC08}"/>
                  </a:ext>
                </a:extLst>
              </p:cNvPr>
              <p:cNvSpPr/>
              <p:nvPr/>
            </p:nvSpPr>
            <p:spPr>
              <a:xfrm>
                <a:off x="6630094" y="30949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D26E49-83E0-7667-5336-DA487F6871A6}"/>
                  </a:ext>
                </a:extLst>
              </p:cNvPr>
              <p:cNvSpPr/>
              <p:nvPr/>
            </p:nvSpPr>
            <p:spPr>
              <a:xfrm>
                <a:off x="6785857" y="3497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F1F734-7CC2-8078-B823-5E19A1CC65BD}"/>
                  </a:ext>
                </a:extLst>
              </p:cNvPr>
              <p:cNvSpPr/>
              <p:nvPr/>
            </p:nvSpPr>
            <p:spPr>
              <a:xfrm>
                <a:off x="6896725" y="33400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CE2FA1B-B87E-16C1-247B-EDAC0CCC8659}"/>
                  </a:ext>
                </a:extLst>
              </p:cNvPr>
              <p:cNvSpPr/>
              <p:nvPr/>
            </p:nvSpPr>
            <p:spPr>
              <a:xfrm>
                <a:off x="7013499" y="30462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EB7532-D711-68B9-27A8-119AB67BA648}"/>
                  </a:ext>
                </a:extLst>
              </p:cNvPr>
              <p:cNvSpPr/>
              <p:nvPr/>
            </p:nvSpPr>
            <p:spPr>
              <a:xfrm>
                <a:off x="7170619" y="32215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C78E25-858B-0601-DDA0-639FCB828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0731" y="2994271"/>
                <a:ext cx="1503845" cy="7362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7880A32-A672-9108-5256-D491586164E3}"/>
                  </a:ext>
                </a:extLst>
              </p:cNvPr>
              <p:cNvSpPr/>
              <p:nvPr/>
            </p:nvSpPr>
            <p:spPr>
              <a:xfrm>
                <a:off x="7130916" y="3059319"/>
                <a:ext cx="65034" cy="726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AA93B-67B3-27C7-2561-77C72A7DD28F}"/>
                </a:ext>
              </a:extLst>
            </p:cNvPr>
            <p:cNvSpPr txBox="1"/>
            <p:nvPr/>
          </p:nvSpPr>
          <p:spPr>
            <a:xfrm>
              <a:off x="4128811" y="3619090"/>
              <a:ext cx="51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56388-FB91-E145-4949-572AA6BC51B5}"/>
                </a:ext>
              </a:extLst>
            </p:cNvPr>
            <p:cNvSpPr txBox="1"/>
            <p:nvPr/>
          </p:nvSpPr>
          <p:spPr>
            <a:xfrm rot="16200000">
              <a:off x="3155150" y="2848758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7D5F8A-41F2-D7A3-08F1-6782BBCAD36E}"/>
                </a:ext>
              </a:extLst>
            </p:cNvPr>
            <p:cNvCxnSpPr/>
            <p:nvPr/>
          </p:nvCxnSpPr>
          <p:spPr>
            <a:xfrm>
              <a:off x="5952772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9121DA-870E-54C1-4F82-DDEB44D8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772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0CF22-A208-5222-51D9-7EA8753A7C20}"/>
                </a:ext>
              </a:extLst>
            </p:cNvPr>
            <p:cNvSpPr/>
            <p:nvPr/>
          </p:nvSpPr>
          <p:spPr>
            <a:xfrm>
              <a:off x="6064863" y="3181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13DD3D-F057-1F0E-6C7E-9854E38172A5}"/>
                </a:ext>
              </a:extLst>
            </p:cNvPr>
            <p:cNvSpPr/>
            <p:nvPr/>
          </p:nvSpPr>
          <p:spPr>
            <a:xfrm>
              <a:off x="6226679" y="3174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71FC00-B46C-138B-1B9F-350D4AA84BA7}"/>
                </a:ext>
              </a:extLst>
            </p:cNvPr>
            <p:cNvSpPr/>
            <p:nvPr/>
          </p:nvSpPr>
          <p:spPr>
            <a:xfrm>
              <a:off x="6398949" y="3129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364CDF-22ED-4A62-FF08-AE25E165BE5C}"/>
                </a:ext>
              </a:extLst>
            </p:cNvPr>
            <p:cNvSpPr/>
            <p:nvPr/>
          </p:nvSpPr>
          <p:spPr>
            <a:xfrm>
              <a:off x="6472477" y="30011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D29FCA-E436-F776-888C-9ECEB75C25A0}"/>
                </a:ext>
              </a:extLst>
            </p:cNvPr>
            <p:cNvSpPr/>
            <p:nvPr/>
          </p:nvSpPr>
          <p:spPr>
            <a:xfrm>
              <a:off x="6628807" y="30909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F4C429-0B69-4423-C3DA-EF4AFB5545D2}"/>
                </a:ext>
              </a:extLst>
            </p:cNvPr>
            <p:cNvSpPr/>
            <p:nvPr/>
          </p:nvSpPr>
          <p:spPr>
            <a:xfrm>
              <a:off x="6745581" y="29559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FF59A1-1B77-E6C6-27AA-AF49F200046B}"/>
                </a:ext>
              </a:extLst>
            </p:cNvPr>
            <p:cNvSpPr/>
            <p:nvPr/>
          </p:nvSpPr>
          <p:spPr>
            <a:xfrm>
              <a:off x="6854972" y="27193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79017B-C328-F419-E238-0C0CA0DEDC55}"/>
                </a:ext>
              </a:extLst>
            </p:cNvPr>
            <p:cNvSpPr/>
            <p:nvPr/>
          </p:nvSpPr>
          <p:spPr>
            <a:xfrm>
              <a:off x="7002154" y="29910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793AD3-2E9B-707A-EEE5-5BFB1DB24804}"/>
                </a:ext>
              </a:extLst>
            </p:cNvPr>
            <p:cNvSpPr/>
            <p:nvPr/>
          </p:nvSpPr>
          <p:spPr>
            <a:xfrm>
              <a:off x="7090723" y="2723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1B1B85-C186-A7E3-FBCB-DD33FA2A3B99}"/>
                </a:ext>
              </a:extLst>
            </p:cNvPr>
            <p:cNvSpPr/>
            <p:nvPr/>
          </p:nvSpPr>
          <p:spPr>
            <a:xfrm>
              <a:off x="7230490" y="26164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84801C-0A5C-9434-F2C0-48A6BCC70DAD}"/>
                </a:ext>
              </a:extLst>
            </p:cNvPr>
            <p:cNvSpPr/>
            <p:nvPr/>
          </p:nvSpPr>
          <p:spPr>
            <a:xfrm>
              <a:off x="7352883" y="27519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9F14F2-F438-AF25-C3BB-967142A37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722" y="2564448"/>
              <a:ext cx="1503845" cy="7362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44400B-8A67-CEA8-92BC-AB58DB728490}"/>
                </a:ext>
              </a:extLst>
            </p:cNvPr>
            <p:cNvSpPr/>
            <p:nvPr/>
          </p:nvSpPr>
          <p:spPr>
            <a:xfrm>
              <a:off x="7347907" y="2629496"/>
              <a:ext cx="65034" cy="7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63867-3067-FFFC-0791-0A0925C2F5BD}"/>
                </a:ext>
              </a:extLst>
            </p:cNvPr>
            <p:cNvSpPr txBox="1"/>
            <p:nvPr/>
          </p:nvSpPr>
          <p:spPr>
            <a:xfrm>
              <a:off x="6587683" y="3618106"/>
              <a:ext cx="51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94FF85-C09E-2B99-7349-84E6B1109D04}"/>
                </a:ext>
              </a:extLst>
            </p:cNvPr>
            <p:cNvSpPr txBox="1"/>
            <p:nvPr/>
          </p:nvSpPr>
          <p:spPr>
            <a:xfrm rot="16200000">
              <a:off x="5611022" y="2848758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B73EF2-8C37-3E55-02B1-11911A318542}"/>
                </a:ext>
              </a:extLst>
            </p:cNvPr>
            <p:cNvSpPr txBox="1"/>
            <p:nvPr/>
          </p:nvSpPr>
          <p:spPr>
            <a:xfrm>
              <a:off x="3594361" y="2263733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1, 2007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8C9E6E-9566-C316-C2CC-15DF3E1EA347}"/>
                </a:ext>
              </a:extLst>
            </p:cNvPr>
            <p:cNvSpPr txBox="1"/>
            <p:nvPr/>
          </p:nvSpPr>
          <p:spPr>
            <a:xfrm>
              <a:off x="6102426" y="2263733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2, 2017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B538A7-18DC-5FB6-C3F5-44F8C6633AA1}"/>
                </a:ext>
              </a:extLst>
            </p:cNvPr>
            <p:cNvSpPr txBox="1"/>
            <p:nvPr/>
          </p:nvSpPr>
          <p:spPr>
            <a:xfrm>
              <a:off x="4797477" y="38054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71FEEA-7315-B9D9-B5FB-4A1CFF53AE6C}"/>
                </a:ext>
              </a:extLst>
            </p:cNvPr>
            <p:cNvSpPr txBox="1"/>
            <p:nvPr/>
          </p:nvSpPr>
          <p:spPr>
            <a:xfrm>
              <a:off x="3207148" y="380377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9F953E-AB16-B245-02AC-3D11CA77D749}"/>
                </a:ext>
              </a:extLst>
            </p:cNvPr>
            <p:cNvSpPr txBox="1"/>
            <p:nvPr/>
          </p:nvSpPr>
          <p:spPr>
            <a:xfrm>
              <a:off x="7484070" y="373281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F8B95-8961-A642-E0E2-5ED66A09BD70}"/>
                </a:ext>
              </a:extLst>
            </p:cNvPr>
            <p:cNvSpPr txBox="1"/>
            <p:nvPr/>
          </p:nvSpPr>
          <p:spPr>
            <a:xfrm>
              <a:off x="5689954" y="37999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A96614E-FD70-54DA-FC48-7A560D098AA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479018" y="3441591"/>
              <a:ext cx="101254" cy="36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479A28-A699-752C-D274-38FA03C59B91}"/>
                </a:ext>
              </a:extLst>
            </p:cNvPr>
            <p:cNvCxnSpPr>
              <a:cxnSpLocks/>
              <a:stCxn id="29" idx="0"/>
              <a:endCxn id="49" idx="5"/>
            </p:cNvCxnSpPr>
            <p:nvPr/>
          </p:nvCxnSpPr>
          <p:spPr>
            <a:xfrm flipH="1" flipV="1">
              <a:off x="4990555" y="3259987"/>
              <a:ext cx="78792" cy="545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256C6C-4069-CDD1-F947-2B99DA3C206E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6025394" y="3226720"/>
              <a:ext cx="62329" cy="614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404095-1880-207B-4DFD-EB08AF8D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941" y="2692057"/>
              <a:ext cx="256444" cy="1102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2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C6053D-8D03-002C-4BF0-8992C8964925}"/>
              </a:ext>
            </a:extLst>
          </p:cNvPr>
          <p:cNvSpPr/>
          <p:nvPr/>
        </p:nvSpPr>
        <p:spPr>
          <a:xfrm>
            <a:off x="8093078" y="714813"/>
            <a:ext cx="4098917" cy="6143187"/>
          </a:xfrm>
          <a:prstGeom prst="rect">
            <a:avLst/>
          </a:prstGeom>
          <a:solidFill>
            <a:srgbClr val="C6ADDE">
              <a:alpha val="40000"/>
            </a:srgbClr>
          </a:solidFill>
          <a:ln>
            <a:solidFill>
              <a:srgbClr val="E8D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E7779-8B49-89ED-BBC3-D02581E3B254}"/>
              </a:ext>
            </a:extLst>
          </p:cNvPr>
          <p:cNvSpPr/>
          <p:nvPr/>
        </p:nvSpPr>
        <p:spPr>
          <a:xfrm>
            <a:off x="4093316" y="717755"/>
            <a:ext cx="4218039" cy="6143187"/>
          </a:xfrm>
          <a:prstGeom prst="rect">
            <a:avLst/>
          </a:prstGeom>
          <a:solidFill>
            <a:srgbClr val="EDECEC"/>
          </a:solidFill>
          <a:ln>
            <a:solidFill>
              <a:srgbClr val="ED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EF3AF-814B-0F21-6FC5-8AE3307702C8}"/>
              </a:ext>
            </a:extLst>
          </p:cNvPr>
          <p:cNvSpPr/>
          <p:nvPr/>
        </p:nvSpPr>
        <p:spPr>
          <a:xfrm>
            <a:off x="0" y="714813"/>
            <a:ext cx="4141352" cy="6143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8F8E8-4A3E-7B4C-4AEA-9A3A3F7ACFB0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   J.D. Groom, M.J. Vicente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61962-B8BA-5290-5A60-288C11916C2E}"/>
              </a:ext>
            </a:extLst>
          </p:cNvPr>
          <p:cNvSpPr txBox="1"/>
          <p:nvPr/>
        </p:nvSpPr>
        <p:spPr>
          <a:xfrm>
            <a:off x="252955" y="902261"/>
            <a:ext cx="38761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much evidence of range shifts associated with temperature or precipitation within the 10-year revisit period.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Densities (figure to right) appeared to shift for some species towards plots that were cooler / drier during the first visit.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Temperatures generally increased across species’ plots, on average.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changes were not the same everywhere, and drier first-visit plots often increased in precipitation while wetter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increased less or decreased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out individual species’ changes here!</a:t>
            </a:r>
          </a:p>
          <a:p>
            <a:pPr algn="ctr"/>
            <a:r>
              <a:rPr lang="en-US" sz="16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https://tinyurl.com/yc8cf4k9/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828A2-2375-223F-8F94-87B905404539}"/>
              </a:ext>
            </a:extLst>
          </p:cNvPr>
          <p:cNvSpPr/>
          <p:nvPr/>
        </p:nvSpPr>
        <p:spPr>
          <a:xfrm>
            <a:off x="165604" y="6017259"/>
            <a:ext cx="2170542" cy="801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D2A2C17-4FB9-95FB-810D-126585845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1" y="6095189"/>
            <a:ext cx="1283210" cy="61166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96115DB-EC5B-3A80-7CDD-7025CDA5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66" y="6017259"/>
            <a:ext cx="723410" cy="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A3B8EAD0-D684-DA50-9F25-B2283AC7F6B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311498" y="902260"/>
            <a:ext cx="3876107" cy="50054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67F6C0-EB9F-1695-7386-070B14F83BA8}"/>
              </a:ext>
            </a:extLst>
          </p:cNvPr>
          <p:cNvSpPr txBox="1"/>
          <p:nvPr/>
        </p:nvSpPr>
        <p:spPr>
          <a:xfrm>
            <a:off x="4880375" y="5907741"/>
            <a:ext cx="3356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1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Differences in mean plot temperature and precipitation between plots that contained more and fewer trees at the second visit.  Means and 95% confidence intervals are shown. Vertical grey bars represent 95% confidence intervals for all plots across species.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4ADF0-CCE5-0A6F-8362-D6D7D565EE52}"/>
              </a:ext>
            </a:extLst>
          </p:cNvPr>
          <p:cNvSpPr txBox="1"/>
          <p:nvPr/>
        </p:nvSpPr>
        <p:spPr>
          <a:xfrm>
            <a:off x="8602160" y="5349353"/>
            <a:ext cx="3356758" cy="146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800" b="1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Cited:</a:t>
            </a:r>
          </a:p>
          <a:p>
            <a:pPr marL="0" marR="0">
              <a:spcAft>
                <a:spcPts val="600"/>
              </a:spcAft>
            </a:pPr>
            <a:r>
              <a:rPr lang="en-US" sz="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Bechtold, W.A., Scott, C.T. 2005. The Forest Inventory and Analysis plot design, in: Bechtold, W.A., Patterson, P.L. (Eds.), The Enhanced Forest Inventory and Analysis Program – National Sampling Design and Estimation Procedures. Gen. Tech. Rep. U.S. Dep. Agric. For. Serv. SRS-80.</a:t>
            </a: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Daly, C.,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Halbleib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M., Smith, J.I., Gibson, W.P., Doggett, M.K., Taylor, G.H., Curtis, J.,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Pasteris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P.P. 2008.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Physiographically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sensitive mapping of climatological temperature and precipitation across the conterminous United States. Int. J.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Climatol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28, 2031-2064. </a:t>
            </a:r>
            <a:endParaRPr lang="en-US" sz="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42609-10AB-30F8-2A16-E3667F61E449}"/>
              </a:ext>
            </a:extLst>
          </p:cNvPr>
          <p:cNvGrpSpPr/>
          <p:nvPr/>
        </p:nvGrpSpPr>
        <p:grpSpPr>
          <a:xfrm>
            <a:off x="9533891" y="902260"/>
            <a:ext cx="1818059" cy="3538306"/>
            <a:chOff x="9533891" y="902260"/>
            <a:chExt cx="1818059" cy="35383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250013-8139-1FF8-00DF-3127C996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39867" y="902260"/>
              <a:ext cx="1812083" cy="353830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7203BB-4FC1-EE6A-60DC-8EB0F38B12FC}"/>
                </a:ext>
              </a:extLst>
            </p:cNvPr>
            <p:cNvSpPr/>
            <p:nvPr/>
          </p:nvSpPr>
          <p:spPr>
            <a:xfrm>
              <a:off x="9533891" y="905823"/>
              <a:ext cx="1812084" cy="35204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9E99BB7-F7F3-63D8-6267-E73A361E2A38}"/>
              </a:ext>
            </a:extLst>
          </p:cNvPr>
          <p:cNvSpPr txBox="1"/>
          <p:nvPr/>
        </p:nvSpPr>
        <p:spPr>
          <a:xfrm>
            <a:off x="8767529" y="4522460"/>
            <a:ext cx="33567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Change in precipitation for 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Abies </a:t>
            </a:r>
            <a:r>
              <a:rPr lang="en-US" sz="1000" i="1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magnifica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FIA plots between the first and second visit.  Individual species results </a:t>
            </a:r>
            <a:r>
              <a:rPr lang="en-US" sz="1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like these are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available on the 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analysis dashboard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 </a:t>
            </a:r>
            <a:endParaRPr lang="en-US" sz="1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880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Jeremiah Groom</cp:lastModifiedBy>
  <cp:revision>11</cp:revision>
  <dcterms:created xsi:type="dcterms:W3CDTF">2022-11-29T00:48:16Z</dcterms:created>
  <dcterms:modified xsi:type="dcterms:W3CDTF">2023-01-27T23:16:24Z</dcterms:modified>
</cp:coreProperties>
</file>