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  <p:sldMasterId id="2147483673" r:id="rId3"/>
    <p:sldMasterId id="2147483681" r:id="rId4"/>
    <p:sldMasterId id="2147483692" r:id="rId5"/>
    <p:sldMasterId id="2147483707" r:id="rId6"/>
    <p:sldMasterId id="2147483722" r:id="rId7"/>
    <p:sldMasterId id="2147483731" r:id="rId8"/>
  </p:sldMasterIdLst>
  <p:notesMasterIdLst>
    <p:notesMasterId r:id="rId39"/>
  </p:notesMasterIdLst>
  <p:sldIdLst>
    <p:sldId id="256" r:id="rId9"/>
    <p:sldId id="257" r:id="rId10"/>
    <p:sldId id="314" r:id="rId11"/>
    <p:sldId id="316" r:id="rId12"/>
    <p:sldId id="325" r:id="rId13"/>
    <p:sldId id="329" r:id="rId14"/>
    <p:sldId id="324" r:id="rId15"/>
    <p:sldId id="315" r:id="rId16"/>
    <p:sldId id="326" r:id="rId17"/>
    <p:sldId id="327" r:id="rId18"/>
    <p:sldId id="328" r:id="rId19"/>
    <p:sldId id="341" r:id="rId20"/>
    <p:sldId id="343" r:id="rId21"/>
    <p:sldId id="342" r:id="rId22"/>
    <p:sldId id="339" r:id="rId23"/>
    <p:sldId id="340" r:id="rId24"/>
    <p:sldId id="345" r:id="rId25"/>
    <p:sldId id="347" r:id="rId26"/>
    <p:sldId id="344" r:id="rId27"/>
    <p:sldId id="338" r:id="rId28"/>
    <p:sldId id="331" r:id="rId29"/>
    <p:sldId id="332" r:id="rId30"/>
    <p:sldId id="333" r:id="rId31"/>
    <p:sldId id="334" r:id="rId32"/>
    <p:sldId id="335" r:id="rId33"/>
    <p:sldId id="337" r:id="rId34"/>
    <p:sldId id="318" r:id="rId35"/>
    <p:sldId id="321" r:id="rId36"/>
    <p:sldId id="281" r:id="rId37"/>
    <p:sldId id="279" r:id="rId38"/>
  </p:sldIdLst>
  <p:sldSz cx="12188825" cy="6858000"/>
  <p:notesSz cx="6858000" cy="9144000"/>
  <p:defaultTextStyle>
    <a:defPPr>
      <a:defRPr lang="en-US"/>
    </a:defPPr>
    <a:lvl1pPr marL="0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3994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7988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71982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95976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19966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43964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67954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91948" algn="l" defTabSz="6239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50202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 showGuides="1">
      <p:cViewPr varScale="1">
        <p:scale>
          <a:sx n="208" d="100"/>
          <a:sy n="208" d="100"/>
        </p:scale>
        <p:origin x="-304" y="-104"/>
      </p:cViewPr>
      <p:guideLst>
        <p:guide orient="horz" pos="2109"/>
        <p:guide pos="45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4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57B2F-9D04-EA41-8B19-A78C9997970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1DCA3-928E-4D4B-B9EF-373C0C30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994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988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982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5976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9966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3964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7954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91948" algn="l" defTabSz="6239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5" y="2046064"/>
            <a:ext cx="9293979" cy="2641756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100000"/>
              </a:lnSpc>
              <a:buNone/>
              <a:defRPr sz="68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014" y="4687820"/>
            <a:ext cx="2133044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5786" y="1316903"/>
            <a:ext cx="3232885" cy="162966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093" y="1736728"/>
            <a:ext cx="10692731" cy="4432300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buNone/>
              <a:defRPr sz="33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4412"/>
            <a:ext cx="1471325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-3" y="2448708"/>
            <a:ext cx="12188825" cy="19659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797" tIns="62399" rIns="124797" bIns="62399"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2" y="2448689"/>
            <a:ext cx="12188825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797" tIns="62399" rIns="124797" bIns="62399"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12651" y="2924179"/>
            <a:ext cx="9143999" cy="1014984"/>
          </a:xfrm>
        </p:spPr>
        <p:txBody>
          <a:bodyPr>
            <a:normAutofit/>
          </a:bodyPr>
          <a:lstStyle>
            <a:lvl1pPr marL="0" indent="0" algn="l" defTabSz="619660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lang="en-US" sz="4900" kern="1200" baseline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smtClean="0"/>
              <a:t>Company Name Goes Here</a:t>
            </a:r>
            <a:endParaRPr lang="en-US" dirty="0"/>
          </a:p>
        </p:txBody>
      </p:sp>
      <p:sp>
        <p:nvSpPr>
          <p:cNvPr id="39" name="Subtitle 2"/>
          <p:cNvSpPr txBox="1">
            <a:spLocks/>
          </p:cNvSpPr>
          <p:nvPr userDrawn="1"/>
        </p:nvSpPr>
        <p:spPr>
          <a:xfrm>
            <a:off x="8897332" y="4414651"/>
            <a:ext cx="3291840" cy="548640"/>
          </a:xfrm>
          <a:prstGeom prst="rect">
            <a:avLst/>
          </a:prstGeom>
          <a:solidFill>
            <a:schemeClr val="tx1"/>
          </a:solidFill>
        </p:spPr>
        <p:txBody>
          <a:bodyPr lIns="124797" tIns="62399" rIns="124797" bIns="62399" anchor="ctr" anchorCtr="0">
            <a:noAutofit/>
          </a:bodyPr>
          <a:lstStyle>
            <a:lvl1pPr marL="395478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600" kern="1200" baseline="0" dirty="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9758" indent="0"/>
            <a:endParaRPr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897112" y="4483231"/>
            <a:ext cx="2743200" cy="411480"/>
          </a:xfrm>
        </p:spPr>
        <p:txBody>
          <a:bodyPr lIns="249598" anchor="ctr">
            <a:normAutofit/>
          </a:bodyPr>
          <a:lstStyle>
            <a:lvl1pPr>
              <a:defRPr sz="2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Tagline</a:t>
            </a:r>
            <a:endParaRPr lang="en-US" dirty="0"/>
          </a:p>
        </p:txBody>
      </p:sp>
      <p:pic>
        <p:nvPicPr>
          <p:cNvPr id="38" name="Picture 37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73" y="5933473"/>
            <a:ext cx="1529474" cy="758952"/>
          </a:xfrm>
          <a:prstGeom prst="rect">
            <a:avLst/>
          </a:prstGeom>
        </p:spPr>
      </p:pic>
      <p:sp>
        <p:nvSpPr>
          <p:cNvPr id="74" name="TextBox 7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Box 7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7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39" grpId="0" animBg="1"/>
      <p:bldP spid="39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ta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094413" y="1604136"/>
            <a:ext cx="5424028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214" y="0"/>
            <a:ext cx="6094413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4797" tIns="124797" rIns="124797" bIns="124797" rtlCol="0" anchor="t" anchorCtr="0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818A8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410" y="201168"/>
            <a:ext cx="5210723" cy="11887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619" y="1845664"/>
            <a:ext cx="5214108" cy="41148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682"/>
              </a:spcBef>
              <a:buClr>
                <a:srgbClr val="69BE28"/>
              </a:buClr>
              <a:buFont typeface="Wingdings" charset="2"/>
              <a:buNone/>
              <a:defRPr sz="3300" b="1" i="0">
                <a:latin typeface="Arial"/>
                <a:cs typeface="Arial"/>
              </a:defRPr>
            </a:lvl1pPr>
            <a:lvl2pPr marL="0" indent="0">
              <a:spcBef>
                <a:spcPts val="1059"/>
              </a:spcBef>
              <a:spcAft>
                <a:spcPts val="0"/>
              </a:spcAft>
              <a:buFont typeface="Lucida Grande"/>
              <a:buNone/>
              <a:defRPr sz="2700">
                <a:solidFill>
                  <a:srgbClr val="1E1E1E"/>
                </a:solidFill>
              </a:defRPr>
            </a:lvl2pPr>
            <a:lvl3pPr marL="227498" indent="-227498">
              <a:spcBef>
                <a:spcPts val="1059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2500">
                <a:solidFill>
                  <a:srgbClr val="1E1E1E"/>
                </a:solidFill>
              </a:defRPr>
            </a:lvl3pPr>
            <a:lvl4pPr marL="535164" indent="-233999">
              <a:spcBef>
                <a:spcPts val="1059"/>
              </a:spcBef>
              <a:spcAft>
                <a:spcPts val="0"/>
              </a:spcAft>
              <a:defRPr sz="2200">
                <a:solidFill>
                  <a:srgbClr val="1E1E1E"/>
                </a:solidFill>
              </a:defRPr>
            </a:lvl4pPr>
            <a:lvl5pPr marL="862321" indent="-240498">
              <a:spcBef>
                <a:spcPts val="1059"/>
              </a:spcBef>
              <a:spcAft>
                <a:spcPts val="0"/>
              </a:spcAft>
              <a:buFont typeface="Lucida Grande"/>
              <a:buChar char="-"/>
              <a:tabLst/>
              <a:defRPr sz="19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8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818A8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8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spc="-96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1200" b="1" spc="-96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1200" b="1" spc="-96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91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12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2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65" y="5933473"/>
            <a:ext cx="1529474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16:9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-64" y="8"/>
            <a:ext cx="12188952" cy="6856286"/>
          </a:xfrm>
        </p:spPr>
        <p:txBody>
          <a:bodyPr anchor="ctr">
            <a:normAutofit/>
          </a:bodyPr>
          <a:lstStyle>
            <a:lvl1pPr marL="0" indent="0" algn="ctr" defTabSz="62399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8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(16:9 aspect ratio)</a:t>
            </a:r>
          </a:p>
        </p:txBody>
      </p:sp>
    </p:spTree>
    <p:extLst>
      <p:ext uri="{BB962C8B-B14F-4D97-AF65-F5344CB8AC3E}">
        <p14:creationId xmlns:p14="http://schemas.microsoft.com/office/powerpoint/2010/main" val="19168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4:3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1522414" y="0"/>
            <a:ext cx="9143999" cy="6858000"/>
          </a:xfrm>
        </p:spPr>
        <p:txBody>
          <a:bodyPr anchor="ctr">
            <a:normAutofit/>
          </a:bodyPr>
          <a:lstStyle>
            <a:lvl1pPr marL="0" indent="0" algn="ctr" defTabSz="62399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8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(4:3 aspect ratio)</a:t>
            </a:r>
          </a:p>
        </p:txBody>
      </p:sp>
    </p:spTree>
    <p:extLst>
      <p:ext uri="{BB962C8B-B14F-4D97-AF65-F5344CB8AC3E}">
        <p14:creationId xmlns:p14="http://schemas.microsoft.com/office/powerpoint/2010/main" val="25306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ta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094412" y="1604136"/>
            <a:ext cx="5424028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214" y="0"/>
            <a:ext cx="6094413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614" tIns="93614" rIns="93614" bIns="93614" rtlCol="0" anchor="t" anchorCtr="0"/>
          <a:lstStyle/>
          <a:p>
            <a:pPr defTabSz="468074"/>
            <a:endParaRPr lang="en-US" sz="190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410" y="201168"/>
            <a:ext cx="5210723" cy="11887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619" y="1845664"/>
            <a:ext cx="5214108" cy="41148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443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9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5" y="2320248"/>
            <a:ext cx="10926639" cy="3117863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3510"/>
            <a:ext cx="1471325" cy="9636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444" y="1730669"/>
            <a:ext cx="10910041" cy="411171"/>
          </a:xfrm>
          <a:prstGeom prst="rect">
            <a:avLst/>
          </a:prstGeom>
        </p:spPr>
        <p:txBody>
          <a:bodyPr lIns="124797" tIns="62399" rIns="124797" bIns="62399">
            <a:noAutofit/>
          </a:bodyPr>
          <a:lstStyle>
            <a:lvl1pPr marL="0" indent="0">
              <a:lnSpc>
                <a:spcPct val="90000"/>
              </a:lnSpc>
              <a:buNone/>
              <a:defRPr sz="33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3" y="5933473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87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FFFFF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10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65" y="5933473"/>
            <a:ext cx="1529474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16:9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-64" y="7"/>
            <a:ext cx="12188952" cy="6856286"/>
          </a:xfrm>
        </p:spPr>
        <p:txBody>
          <a:bodyPr anchor="ctr">
            <a:normAutofit/>
          </a:bodyPr>
          <a:lstStyle>
            <a:lvl1pPr marL="0" indent="0" algn="ctr" defTabSz="46807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9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(16:9 aspect ratio)</a:t>
            </a:r>
          </a:p>
        </p:txBody>
      </p:sp>
    </p:spTree>
    <p:extLst>
      <p:ext uri="{BB962C8B-B14F-4D97-AF65-F5344CB8AC3E}">
        <p14:creationId xmlns:p14="http://schemas.microsoft.com/office/powerpoint/2010/main" val="23311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4:3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1522414" y="0"/>
            <a:ext cx="9143999" cy="6858000"/>
          </a:xfrm>
        </p:spPr>
        <p:txBody>
          <a:bodyPr anchor="ctr">
            <a:normAutofit/>
          </a:bodyPr>
          <a:lstStyle>
            <a:lvl1pPr marL="0" indent="0" algn="ctr" defTabSz="46807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9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(4:3 aspect ratio)</a:t>
            </a:r>
          </a:p>
        </p:txBody>
      </p:sp>
    </p:spTree>
    <p:extLst>
      <p:ext uri="{BB962C8B-B14F-4D97-AF65-F5344CB8AC3E}">
        <p14:creationId xmlns:p14="http://schemas.microsoft.com/office/powerpoint/2010/main" val="13654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6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7" y="987431"/>
            <a:ext cx="189056" cy="386918"/>
          </a:xfrm>
          <a:prstGeom prst="rect">
            <a:avLst/>
          </a:prstGeom>
          <a:noFill/>
        </p:spPr>
        <p:txBody>
          <a:bodyPr wrap="none" lIns="93614" tIns="46808" rIns="93614" bIns="46808">
            <a:spAutoFit/>
          </a:bodyPr>
          <a:lstStyle/>
          <a:p>
            <a:pPr defTabSz="468074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1" y="6311552"/>
            <a:ext cx="4519787" cy="470780"/>
          </a:xfrm>
          <a:prstGeom prst="rect">
            <a:avLst/>
          </a:prstGeom>
        </p:spPr>
        <p:txBody>
          <a:bodyPr vert="horz" lIns="93614" tIns="46808" rIns="93614" bIns="46808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074" indent="0">
              <a:buFontTx/>
              <a:buNone/>
              <a:defRPr sz="1200"/>
            </a:lvl2pPr>
            <a:lvl3pPr marL="936154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80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14" tIns="46808" rIns="93614" bIns="46808" anchor="ctr" anchorCtr="0">
            <a:noAutofit/>
          </a:bodyPr>
          <a:lstStyle>
            <a:lvl1pPr marL="11233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6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7" y="987431"/>
            <a:ext cx="189056" cy="386918"/>
          </a:xfrm>
          <a:prstGeom prst="rect">
            <a:avLst/>
          </a:prstGeom>
          <a:noFill/>
        </p:spPr>
        <p:txBody>
          <a:bodyPr wrap="none" lIns="93614" tIns="46808" rIns="93614" bIns="46808">
            <a:spAutoFit/>
          </a:bodyPr>
          <a:lstStyle/>
          <a:p>
            <a:pPr defTabSz="468074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1" y="6311552"/>
            <a:ext cx="4519787" cy="470780"/>
          </a:xfrm>
          <a:prstGeom prst="rect">
            <a:avLst/>
          </a:prstGeom>
        </p:spPr>
        <p:txBody>
          <a:bodyPr vert="horz" lIns="93614" tIns="46808" rIns="93614" bIns="46808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074" indent="0">
              <a:buFontTx/>
              <a:buNone/>
              <a:defRPr sz="1200"/>
            </a:lvl2pPr>
            <a:lvl3pPr marL="936154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80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14" tIns="46808" rIns="93614" bIns="46808" anchor="ctr" anchorCtr="0">
            <a:noAutofit/>
          </a:bodyPr>
          <a:lstStyle>
            <a:lvl1pPr marL="11233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5"/>
            <a:ext cx="11010311" cy="2260263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26912"/>
            <a:ext cx="11010311" cy="908289"/>
          </a:xfrm>
          <a:prstGeom prst="rect">
            <a:avLst/>
          </a:prstGeom>
        </p:spPr>
        <p:txBody>
          <a:bodyPr lIns="93614" tIns="46808" rIns="93614" bIns="46808">
            <a:no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8" y="6090526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"/>
            <a:ext cx="12188825" cy="685621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4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949340"/>
            <a:ext cx="11010311" cy="1520343"/>
          </a:xfrm>
          <a:prstGeom prst="rect">
            <a:avLst/>
          </a:prstGeom>
        </p:spPr>
        <p:txBody>
          <a:bodyPr lIns="93614" tIns="46808" rIns="93614" bIns="46808" anchor="b" anchorCtr="0">
            <a:noAutofit/>
          </a:bodyPr>
          <a:lstStyle>
            <a:lvl1pPr marL="0" indent="0" algn="l" defTabSz="464827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2522597"/>
            <a:ext cx="11010311" cy="640270"/>
          </a:xfrm>
          <a:prstGeom prst="rect">
            <a:avLst/>
          </a:prstGeom>
        </p:spPr>
        <p:txBody>
          <a:bodyPr lIns="93614" tIns="46808" rIns="93614" bIns="46808">
            <a:noAutofit/>
          </a:bodyPr>
          <a:lstStyle>
            <a:lvl1pPr marL="0" indent="0" algn="l">
              <a:buNone/>
              <a:defRPr sz="25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8" y="6090526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5"/>
            <a:ext cx="12188825" cy="3973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5"/>
            <a:ext cx="11010311" cy="2260263"/>
          </a:xfrm>
          <a:prstGeom prst="rect">
            <a:avLst/>
          </a:prstGeom>
          <a:noFill/>
        </p:spPr>
        <p:txBody>
          <a:bodyPr wrap="square" lIns="93614" tIns="46808" rIns="93614" bIns="140422" anchor="b" anchorCtr="0">
            <a:noAutofit/>
          </a:bodyPr>
          <a:lstStyle>
            <a:lvl1pPr marL="0" indent="0" algn="l" defTabSz="464827">
              <a:spcAft>
                <a:spcPts val="0"/>
              </a:spcAft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56302"/>
            <a:ext cx="11010311" cy="961601"/>
          </a:xfrm>
          <a:prstGeom prst="rect">
            <a:avLst/>
          </a:prstGeom>
        </p:spPr>
        <p:txBody>
          <a:bodyPr lIns="93614" tIns="46808" rIns="93614" bIns="46808">
            <a:noAutofit/>
          </a:bodyPr>
          <a:lstStyle>
            <a:lvl1pPr marL="0" indent="0" algn="l">
              <a:buNone/>
              <a:defRPr sz="29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6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34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50" indent="-170650" defTabSz="28929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19" indent="-175526" defTabSz="28929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1981" indent="-180402" defTabSz="28929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4" y="1736727"/>
            <a:ext cx="10925434" cy="3701376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3510"/>
            <a:ext cx="1471325" cy="96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695" indent="-164153" defTabSz="-172280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3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443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34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50" indent="-170650" defTabSz="28929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19" indent="-175526" defTabSz="28929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1981" indent="-180402" defTabSz="28929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0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695" indent="-164153" defTabSz="-172280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3"/>
            <a:ext cx="5214108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50" indent="-170650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443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855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50" indent="-170650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695" marR="0" indent="-164153" algn="l" defTabSz="411197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219" indent="-175526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09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44" y="6398748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14" tIns="93614" rIns="93614" bIns="93614" rtlCol="0" anchor="ctr" anchorCtr="0">
            <a:noAutofit/>
          </a:bodyPr>
          <a:lstStyle/>
          <a:p>
            <a:pPr algn="ctr" defTabSz="468074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5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14" tIns="46808" rIns="93614" bIns="46808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14" tIns="46808" rIns="93614" bIns="46808"/>
          <a:lstStyle>
            <a:lvl1pPr marL="0" indent="0">
              <a:spcBef>
                <a:spcPts val="794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229163" indent="-229163">
              <a:spcBef>
                <a:spcPts val="794"/>
              </a:spcBef>
              <a:buClr>
                <a:schemeClr val="accent1"/>
              </a:buClr>
              <a:buFont typeface="Wingdings" charset="2"/>
              <a:buChar char="§"/>
              <a:tabLst/>
              <a:defRPr sz="2000">
                <a:solidFill>
                  <a:srgbClr val="818A8F"/>
                </a:solidFill>
              </a:defRPr>
            </a:lvl2pPr>
            <a:lvl3pPr marL="646855" indent="-170650">
              <a:spcBef>
                <a:spcPts val="794"/>
              </a:spcBef>
              <a:spcAft>
                <a:spcPts val="0"/>
              </a:spcAft>
              <a:buFont typeface="Lucida Grande"/>
              <a:buChar char="–"/>
              <a:tabLst/>
              <a:defRPr sz="1900">
                <a:solidFill>
                  <a:srgbClr val="818A8F"/>
                </a:solidFill>
              </a:defRPr>
            </a:lvl3pPr>
            <a:lvl4pPr marL="936154" indent="-175526">
              <a:spcBef>
                <a:spcPts val="794"/>
              </a:spcBef>
              <a:spcAft>
                <a:spcPts val="0"/>
              </a:spcAft>
              <a:defRPr sz="1600">
                <a:solidFill>
                  <a:srgbClr val="818A8F"/>
                </a:solidFill>
              </a:defRPr>
            </a:lvl4pPr>
            <a:lvl5pPr marL="1171817" indent="-180402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2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9091" cy="386934"/>
          </a:xfrm>
          <a:prstGeom prst="rect">
            <a:avLst/>
          </a:prstGeom>
          <a:noFill/>
        </p:spPr>
        <p:txBody>
          <a:bodyPr wrap="none" lIns="93631" tIns="46816" rIns="93631" bIns="46816">
            <a:spAutoFit/>
          </a:bodyPr>
          <a:lstStyle/>
          <a:p>
            <a:pPr defTabSz="468156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7" y="6311552"/>
            <a:ext cx="4519787" cy="470780"/>
          </a:xfrm>
          <a:prstGeom prst="rect">
            <a:avLst/>
          </a:prstGeom>
        </p:spPr>
        <p:txBody>
          <a:bodyPr vert="horz" lIns="93631" tIns="46816" rIns="93631" bIns="46816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156" indent="0">
              <a:buFontTx/>
              <a:buNone/>
              <a:defRPr sz="1200"/>
            </a:lvl2pPr>
            <a:lvl3pPr marL="93631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4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31" tIns="46816" rIns="93631" bIns="46816" anchor="ctr" anchorCtr="0">
            <a:noAutofit/>
          </a:bodyPr>
          <a:lstStyle>
            <a:lvl1pPr marL="112357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2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9091" cy="386934"/>
          </a:xfrm>
          <a:prstGeom prst="rect">
            <a:avLst/>
          </a:prstGeom>
          <a:noFill/>
        </p:spPr>
        <p:txBody>
          <a:bodyPr wrap="none" lIns="93631" tIns="46816" rIns="93631" bIns="46816">
            <a:spAutoFit/>
          </a:bodyPr>
          <a:lstStyle/>
          <a:p>
            <a:pPr defTabSz="468156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817942"/>
            <a:ext cx="11238523" cy="1455836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5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7" y="6311552"/>
            <a:ext cx="4519787" cy="470780"/>
          </a:xfrm>
          <a:prstGeom prst="rect">
            <a:avLst/>
          </a:prstGeom>
        </p:spPr>
        <p:txBody>
          <a:bodyPr vert="horz" lIns="93631" tIns="46816" rIns="93631" bIns="46816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68156" indent="0">
              <a:buFontTx/>
              <a:buNone/>
              <a:defRPr sz="1200"/>
            </a:lvl2pPr>
            <a:lvl3pPr marL="93631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4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3631" tIns="46816" rIns="93631" bIns="46816" anchor="ctr" anchorCtr="0">
            <a:noAutofit/>
          </a:bodyPr>
          <a:lstStyle>
            <a:lvl1pPr marL="112357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093" y="1736733"/>
            <a:ext cx="10692731" cy="3656655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buNone/>
              <a:defRPr sz="33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3510"/>
            <a:ext cx="1471325" cy="96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4347" y="5686768"/>
            <a:ext cx="1828324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3"/>
            <a:ext cx="11010311" cy="2260263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26909"/>
            <a:ext cx="11010311" cy="908289"/>
          </a:xfrm>
          <a:prstGeom prst="rect">
            <a:avLst/>
          </a:prstGeom>
        </p:spPr>
        <p:txBody>
          <a:bodyPr lIns="93631" tIns="46816" rIns="93631" bIns="46816">
            <a:no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2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4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949335"/>
            <a:ext cx="11010311" cy="1520343"/>
          </a:xfrm>
          <a:prstGeom prst="rect">
            <a:avLst/>
          </a:prstGeom>
        </p:spPr>
        <p:txBody>
          <a:bodyPr lIns="93631" tIns="46816" rIns="93631" bIns="46816" anchor="b" anchorCtr="0">
            <a:noAutofit/>
          </a:bodyPr>
          <a:lstStyle>
            <a:lvl1pPr marL="0" indent="0" algn="l" defTabSz="464904"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2522591"/>
            <a:ext cx="11010311" cy="640270"/>
          </a:xfrm>
          <a:prstGeom prst="rect">
            <a:avLst/>
          </a:prstGeom>
        </p:spPr>
        <p:txBody>
          <a:bodyPr lIns="93631" tIns="46816" rIns="93631" bIns="46816">
            <a:noAutofit/>
          </a:bodyPr>
          <a:lstStyle>
            <a:lvl1pPr marL="0" indent="0" algn="l">
              <a:buNone/>
              <a:defRPr sz="25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2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5"/>
            <a:ext cx="12188825" cy="3973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4" y="1713731"/>
            <a:ext cx="11010311" cy="2260263"/>
          </a:xfrm>
          <a:prstGeom prst="rect">
            <a:avLst/>
          </a:prstGeom>
          <a:noFill/>
        </p:spPr>
        <p:txBody>
          <a:bodyPr wrap="square" lIns="93631" tIns="46816" rIns="93631" bIns="140447" anchor="b" anchorCtr="0">
            <a:noAutofit/>
          </a:bodyPr>
          <a:lstStyle>
            <a:lvl1pPr marL="0" indent="0" algn="l" defTabSz="464904">
              <a:spcAft>
                <a:spcPts val="0"/>
              </a:spcAft>
              <a:tabLst/>
              <a:defRPr sz="49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4056299"/>
            <a:ext cx="11010311" cy="961601"/>
          </a:xfrm>
          <a:prstGeom prst="rect">
            <a:avLst/>
          </a:prstGeom>
        </p:spPr>
        <p:txBody>
          <a:bodyPr lIns="93631" tIns="46816" rIns="93631" bIns="46816">
            <a:noAutofit/>
          </a:bodyPr>
          <a:lstStyle>
            <a:lvl1pPr marL="0" indent="0" algn="l">
              <a:buNone/>
              <a:defRPr sz="29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6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2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45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83" indent="-170683" defTabSz="28934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85" indent="-175559" defTabSz="28934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2088" indent="-180435" defTabSz="28934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760" indent="-164181" defTabSz="-172307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509" indent="-175559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5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1096994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409"/>
              </a:spcBef>
              <a:buClr>
                <a:srgbClr val="69BE28"/>
              </a:buClr>
              <a:buFont typeface="Wingdings" charset="2"/>
              <a:buNone/>
              <a:defRPr sz="2500" b="1" i="0" baseline="0">
                <a:latin typeface="Arial"/>
                <a:cs typeface="Arial"/>
              </a:defRPr>
            </a:lvl1pPr>
            <a:lvl2pPr marL="0" indent="0" defTabSz="60145">
              <a:spcBef>
                <a:spcPts val="794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70683" indent="-170683" defTabSz="289347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6385" indent="-175559" defTabSz="289347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2088" indent="-180435" defTabSz="289347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6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404760" indent="-164181" defTabSz="-172307">
              <a:spcBef>
                <a:spcPts val="794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1261"/>
              </a:spcBef>
              <a:buClr>
                <a:srgbClr val="69BE28"/>
              </a:buClr>
              <a:buFont typeface="Wingdings" charset="2"/>
              <a:buNone/>
              <a:defRPr sz="2500" b="1" i="0">
                <a:latin typeface="Arial"/>
                <a:cs typeface="Arial"/>
              </a:defRPr>
            </a:lvl1pPr>
            <a:lvl2pPr marL="0" indent="0">
              <a:spcBef>
                <a:spcPts val="794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70683" indent="-170683">
              <a:spcBef>
                <a:spcPts val="794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401509" indent="-175559">
              <a:spcBef>
                <a:spcPts val="794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46965" indent="-180435">
              <a:spcBef>
                <a:spcPts val="794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5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3" y="1106436"/>
            <a:ext cx="351293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0" indent="0">
              <a:spcBef>
                <a:spcPts val="647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47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70683" indent="-170683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404760" marR="0" indent="-164181" algn="l" defTabSz="411262" rtl="0" eaLnBrk="1" fontAlgn="base" latinLnBrk="0" hangingPunct="1">
              <a:lnSpc>
                <a:spcPct val="100000"/>
              </a:lnSpc>
              <a:spcBef>
                <a:spcPts val="647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80318" indent="-175559">
              <a:spcBef>
                <a:spcPts val="647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6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3"/>
            <a:ext cx="10910041" cy="45601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5" y="1103374"/>
            <a:ext cx="10926639" cy="5315723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823289"/>
            <a:ext cx="1471325" cy="96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6415" y="6488053"/>
            <a:ext cx="644767" cy="326947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95372" y="-139699"/>
            <a:ext cx="12487351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02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785341" y="6398747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3631" tIns="93631" rIns="93631" bIns="93631" rtlCol="0" anchor="ctr" anchorCtr="0">
            <a:noAutofit/>
          </a:bodyPr>
          <a:lstStyle/>
          <a:p>
            <a:pPr algn="ctr" defTabSz="468156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1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" y="1016001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735215" y="6602413"/>
            <a:ext cx="3859795" cy="228600"/>
          </a:xfrm>
          <a:prstGeom prst="rect">
            <a:avLst/>
          </a:prstGeom>
        </p:spPr>
        <p:txBody>
          <a:bodyPr lIns="93631" tIns="46816" rIns="93631" bIns="46816">
            <a:normAutofit/>
          </a:bodyPr>
          <a:lstStyle/>
          <a:p>
            <a:pPr defTabSz="468156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</a:rPr>
              <a:t>2014. </a:t>
            </a:r>
            <a:r>
              <a:rPr lang="en-US" sz="800" dirty="0">
                <a:solidFill>
                  <a:prstClr val="black"/>
                </a:solidFill>
                <a:latin typeface="Arial"/>
              </a:rPr>
              <a:t>Confidential and Proprietary. </a:t>
            </a:r>
          </a:p>
          <a:p>
            <a:pPr defTabSz="468156">
              <a:spcBef>
                <a:spcPct val="20000"/>
              </a:spcBef>
              <a:buFont typeface="Arial"/>
              <a:buNone/>
              <a:defRPr/>
            </a:pPr>
            <a:endParaRPr lang="en-US" sz="1900" dirty="0">
              <a:solidFill>
                <a:srgbClr val="C3C3C3"/>
              </a:solidFill>
              <a:latin typeface="Arial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93631" tIns="46816" rIns="93631" bIns="46816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2" y="1165226"/>
            <a:ext cx="10969943" cy="4954588"/>
          </a:xfrm>
          <a:prstGeom prst="rect">
            <a:avLst/>
          </a:prstGeom>
        </p:spPr>
        <p:txBody>
          <a:bodyPr vert="horz" lIns="93631" tIns="46816" rIns="93631" bIns="46816"/>
          <a:lstStyle>
            <a:lvl1pPr marL="172307" indent="-172307">
              <a:buClr>
                <a:srgbClr val="69BE28"/>
              </a:buClr>
              <a:defRPr sz="2500" b="1" i="0">
                <a:latin typeface="Arial"/>
                <a:cs typeface="Arial"/>
              </a:defRPr>
            </a:lvl1pPr>
            <a:lvl2pPr marL="580318" indent="-172307">
              <a:buFont typeface="Lucida Grande"/>
              <a:buChar char="–"/>
              <a:defRPr sz="2000"/>
            </a:lvl2pPr>
            <a:lvl3pPr marL="1106992" indent="-170683">
              <a:spcAft>
                <a:spcPts val="1229"/>
              </a:spcAft>
              <a:buFont typeface="Lucida Grande"/>
              <a:buChar char="–"/>
              <a:defRPr sz="1900"/>
            </a:lvl3pPr>
            <a:lvl4pPr marL="1580024" indent="-175559">
              <a:defRPr sz="1900"/>
            </a:lvl4pPr>
            <a:lvl5pPr marL="2053056" indent="-180435">
              <a:buFont typeface="Lucida Grande"/>
              <a:buChar char="-"/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7" y="6465892"/>
            <a:ext cx="2844059" cy="365125"/>
          </a:xfrm>
          <a:prstGeom prst="rect">
            <a:avLst/>
          </a:prstGeom>
        </p:spPr>
        <p:txBody>
          <a:bodyPr vert="horz" lIns="93631" tIns="46816" rIns="93631" bIns="46816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68156"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 defTabSz="468156"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750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40100" y="987426"/>
            <a:ext cx="184648" cy="384713"/>
          </a:xfrm>
          <a:prstGeom prst="rect">
            <a:avLst/>
          </a:prstGeom>
          <a:noFill/>
        </p:spPr>
        <p:txBody>
          <a:bodyPr wrap="none" lIns="91431" tIns="45716" rIns="91431" bIns="45716">
            <a:spAutoFit/>
          </a:bodyPr>
          <a:lstStyle/>
          <a:p>
            <a:pPr defTabSz="457200">
              <a:defRPr/>
            </a:pPr>
            <a:endParaRPr lang="en-US" sz="1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1380497"/>
            <a:ext cx="12188825" cy="303341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1"/>
            <a:ext cx="569073" cy="10801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91431" rIns="91431" bIns="91431" rtlCol="0" anchor="t" anchorCtr="0"/>
          <a:lstStyle/>
          <a:p>
            <a:pPr defTabSz="457200"/>
            <a:endParaRPr lang="en-US" sz="1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4390178"/>
            <a:ext cx="12188825" cy="2467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91431" rIns="91431" bIns="91431" rtlCol="0" anchor="t" anchorCtr="0"/>
          <a:lstStyle/>
          <a:p>
            <a:pPr defTabSz="457200"/>
            <a:endParaRPr lang="en-US" sz="1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6" y="4394491"/>
            <a:ext cx="11060475" cy="966488"/>
          </a:xfrm>
          <a:prstGeom prst="rect">
            <a:avLst/>
          </a:prstGeom>
        </p:spPr>
        <p:txBody>
          <a:bodyPr lIns="91431" tIns="45716" rIns="91431" bIns="45716" anchor="ctr" anchorCtr="0">
            <a:noAutofit/>
          </a:bodyPr>
          <a:lstStyle>
            <a:lvl1pPr marL="0" indent="0" algn="l" defTabSz="453979">
              <a:tabLst/>
              <a:defRPr sz="4400" b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5360979"/>
            <a:ext cx="11060475" cy="870151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 anchor="ctr" anchorCtr="0">
            <a:noAutofit/>
          </a:bodyPr>
          <a:lstStyle>
            <a:lvl1pPr marL="109717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Dave Patton – Solutions Engineer</a:t>
            </a:r>
            <a:endParaRPr lang="en-US" dirty="0"/>
          </a:p>
        </p:txBody>
      </p:sp>
      <p:pic>
        <p:nvPicPr>
          <p:cNvPr id="15" name="Picture 14" descr="Hor_RGB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73" y="350949"/>
            <a:ext cx="2196596" cy="8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6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2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0" y="609051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3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735214" y="6602413"/>
            <a:ext cx="3859795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Gill Sans"/>
                <a:cs typeface="Gill Sans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Gill Sans"/>
                <a:cs typeface="Gill Sans"/>
              </a:rPr>
              <a:t>2012</a:t>
            </a:r>
            <a:endParaRPr lang="en-US" sz="800" dirty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65225"/>
            <a:ext cx="10969943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0" i="0">
                <a:solidFill>
                  <a:srgbClr val="595959"/>
                </a:solidFill>
                <a:latin typeface="Gill Sans"/>
                <a:cs typeface="Gill Sans"/>
              </a:defRPr>
            </a:lvl1pPr>
            <a:lvl2pPr marL="566738" indent="-168275">
              <a:buFont typeface="Lucida Grande"/>
              <a:buChar char="–"/>
              <a:defRPr sz="2000">
                <a:solidFill>
                  <a:srgbClr val="595959"/>
                </a:solidFill>
                <a:latin typeface="Gill Sans"/>
                <a:cs typeface="Gill Sans"/>
              </a:defRPr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800">
                <a:solidFill>
                  <a:srgbClr val="595959"/>
                </a:solidFill>
                <a:latin typeface="Gill Sans"/>
                <a:cs typeface="Gill Sans"/>
              </a:defRPr>
            </a:lvl3pPr>
            <a:lvl4pPr marL="1543050" indent="-171450">
              <a:defRPr sz="1800">
                <a:solidFill>
                  <a:srgbClr val="595959"/>
                </a:solidFill>
                <a:latin typeface="Gill Sans"/>
                <a:cs typeface="Gill Sans"/>
              </a:defRPr>
            </a:lvl4pPr>
            <a:lvl5pPr marL="2005013" indent="-176213">
              <a:buFont typeface="Lucida Grande"/>
              <a:buChar char="-"/>
              <a:defRPr sz="1800">
                <a:solidFill>
                  <a:srgbClr val="595959"/>
                </a:solidFill>
                <a:latin typeface="Gill Sans"/>
                <a:cs typeface="Gill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65889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735215" y="6465888"/>
            <a:ext cx="700011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prstClr val="black"/>
                </a:solidFill>
              </a:rPr>
              <a:t>Architecting the Future of Big 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974989" y="6545264"/>
            <a:ext cx="1339183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 smtClean="0">
                <a:solidFill>
                  <a:prstClr val="black"/>
                </a:solidFill>
                <a:latin typeface="Gill Sans"/>
                <a:cs typeface="Gill Sans"/>
              </a:rPr>
              <a:t>Professional Services</a:t>
            </a:r>
            <a:endParaRPr lang="en-US" sz="1800" dirty="0">
              <a:solidFill>
                <a:srgbClr val="C3C3C3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2894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5" y="1894012"/>
            <a:ext cx="9293979" cy="2641756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100000"/>
              </a:lnSpc>
              <a:buNone/>
              <a:defRPr sz="68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786" y="1245348"/>
            <a:ext cx="3232885" cy="162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9014" y="4704004"/>
            <a:ext cx="2133044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82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017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21181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3828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9128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7043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7097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7240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166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472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43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5" y="1894012"/>
            <a:ext cx="9293979" cy="2641756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100000"/>
              </a:lnSpc>
              <a:buNone/>
              <a:defRPr sz="68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786" y="1245348"/>
            <a:ext cx="3232885" cy="162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9014" y="4704004"/>
            <a:ext cx="2133044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5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5" y="2320246"/>
            <a:ext cx="10926639" cy="3810086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444" y="1730669"/>
            <a:ext cx="10910041" cy="411171"/>
          </a:xfrm>
          <a:prstGeom prst="rect">
            <a:avLst/>
          </a:prstGeom>
        </p:spPr>
        <p:txBody>
          <a:bodyPr lIns="124797" tIns="62399" rIns="124797" bIns="62399">
            <a:noAutofit/>
          </a:bodyPr>
          <a:lstStyle>
            <a:lvl1pPr marL="0" indent="0">
              <a:lnSpc>
                <a:spcPct val="90000"/>
              </a:lnSpc>
              <a:buNone/>
              <a:defRPr sz="33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4412"/>
            <a:ext cx="1471325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444" y="371516"/>
            <a:ext cx="10910041" cy="991999"/>
          </a:xfrm>
          <a:prstGeom prst="rect">
            <a:avLst/>
          </a:prstGeom>
        </p:spPr>
        <p:txBody>
          <a:bodyPr lIns="124797" tIns="62399" rIns="124797" bIns="62399">
            <a:normAutofit/>
          </a:bodyPr>
          <a:lstStyle>
            <a:lvl1pPr marL="0" indent="0">
              <a:lnSpc>
                <a:spcPct val="90000"/>
              </a:lnSpc>
              <a:buNone/>
              <a:defRPr sz="41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62399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4798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719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9597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8844" y="1736728"/>
            <a:ext cx="10925434" cy="4015497"/>
          </a:xfrm>
          <a:prstGeom prst="rect">
            <a:avLst/>
          </a:prstGeom>
        </p:spPr>
        <p:txBody>
          <a:bodyPr lIns="124797" tIns="62399" rIns="124797" bIns="62399"/>
          <a:lstStyle>
            <a:lvl1pPr marL="467992" indent="-467992">
              <a:buFont typeface="Lucida Grande"/>
              <a:buChar char="&gt;"/>
              <a:defRPr sz="33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7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559982" indent="-312000">
              <a:buSzPct val="100000"/>
              <a:buFont typeface="Lucida Grande"/>
              <a:buChar char="&gt;"/>
              <a:defRPr sz="25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2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807970" indent="-312000">
              <a:buFont typeface="Lucida Grande"/>
              <a:buChar char="&gt;"/>
              <a:defRPr sz="19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94" y="1364412"/>
            <a:ext cx="1471325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60501" y="5686768"/>
            <a:ext cx="1828324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95372" y="-203200"/>
            <a:ext cx="1245349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theme" Target="../theme/theme5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1.xml"/><Relationship Id="rId15" Type="http://schemas.openxmlformats.org/officeDocument/2006/relationships/theme" Target="../theme/theme6.xml"/><Relationship Id="rId16" Type="http://schemas.openxmlformats.org/officeDocument/2006/relationships/image" Target="../media/image15.jpeg"/><Relationship Id="rId17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theme" Target="../theme/theme7.xml"/><Relationship Id="rId10" Type="http://schemas.openxmlformats.org/officeDocument/2006/relationships/image" Target="../media/image15.jpe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0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  <p:sldLayoutId id="2147483689" r:id="rId6"/>
  </p:sldLayoutIdLst>
  <p:txStyles>
    <p:titleStyle>
      <a:lvl1pPr algn="ctr" defTabSz="62399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2" indent="-467992" algn="l" defTabSz="62399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3989" indent="-389995" algn="l" defTabSz="62399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982" indent="-312000" algn="l" defTabSz="62399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83" indent="-312000" algn="l" defTabSz="62399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7970" indent="-312000" algn="l" defTabSz="62399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1964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5958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52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946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99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98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2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597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96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96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795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9194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62399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2" indent="-467992" algn="l" defTabSz="62399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3989" indent="-389995" algn="l" defTabSz="62399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982" indent="-312000" algn="l" defTabSz="62399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83" indent="-312000" algn="l" defTabSz="62399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7970" indent="-312000" algn="l" defTabSz="62399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1964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5958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52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946" indent="-312000" algn="l" defTabSz="62399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99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98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2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597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966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96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7954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91948" algn="l" defTabSz="62399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813" y="0"/>
            <a:ext cx="10969625" cy="1014984"/>
          </a:xfrm>
          <a:prstGeom prst="rect">
            <a:avLst/>
          </a:prstGeom>
        </p:spPr>
        <p:txBody>
          <a:bodyPr vert="horz" lIns="124797" tIns="62399" rIns="124797" bIns="62399" rtlCol="0" anchor="ctr">
            <a:normAutofit/>
          </a:bodyPr>
          <a:lstStyle/>
          <a:p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ヒラギノ角ゴ Pro W3" charset="-128"/>
              </a:rPr>
              <a:t>Headline Goes Here (maximum one line)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813" y="1106423"/>
            <a:ext cx="10969625" cy="4956048"/>
          </a:xfrm>
          <a:prstGeom prst="rect">
            <a:avLst/>
          </a:prstGeom>
        </p:spPr>
        <p:txBody>
          <a:bodyPr vert="horz" lIns="124797" tIns="62399" rIns="124797" bIns="62399" rtlCol="0">
            <a:normAutofit/>
          </a:bodyPr>
          <a:lstStyle/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8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623994" rtl="0" eaLnBrk="1" fontAlgn="base" latinLnBrk="0" hangingPunct="1">
        <a:spcBef>
          <a:spcPct val="0"/>
        </a:spcBef>
        <a:spcAft>
          <a:spcPct val="0"/>
        </a:spcAft>
        <a:buNone/>
        <a:tabLst/>
        <a:defRPr lang="en-US" sz="4900" kern="1200" baseline="0" noProof="0" dirty="0">
          <a:solidFill>
            <a:schemeClr val="tx1"/>
          </a:solidFill>
          <a:latin typeface="Arial"/>
          <a:ea typeface="ヒラギノ角ゴ Pro W3" charset="-128"/>
          <a:cs typeface="Arial"/>
        </a:defRPr>
      </a:lvl1pPr>
    </p:titleStyle>
    <p:bodyStyle>
      <a:lvl1pPr marL="0" indent="0" algn="l" defTabSz="1247988" rtl="0" eaLnBrk="1" latinLnBrk="0" hangingPunct="1">
        <a:lnSpc>
          <a:spcPct val="100000"/>
        </a:lnSpc>
        <a:spcBef>
          <a:spcPts val="1878"/>
        </a:spcBef>
        <a:buFont typeface="Arial" panose="020B0604020202020204" pitchFamily="34" charset="0"/>
        <a:buNone/>
        <a:defRPr sz="33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47988" rtl="0" eaLnBrk="1" latinLnBrk="0" hangingPunct="1">
        <a:spcBef>
          <a:spcPts val="1059"/>
        </a:spcBef>
        <a:buFont typeface="Arial" panose="020B0604020202020204" pitchFamily="34" charset="0"/>
        <a:buNone/>
        <a:defRPr lang="en-US" sz="27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227498" indent="-227498" algn="l" defTabSz="1247988" rtl="0" eaLnBrk="1" latinLnBrk="0" hangingPunct="1">
        <a:spcBef>
          <a:spcPts val="1059"/>
        </a:spcBef>
        <a:buClr>
          <a:schemeClr val="accent1"/>
        </a:buClr>
        <a:buFont typeface="Arial" panose="020B0604020202020204" pitchFamily="34" charset="0"/>
        <a:buChar char="•"/>
        <a:defRPr lang="en-US" sz="25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536633" indent="-237115" algn="l" defTabSz="1247988" rtl="0" eaLnBrk="1" latinLnBrk="0" hangingPunct="1">
        <a:spcBef>
          <a:spcPts val="1059"/>
        </a:spcBef>
        <a:buFont typeface="Arial" panose="020B0604020202020204" pitchFamily="34" charset="0"/>
        <a:buChar char="–"/>
        <a:defRPr lang="en-US" sz="2200" kern="120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861109" indent="-237115" algn="l" defTabSz="1247988" rtl="0" eaLnBrk="1" latinLnBrk="0" hangingPunct="1">
        <a:spcBef>
          <a:spcPts val="1059"/>
        </a:spcBef>
        <a:buFont typeface="Arial" panose="020B0604020202020204" pitchFamily="34" charset="0"/>
        <a:buChar char="-"/>
        <a:defRPr lang="en-US" sz="1900" kern="1200" dirty="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3431964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5958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52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946" indent="-312000" algn="l" defTabSz="12479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3994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988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82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95976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966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964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67954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91948" algn="l" defTabSz="124798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813" y="0"/>
            <a:ext cx="10969625" cy="1014984"/>
          </a:xfrm>
          <a:prstGeom prst="rect">
            <a:avLst/>
          </a:prstGeom>
        </p:spPr>
        <p:txBody>
          <a:bodyPr vert="horz" lIns="93614" tIns="46808" rIns="93614" bIns="46808" rtlCol="0" anchor="ctr">
            <a:normAutofit/>
          </a:bodyPr>
          <a:lstStyle/>
          <a:p>
            <a:r>
              <a:rPr kumimoji="0" lang="en-US" sz="3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ヒラギノ角ゴ Pro W3" charset="-128"/>
              </a:rPr>
              <a:t>Headline Goes Here (maximum one line)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813" y="1106423"/>
            <a:ext cx="10969625" cy="4956048"/>
          </a:xfrm>
          <a:prstGeom prst="rect">
            <a:avLst/>
          </a:prstGeom>
        </p:spPr>
        <p:txBody>
          <a:bodyPr vert="horz" lIns="93614" tIns="46808" rIns="93614" bIns="46808" rtlCol="0">
            <a:normAutofit/>
          </a:bodyPr>
          <a:lstStyle/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468074" rtl="0" eaLnBrk="1" fontAlgn="base" latinLnBrk="0" hangingPunct="1">
        <a:spcBef>
          <a:spcPct val="0"/>
        </a:spcBef>
        <a:spcAft>
          <a:spcPct val="0"/>
        </a:spcAft>
        <a:buNone/>
        <a:tabLst/>
        <a:defRPr lang="en-US" sz="3700" kern="1200" baseline="0" noProof="0" dirty="0">
          <a:solidFill>
            <a:schemeClr val="tx1"/>
          </a:solidFill>
          <a:latin typeface="Arial"/>
          <a:ea typeface="ヒラギノ角ゴ Pro W3" charset="-128"/>
          <a:cs typeface="Arial"/>
        </a:defRPr>
      </a:lvl1pPr>
    </p:titleStyle>
    <p:bodyStyle>
      <a:lvl1pPr marL="0" indent="0" algn="l" defTabSz="936154" rtl="0" eaLnBrk="1" latinLnBrk="0" hangingPunct="1">
        <a:lnSpc>
          <a:spcPct val="100000"/>
        </a:lnSpc>
        <a:spcBef>
          <a:spcPts val="1409"/>
        </a:spcBef>
        <a:buFont typeface="Arial" panose="020B0604020202020204" pitchFamily="34" charset="0"/>
        <a:buNone/>
        <a:defRPr sz="2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36154" rtl="0" eaLnBrk="1" latinLnBrk="0" hangingPunct="1">
        <a:spcBef>
          <a:spcPts val="794"/>
        </a:spcBef>
        <a:buFont typeface="Arial" panose="020B0604020202020204" pitchFamily="34" charset="0"/>
        <a:buNone/>
        <a:defRPr lang="en-US" sz="20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70650" indent="-170650" algn="l" defTabSz="936154" rtl="0" eaLnBrk="1" latinLnBrk="0" hangingPunct="1">
        <a:spcBef>
          <a:spcPts val="794"/>
        </a:spcBef>
        <a:buClr>
          <a:schemeClr val="accent1"/>
        </a:buClr>
        <a:buFont typeface="Arial" panose="020B0604020202020204" pitchFamily="34" charset="0"/>
        <a:buChar char="•"/>
        <a:defRPr lang="en-US" sz="19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402548" indent="-177866" algn="l" defTabSz="936154" rtl="0" eaLnBrk="1" latinLnBrk="0" hangingPunct="1">
        <a:spcBef>
          <a:spcPts val="794"/>
        </a:spcBef>
        <a:buFont typeface="Arial" panose="020B0604020202020204" pitchFamily="34" charset="0"/>
        <a:buChar char="–"/>
        <a:defRPr lang="en-US" sz="1600" kern="120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645948" indent="-177866" algn="l" defTabSz="936154" rtl="0" eaLnBrk="1" latinLnBrk="0" hangingPunct="1">
        <a:spcBef>
          <a:spcPts val="794"/>
        </a:spcBef>
        <a:buFont typeface="Arial" panose="020B0604020202020204" pitchFamily="34" charset="0"/>
        <a:buChar char="-"/>
        <a:defRPr lang="en-US" sz="1500" kern="1200" dirty="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74427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2501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0580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8656" indent="-234040" algn="l" defTabSz="9361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74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6154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231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2310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383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464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6540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4619" algn="l" defTabSz="9361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14" tIns="46808" rIns="93614" bIns="46808" rtlCol="0" anchor="ctr"/>
          <a:lstStyle/>
          <a:p>
            <a:pPr algn="ctr" defTabSz="468074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8"/>
            <a:ext cx="1298448" cy="4887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074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074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54689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074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2014. All Rights Reserved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07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68074" rtl="0" eaLnBrk="1" fontAlgn="base" hangingPunct="1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68074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36154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404231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72310" algn="l" defTabSz="468074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51059" indent="-351059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60627" indent="-292548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70191" indent="-234040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38270" indent="-234040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106347" indent="-234040" algn="l" defTabSz="468074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74427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2501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0580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8656" indent="-234040" algn="l" defTabSz="4680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74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6154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231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2310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383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464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6540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4619" algn="l" defTabSz="46807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31" tIns="46816" rIns="93631" bIns="46816" rtlCol="0" anchor="ctr"/>
          <a:lstStyle/>
          <a:p>
            <a:pPr algn="ctr" defTabSz="468156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59" y="6274478"/>
            <a:ext cx="1298448" cy="4887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2138" y="6534638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68156">
              <a:lnSpc>
                <a:spcPct val="90000"/>
              </a:lnSpc>
            </a:pPr>
            <a:r>
              <a:rPr lang="en-US" sz="1000" b="1" spc="-72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1000" b="1" spc="-72" smtClean="0">
                <a:solidFill>
                  <a:srgbClr val="818A8F"/>
                </a:solidFill>
                <a:latin typeface="Arial"/>
              </a:rPr>
              <a:pPr defTabSz="468156">
                <a:lnSpc>
                  <a:spcPct val="90000"/>
                </a:lnSpc>
              </a:pPr>
              <a:t>‹#›</a:t>
            </a:fld>
            <a:endParaRPr lang="en-US" sz="1000" b="1" spc="-72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73837" y="6534638"/>
            <a:ext cx="2655787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68156">
              <a:buFont typeface="Arial"/>
              <a:buNone/>
              <a:defRPr/>
            </a:pPr>
            <a:r>
              <a:rPr lang="en-US" sz="10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2014</a:t>
            </a:r>
            <a:endParaRPr lang="en-US" sz="10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36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68156" rtl="0" eaLnBrk="1" fontAlgn="base" hangingPunct="1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68156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36310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404465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72621" algn="l" defTabSz="468156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51116" indent="-351116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60752" indent="-292597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70388" indent="-234078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38543" indent="-234078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106699" indent="-234078" algn="l" defTabSz="46815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74853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3009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1164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9320" indent="-234078" algn="l" defTabSz="4681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8156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6310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465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2621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777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931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7086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5242" algn="l" defTabSz="468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59" y="62744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2138" y="6534639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ct val="90000"/>
              </a:lnSpc>
            </a:pPr>
            <a:r>
              <a:rPr lang="en-US" sz="900" b="1" spc="-70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818A8F"/>
                </a:solidFill>
                <a:latin typeface="Arial"/>
              </a:rPr>
              <a:pPr defTabSz="457200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73834" y="6534639"/>
            <a:ext cx="2655787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57200">
              <a:buFont typeface="Arial"/>
              <a:buNone/>
              <a:defRPr/>
            </a:pPr>
            <a:r>
              <a:rPr lang="en-US" sz="9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2014</a:t>
            </a:r>
            <a:endParaRPr lang="en-US" sz="9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93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8317DE8-39C0-400D-9B04-5AD4A3D94A2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11/3/15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1333057-2A6D-42BA-99F9-DADC9B2341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95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8216" y="1810784"/>
            <a:ext cx="9293979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Big Data 101: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Session 5</a:t>
            </a:r>
            <a:endParaRPr lang="en-US" dirty="0">
              <a:solidFill>
                <a:srgbClr val="330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3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Storm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Topology – The logic for a </a:t>
            </a:r>
            <a:r>
              <a:rPr lang="en-US" dirty="0" err="1"/>
              <a:t>realtime</a:t>
            </a:r>
            <a:r>
              <a:rPr lang="en-US" dirty="0"/>
              <a:t> application is packaged into a Storm topology. A Storm topology is analogous to a MapReduce job. </a:t>
            </a:r>
            <a:endParaRPr lang="en-US" dirty="0" smtClean="0"/>
          </a:p>
          <a:p>
            <a:r>
              <a:rPr lang="en-US" dirty="0"/>
              <a:t>Stream – an unbounded sequence of tuples that is processed and created in parallel in a distributed </a:t>
            </a:r>
            <a:r>
              <a:rPr lang="en-US" dirty="0" smtClean="0"/>
              <a:t>fashion</a:t>
            </a:r>
          </a:p>
          <a:p>
            <a:r>
              <a:rPr lang="en-US" dirty="0" smtClean="0"/>
              <a:t>Spout </a:t>
            </a:r>
            <a:r>
              <a:rPr lang="en-US" dirty="0"/>
              <a:t>– </a:t>
            </a:r>
            <a:r>
              <a:rPr lang="en-US" dirty="0" smtClean="0"/>
              <a:t>A </a:t>
            </a:r>
            <a:r>
              <a:rPr lang="en-US" dirty="0"/>
              <a:t>source of streams in a topology. Generally spouts will read tuples from an external source and emit them into the </a:t>
            </a:r>
            <a:r>
              <a:rPr lang="en-US" dirty="0" smtClean="0"/>
              <a:t>topology</a:t>
            </a:r>
          </a:p>
          <a:p>
            <a:r>
              <a:rPr lang="en-US" dirty="0"/>
              <a:t>Bolts – All processing in topologies is done in bolts. Bolts can do anything from filtering, functions, aggregations, joins, talking to databases,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5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Storm Topology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05" y="1121950"/>
            <a:ext cx="7632000" cy="53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Kafka is a distributed, partitioned, replicated commit log service. It provides the functionality of a messaging system, but with a unique design.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/>
              <a:t>Messaging</a:t>
            </a:r>
          </a:p>
          <a:p>
            <a:pPr lvl="1"/>
            <a:r>
              <a:rPr lang="en-US" dirty="0"/>
              <a:t>Log Aggregation</a:t>
            </a:r>
          </a:p>
          <a:p>
            <a:pPr lvl="1"/>
            <a:r>
              <a:rPr lang="en-US" dirty="0" smtClean="0"/>
              <a:t>Event </a:t>
            </a:r>
            <a:r>
              <a:rPr lang="en-US" dirty="0"/>
              <a:t>Sourcing</a:t>
            </a:r>
          </a:p>
          <a:p>
            <a:pPr lvl="1"/>
            <a:r>
              <a:rPr lang="en-US" dirty="0"/>
              <a:t>Commit 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68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Kafka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– </a:t>
            </a:r>
            <a:r>
              <a:rPr lang="en-US" dirty="0" smtClean="0"/>
              <a:t>A </a:t>
            </a:r>
            <a:r>
              <a:rPr lang="en-US" dirty="0"/>
              <a:t>category or feed name to which messages are published. For each topic, the Kafka cluster maintains a partitioned </a:t>
            </a:r>
            <a:r>
              <a:rPr lang="en-US" dirty="0" smtClean="0"/>
              <a:t>log</a:t>
            </a:r>
          </a:p>
          <a:p>
            <a:r>
              <a:rPr lang="en-US" dirty="0"/>
              <a:t>Partition – </a:t>
            </a:r>
            <a:r>
              <a:rPr lang="en-US" dirty="0" smtClean="0"/>
              <a:t>An </a:t>
            </a:r>
            <a:r>
              <a:rPr lang="en-US" dirty="0"/>
              <a:t>ordered, immutable sequence of messages that is continually appended to—a commit </a:t>
            </a:r>
            <a:r>
              <a:rPr lang="en-US" dirty="0" smtClean="0"/>
              <a:t>log</a:t>
            </a:r>
          </a:p>
          <a:p>
            <a:r>
              <a:rPr lang="en-US" dirty="0"/>
              <a:t>Producers – </a:t>
            </a:r>
            <a:r>
              <a:rPr lang="en-US" dirty="0" smtClean="0"/>
              <a:t>Publish </a:t>
            </a:r>
            <a:r>
              <a:rPr lang="en-US" dirty="0"/>
              <a:t>data to the topics of their choice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Consumers – Read data form the topics of their choice.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7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Kafka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86" y="1240438"/>
            <a:ext cx="9494612" cy="50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Spark Streaming is an extension of the core Spark API that enables scalable, high-throughput, fault-tolerant stream processing of live data streams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microbatching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event based streaming</a:t>
            </a:r>
            <a:endParaRPr lang="en-US" dirty="0" smtClean="0"/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Data Ingest</a:t>
            </a:r>
          </a:p>
          <a:p>
            <a:pPr lvl="1"/>
            <a:r>
              <a:rPr lang="en-US" dirty="0" smtClean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219169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Spark Streaming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12188825" cy="27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2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Nifi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Nifi</a:t>
            </a:r>
            <a:r>
              <a:rPr lang="en-US" dirty="0" smtClean="0"/>
              <a:t> is </a:t>
            </a:r>
            <a:r>
              <a:rPr lang="en-US" dirty="0"/>
              <a:t>an easy to use, powerful, and reliable system to process and distribute data</a:t>
            </a:r>
            <a:r>
              <a:rPr lang="en-US" dirty="0" smtClean="0"/>
              <a:t>.  It supports a powerful </a:t>
            </a:r>
            <a:r>
              <a:rPr lang="en-US" dirty="0"/>
              <a:t>and scalable directed graphs of data routing, transformation, and system mediation logic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Event Processing</a:t>
            </a:r>
          </a:p>
          <a:p>
            <a:pPr lvl="1"/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Internet of Things</a:t>
            </a:r>
          </a:p>
          <a:p>
            <a:pPr lvl="1"/>
            <a:r>
              <a:rPr lang="en-US" dirty="0" smtClean="0"/>
              <a:t>Data Ingest</a:t>
            </a:r>
          </a:p>
          <a:p>
            <a:pPr lvl="1"/>
            <a:r>
              <a:rPr lang="en-US" dirty="0" smtClean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50779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Nifi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36" y="918673"/>
            <a:ext cx="9604520" cy="53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8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Sqoop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Apache Sqoop(TM) is a tool designed for efficiently transferring bulk data between Apache Hadoop and structured </a:t>
            </a:r>
            <a:r>
              <a:rPr lang="en-US" dirty="0" err="1"/>
              <a:t>datastores</a:t>
            </a:r>
            <a:r>
              <a:rPr lang="en-US" dirty="0"/>
              <a:t> such as relational databases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Bi-directional data transfer between RDBMS and Hadoop</a:t>
            </a:r>
          </a:p>
        </p:txBody>
      </p:sp>
    </p:spTree>
    <p:extLst>
      <p:ext uri="{BB962C8B-B14F-4D97-AF65-F5344CB8AC3E}">
        <p14:creationId xmlns:p14="http://schemas.microsoft.com/office/powerpoint/2010/main" val="415394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Week 5 – Topics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AWS Cluster Setup</a:t>
            </a:r>
          </a:p>
          <a:p>
            <a:r>
              <a:rPr lang="en-US" dirty="0" smtClean="0"/>
              <a:t>Data Ingestion</a:t>
            </a:r>
          </a:p>
        </p:txBody>
      </p:sp>
    </p:spTree>
    <p:extLst>
      <p:ext uri="{BB962C8B-B14F-4D97-AF65-F5344CB8AC3E}">
        <p14:creationId xmlns:p14="http://schemas.microsoft.com/office/powerpoint/2010/main" val="400017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8845" y="2368933"/>
            <a:ext cx="10926639" cy="4050164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Data </a:t>
            </a:r>
            <a:r>
              <a:rPr lang="en-US" sz="4800" dirty="0"/>
              <a:t>O</a:t>
            </a:r>
            <a:r>
              <a:rPr lang="en-US" sz="4800" dirty="0" smtClean="0"/>
              <a:t>rganization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954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HDFS Data Organization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/intent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/category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/application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/dataset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/partitions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/files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/data/fraud/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/2012/20120101-00.avro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/group/research/model-17/training-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/part-00001.avro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/user/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esamer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0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Pipelines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2061" y="1250833"/>
            <a:ext cx="1290829" cy="1439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Event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1000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eaders: {</a:t>
            </a:r>
          </a:p>
          <a:p>
            <a:pPr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    app: 1234,</a:t>
            </a:r>
          </a:p>
          <a:p>
            <a:pPr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    type: 1234,</a:t>
            </a:r>
          </a:p>
          <a:p>
            <a:pPr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ts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: &lt;epoch&gt;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},</a:t>
            </a:r>
          </a:p>
          <a:p>
            <a:pPr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body: &lt;bytes&gt;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5143" y="3012454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Syslog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Events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5143" y="3765984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Application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Events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2446" y="4519514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Clickstream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Events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9749" y="5273047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Point of Sale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Events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2062" y="3071719"/>
            <a:ext cx="1675964" cy="2853258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Flume Agent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4086" y="3452718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Flume 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(Channel 1)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4086" y="4240116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Flume 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(Channel 2)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74086" y="5052918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Flume 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(Channel 3)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2945" y="1860980"/>
            <a:ext cx="2226155" cy="3259668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HDFS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0661" y="2140384"/>
            <a:ext cx="206533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/data/ops/syslog/2012-01-01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70661" y="2699184"/>
            <a:ext cx="206533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/data/web/core/2012-01-01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/data/web/retail/2012-01-01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70661" y="3283384"/>
            <a:ext cx="206533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pos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/NY/1621/2012-01-01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pos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/WA/2376/2012-01-01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70661" y="3918383"/>
            <a:ext cx="206533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wdb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/&lt;database&gt;/&lt;table&gt;</a:t>
            </a:r>
          </a:p>
          <a:p>
            <a:pPr algn="ctr" defTabSz="914400"/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70661" y="4527984"/>
            <a:ext cx="206533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edw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/&lt;database&gt;/&lt;table&gt;</a:t>
            </a:r>
          </a:p>
          <a:p>
            <a:pPr algn="ctr" defTabSz="914400"/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Straight Arrow Connector 18"/>
          <p:cNvCxnSpPr>
            <a:stCxn id="5" idx="3"/>
            <a:endCxn id="10" idx="1"/>
          </p:cNvCxnSpPr>
          <p:nvPr/>
        </p:nvCxnSpPr>
        <p:spPr>
          <a:xfrm>
            <a:off x="3317060" y="3342652"/>
            <a:ext cx="857028" cy="4402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1"/>
          </p:cNvCxnSpPr>
          <p:nvPr/>
        </p:nvCxnSpPr>
        <p:spPr>
          <a:xfrm>
            <a:off x="3317060" y="4096182"/>
            <a:ext cx="857028" cy="47413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 flipV="1">
            <a:off x="3304362" y="4570314"/>
            <a:ext cx="869724" cy="2793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 flipV="1">
            <a:off x="3291667" y="5383119"/>
            <a:ext cx="882421" cy="2201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4" idx="1"/>
          </p:cNvCxnSpPr>
          <p:nvPr/>
        </p:nvCxnSpPr>
        <p:spPr>
          <a:xfrm flipV="1">
            <a:off x="5266004" y="2368982"/>
            <a:ext cx="704659" cy="141393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1"/>
          </p:cNvCxnSpPr>
          <p:nvPr/>
        </p:nvCxnSpPr>
        <p:spPr>
          <a:xfrm flipV="1">
            <a:off x="5266004" y="2927784"/>
            <a:ext cx="704659" cy="16425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6" idx="1"/>
          </p:cNvCxnSpPr>
          <p:nvPr/>
        </p:nvCxnSpPr>
        <p:spPr>
          <a:xfrm flipV="1">
            <a:off x="5266004" y="3511984"/>
            <a:ext cx="704659" cy="187113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67141" y="3605110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Sqoop</a:t>
            </a: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(Job 1)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38383" y="3600874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Web App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Database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67141" y="4659218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Sqoop</a:t>
            </a: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(Job 2)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8383" y="4654982"/>
            <a:ext cx="109191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EDW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" name="Straight Arrow Connector 29"/>
          <p:cNvCxnSpPr>
            <a:stCxn id="29" idx="1"/>
            <a:endCxn id="28" idx="3"/>
          </p:cNvCxnSpPr>
          <p:nvPr/>
        </p:nvCxnSpPr>
        <p:spPr>
          <a:xfrm flipH="1">
            <a:off x="9659058" y="4985180"/>
            <a:ext cx="279327" cy="42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1"/>
            <a:endCxn id="18" idx="3"/>
          </p:cNvCxnSpPr>
          <p:nvPr/>
        </p:nvCxnSpPr>
        <p:spPr>
          <a:xfrm flipH="1" flipV="1">
            <a:off x="8035991" y="4756584"/>
            <a:ext cx="531150" cy="23283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26" idx="3"/>
          </p:cNvCxnSpPr>
          <p:nvPr/>
        </p:nvCxnSpPr>
        <p:spPr>
          <a:xfrm flipH="1">
            <a:off x="9659058" y="3931072"/>
            <a:ext cx="279327" cy="42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  <a:endCxn id="17" idx="3"/>
          </p:cNvCxnSpPr>
          <p:nvPr/>
        </p:nvCxnSpPr>
        <p:spPr>
          <a:xfrm flipH="1">
            <a:off x="8035991" y="3935308"/>
            <a:ext cx="531150" cy="21167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1"/>
          </p:cNvCxnSpPr>
          <p:nvPr/>
        </p:nvCxnSpPr>
        <p:spPr>
          <a:xfrm flipH="1">
            <a:off x="3515970" y="1970785"/>
            <a:ext cx="366091" cy="148193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58622" y="5603245"/>
            <a:ext cx="182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Relational Data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42621" y="5945244"/>
            <a:ext cx="182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Streaming Data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24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Structure Data in Tiers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Develop a clear hierarchy of source and derived relationships</a:t>
            </a:r>
          </a:p>
          <a:p>
            <a:r>
              <a:rPr lang="en-US" sz="3200" dirty="0"/>
              <a:t>Best Practice towards proper data lineage</a:t>
            </a:r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2400" dirty="0"/>
              <a:t>Tier-0: Raw data from source systems</a:t>
            </a:r>
          </a:p>
          <a:p>
            <a:pPr lvl="1"/>
            <a:r>
              <a:rPr lang="en-US" sz="2400" dirty="0"/>
              <a:t>Tier-1: Derived from Tier-0 data. Cleansed and normalized</a:t>
            </a:r>
          </a:p>
          <a:p>
            <a:pPr lvl="1"/>
            <a:r>
              <a:rPr lang="en-US" sz="2400" dirty="0"/>
              <a:t>Tier-2: Derived form Tier-1 data.  Aggregated and </a:t>
            </a:r>
            <a:r>
              <a:rPr lang="en-US" sz="2400" dirty="0" smtClean="0"/>
              <a:t>Summarized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55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Tiered Data Pipeline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9078" y="1744131"/>
            <a:ext cx="2226155" cy="3259668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HDFS (Tier 0)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6794" y="2023535"/>
            <a:ext cx="206533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/data/ops/syslog/2012-01-01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6794" y="2582335"/>
            <a:ext cx="206533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/data/web/core/2012-01-01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/data/web/retail/2012-01-01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6794" y="3166535"/>
            <a:ext cx="206533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pos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/NY/1621/2012-01-01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pos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/WA/2376/2012-01-01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6794" y="3801534"/>
            <a:ext cx="206533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wdb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/&lt;database&gt;/&lt;table&gt;</a:t>
            </a:r>
          </a:p>
          <a:p>
            <a:pPr algn="ctr" defTabSz="914400"/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6794" y="4411135"/>
            <a:ext cx="206533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edw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/&lt;database&gt;/&lt;table&gt;</a:t>
            </a:r>
          </a:p>
          <a:p>
            <a:pPr algn="ctr" defTabSz="914400"/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0005" y="1892284"/>
            <a:ext cx="208966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Sessionization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3"/>
            <a:endCxn id="10" idx="1"/>
          </p:cNvCxnSpPr>
          <p:nvPr/>
        </p:nvCxnSpPr>
        <p:spPr>
          <a:xfrm flipV="1">
            <a:off x="4022124" y="2222482"/>
            <a:ext cx="817881" cy="5884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40005" y="2796108"/>
            <a:ext cx="208966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Event Report Aggregation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0005" y="3699909"/>
            <a:ext cx="208966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Inventory Reconciliation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 flipV="1">
            <a:off x="4022124" y="2222482"/>
            <a:ext cx="817881" cy="296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3" idx="1"/>
          </p:cNvCxnSpPr>
          <p:nvPr/>
        </p:nvCxnSpPr>
        <p:spPr>
          <a:xfrm>
            <a:off x="4022124" y="2810934"/>
            <a:ext cx="817881" cy="12191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12089" y="1744134"/>
            <a:ext cx="2526648" cy="1422401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HDFS (Tier 1)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79807" y="2023535"/>
            <a:ext cx="232350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/data/reporting/session-day/2012-01-01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76635" y="5284261"/>
            <a:ext cx="2323499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/data/reporting/events-day/2012-01-01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79806" y="2590779"/>
            <a:ext cx="2323499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/data/reporting/events-hour/2012-01-01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Straight Arrow Connector 19"/>
          <p:cNvCxnSpPr>
            <a:stCxn id="6" idx="3"/>
            <a:endCxn id="12" idx="1"/>
          </p:cNvCxnSpPr>
          <p:nvPr/>
        </p:nvCxnSpPr>
        <p:spPr>
          <a:xfrm>
            <a:off x="4022124" y="2810932"/>
            <a:ext cx="817881" cy="3153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4022124" y="3395135"/>
            <a:ext cx="817881" cy="634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 flipV="1">
            <a:off x="4022124" y="3126306"/>
            <a:ext cx="817881" cy="9038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 flipV="1">
            <a:off x="4022124" y="4030110"/>
            <a:ext cx="817881" cy="6096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 flipV="1">
            <a:off x="4022124" y="4030107"/>
            <a:ext cx="817881" cy="2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04568" y="5014386"/>
            <a:ext cx="2526648" cy="1018117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HDFS (For Export)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72285" y="5293787"/>
            <a:ext cx="2323500" cy="4571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/data/reporting/session-day/2012-01-01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7" name="Straight Arrow Connector 26"/>
          <p:cNvCxnSpPr>
            <a:stCxn id="10" idx="3"/>
            <a:endCxn id="17" idx="1"/>
          </p:cNvCxnSpPr>
          <p:nvPr/>
        </p:nvCxnSpPr>
        <p:spPr>
          <a:xfrm>
            <a:off x="6929672" y="2222482"/>
            <a:ext cx="950135" cy="296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9" idx="1"/>
          </p:cNvCxnSpPr>
          <p:nvPr/>
        </p:nvCxnSpPr>
        <p:spPr>
          <a:xfrm flipV="1">
            <a:off x="6929671" y="2819376"/>
            <a:ext cx="950136" cy="30693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34" idx="0"/>
          </p:cNvCxnSpPr>
          <p:nvPr/>
        </p:nvCxnSpPr>
        <p:spPr>
          <a:xfrm>
            <a:off x="9031515" y="4328559"/>
            <a:ext cx="6871" cy="67524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25" idx="0"/>
          </p:cNvCxnSpPr>
          <p:nvPr/>
        </p:nvCxnSpPr>
        <p:spPr>
          <a:xfrm>
            <a:off x="5884838" y="4360307"/>
            <a:ext cx="83054" cy="65407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1"/>
            <a:endCxn id="9" idx="2"/>
          </p:cNvCxnSpPr>
          <p:nvPr/>
        </p:nvCxnSpPr>
        <p:spPr>
          <a:xfrm flipH="1" flipV="1">
            <a:off x="2989459" y="4868334"/>
            <a:ext cx="1782826" cy="6540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86680" y="3668158"/>
            <a:ext cx="2089666" cy="6604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Event Report Summation and Rollup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Straight Arrow Connector 32"/>
          <p:cNvCxnSpPr>
            <a:stCxn id="19" idx="2"/>
            <a:endCxn id="32" idx="0"/>
          </p:cNvCxnSpPr>
          <p:nvPr/>
        </p:nvCxnSpPr>
        <p:spPr>
          <a:xfrm flipH="1">
            <a:off x="9031514" y="3047975"/>
            <a:ext cx="10042" cy="62018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775061" y="5003802"/>
            <a:ext cx="2526648" cy="1018117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HDFS (Tier 2)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894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Lambda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8098" y="1406346"/>
            <a:ext cx="3049429" cy="215840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Batch Layer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Hadoop – Map Reduce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5236" y="3232424"/>
            <a:ext cx="1044833" cy="624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Streaming Data Source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Straight Arrow Connector 5"/>
          <p:cNvCxnSpPr>
            <a:stCxn id="35" idx="3"/>
            <a:endCxn id="15" idx="1"/>
          </p:cNvCxnSpPr>
          <p:nvPr/>
        </p:nvCxnSpPr>
        <p:spPr>
          <a:xfrm>
            <a:off x="4839207" y="2638998"/>
            <a:ext cx="444422" cy="359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07597" y="3384824"/>
            <a:ext cx="1044833" cy="624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Streaming Data Source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9957" y="3537224"/>
            <a:ext cx="1044833" cy="624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Streaming Data Source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8098" y="4084991"/>
            <a:ext cx="3049429" cy="2495549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Speed  Layer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Storm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7895" y="1406345"/>
            <a:ext cx="1872151" cy="5174192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Serving Layer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9518" y="2163410"/>
            <a:ext cx="899613" cy="4286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Pre-Compute View 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39518" y="2673545"/>
            <a:ext cx="899613" cy="4286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Pre-Compute View 2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39517" y="3195299"/>
            <a:ext cx="899613" cy="4286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Pre-Compute View n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Circular Arrow 13"/>
          <p:cNvSpPr/>
          <p:nvPr/>
        </p:nvSpPr>
        <p:spPr>
          <a:xfrm rot="17042507">
            <a:off x="6165127" y="2149468"/>
            <a:ext cx="345714" cy="354641"/>
          </a:xfrm>
          <a:prstGeom prst="circularArrow">
            <a:avLst>
              <a:gd name="adj1" fmla="val 10980"/>
              <a:gd name="adj2" fmla="val 1142322"/>
              <a:gd name="adj3" fmla="val 9000000"/>
              <a:gd name="adj4" fmla="val 14502204"/>
              <a:gd name="adj5" fmla="val 125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5" name="Rectangle 14"/>
          <p:cNvSpPr/>
          <p:nvPr/>
        </p:nvSpPr>
        <p:spPr>
          <a:xfrm>
            <a:off x="5283630" y="2330381"/>
            <a:ext cx="1044833" cy="624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Batch 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Recompute</a:t>
            </a: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M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apReduce)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" name="Straight Arrow Connector 15"/>
          <p:cNvCxnSpPr>
            <a:stCxn id="15" idx="3"/>
            <a:endCxn id="12" idx="1"/>
          </p:cNvCxnSpPr>
          <p:nvPr/>
        </p:nvCxnSpPr>
        <p:spPr>
          <a:xfrm>
            <a:off x="6328463" y="2642594"/>
            <a:ext cx="1111056" cy="24527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  <a:endCxn id="13" idx="1"/>
          </p:cNvCxnSpPr>
          <p:nvPr/>
        </p:nvCxnSpPr>
        <p:spPr>
          <a:xfrm>
            <a:off x="6328461" y="2642594"/>
            <a:ext cx="1111055" cy="76702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11" idx="1"/>
          </p:cNvCxnSpPr>
          <p:nvPr/>
        </p:nvCxnSpPr>
        <p:spPr>
          <a:xfrm flipV="1">
            <a:off x="6328463" y="2377732"/>
            <a:ext cx="1111056" cy="2648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33867" y="3564746"/>
            <a:ext cx="1044833" cy="624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Query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Impala or Drill</a:t>
            </a:r>
            <a:endParaRPr lang="en-US" sz="10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95516" y="1713264"/>
            <a:ext cx="1523603" cy="2106078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Batch Views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Hive </a:t>
            </a:r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Metastore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  <a:p>
            <a:pPr algn="ctr" defTabSz="914400"/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53934" y="5123739"/>
            <a:ext cx="1044833" cy="624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Process Stream Data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Circular Arrow 21"/>
          <p:cNvSpPr/>
          <p:nvPr/>
        </p:nvSpPr>
        <p:spPr>
          <a:xfrm rot="17042507">
            <a:off x="6185844" y="4912403"/>
            <a:ext cx="345714" cy="354641"/>
          </a:xfrm>
          <a:prstGeom prst="circularArrow">
            <a:avLst>
              <a:gd name="adj1" fmla="val 10980"/>
              <a:gd name="adj2" fmla="val 1142322"/>
              <a:gd name="adj3" fmla="val 9000000"/>
              <a:gd name="adj4" fmla="val 14502204"/>
              <a:gd name="adj5" fmla="val 125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cxnSp>
        <p:nvCxnSpPr>
          <p:cNvPr id="23" name="Straight Arrow Connector 22"/>
          <p:cNvCxnSpPr>
            <a:stCxn id="21" idx="3"/>
            <a:endCxn id="36" idx="1"/>
          </p:cNvCxnSpPr>
          <p:nvPr/>
        </p:nvCxnSpPr>
        <p:spPr>
          <a:xfrm>
            <a:off x="4898766" y="5435952"/>
            <a:ext cx="393069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36649" y="4608166"/>
            <a:ext cx="899613" cy="4286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Realtime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 View 1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36649" y="5118301"/>
            <a:ext cx="899613" cy="4286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Realtime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 View 2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36648" y="5640055"/>
            <a:ext cx="899613" cy="4286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Realtime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 View n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92645" y="4084991"/>
            <a:ext cx="1525681" cy="2179109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Realtime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 Views</a:t>
            </a:r>
          </a:p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hBase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8" name="Straight Arrow Connector 27"/>
          <p:cNvCxnSpPr>
            <a:stCxn id="36" idx="3"/>
            <a:endCxn id="25" idx="1"/>
          </p:cNvCxnSpPr>
          <p:nvPr/>
        </p:nvCxnSpPr>
        <p:spPr>
          <a:xfrm flipV="1">
            <a:off x="6336668" y="5332620"/>
            <a:ext cx="1099981" cy="10333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6" idx="3"/>
            <a:endCxn id="26" idx="1"/>
          </p:cNvCxnSpPr>
          <p:nvPr/>
        </p:nvCxnSpPr>
        <p:spPr>
          <a:xfrm>
            <a:off x="6336667" y="5435952"/>
            <a:ext cx="1099980" cy="4184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6" idx="3"/>
            <a:endCxn id="24" idx="1"/>
          </p:cNvCxnSpPr>
          <p:nvPr/>
        </p:nvCxnSpPr>
        <p:spPr>
          <a:xfrm flipV="1">
            <a:off x="6336668" y="4822488"/>
            <a:ext cx="1099981" cy="6134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9" idx="1"/>
          </p:cNvCxnSpPr>
          <p:nvPr/>
        </p:nvCxnSpPr>
        <p:spPr>
          <a:xfrm>
            <a:off x="8339130" y="2887867"/>
            <a:ext cx="794736" cy="98909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9" idx="1"/>
          </p:cNvCxnSpPr>
          <p:nvPr/>
        </p:nvCxnSpPr>
        <p:spPr>
          <a:xfrm flipV="1">
            <a:off x="8336262" y="3876962"/>
            <a:ext cx="797605" cy="14556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35" idx="1"/>
          </p:cNvCxnSpPr>
          <p:nvPr/>
        </p:nvCxnSpPr>
        <p:spPr>
          <a:xfrm flipV="1">
            <a:off x="3104790" y="2639001"/>
            <a:ext cx="689585" cy="121043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21" idx="1"/>
          </p:cNvCxnSpPr>
          <p:nvPr/>
        </p:nvCxnSpPr>
        <p:spPr>
          <a:xfrm>
            <a:off x="3104790" y="3849440"/>
            <a:ext cx="749144" cy="15865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94375" y="2326785"/>
            <a:ext cx="1044833" cy="624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Tier-0 Data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91835" y="5123739"/>
            <a:ext cx="1044833" cy="62442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r>
              <a:rPr lang="en-US" sz="1000" dirty="0" err="1" smtClean="0">
                <a:solidFill>
                  <a:prstClr val="black"/>
                </a:solidFill>
                <a:latin typeface="Calibri"/>
              </a:rPr>
              <a:t>RealTime</a:t>
            </a: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 Functions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 rot="17842748">
            <a:off x="3167909" y="3005508"/>
            <a:ext cx="522553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  <a:latin typeface="Calibri"/>
              </a:rPr>
              <a:t>Flume</a:t>
            </a:r>
          </a:p>
        </p:txBody>
      </p:sp>
      <p:sp>
        <p:nvSpPr>
          <p:cNvPr id="38" name="TextBox 37"/>
          <p:cNvSpPr txBox="1"/>
          <p:nvPr/>
        </p:nvSpPr>
        <p:spPr>
          <a:xfrm rot="3354542">
            <a:off x="3137878" y="4361822"/>
            <a:ext cx="522553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  <a:latin typeface="Calibri"/>
              </a:rPr>
              <a:t>Flume</a:t>
            </a:r>
          </a:p>
        </p:txBody>
      </p:sp>
      <p:sp>
        <p:nvSpPr>
          <p:cNvPr id="39" name="Up-Down Arrow 38"/>
          <p:cNvSpPr/>
          <p:nvPr/>
        </p:nvSpPr>
        <p:spPr>
          <a:xfrm>
            <a:off x="5647052" y="2997531"/>
            <a:ext cx="317988" cy="2092192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Up Arrow 39"/>
          <p:cNvSpPr/>
          <p:nvPr/>
        </p:nvSpPr>
        <p:spPr>
          <a:xfrm>
            <a:off x="4223989" y="3012733"/>
            <a:ext cx="304721" cy="2076991"/>
          </a:xfrm>
          <a:prstGeom prst="up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400"/>
            <a:endParaRPr lang="en-US" sz="1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3919814" y="3791982"/>
            <a:ext cx="919190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Sync'd Data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5070090" y="3911246"/>
            <a:ext cx="1471910" cy="24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Sync'd Algorithm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29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8845" y="2368933"/>
            <a:ext cx="10926639" cy="4050164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Exercises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034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288758" y="2069171"/>
            <a:ext cx="1949122" cy="4132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Data Lake</a:t>
            </a:r>
            <a:endParaRPr lang="en-US" sz="1800" dirty="0" smtClean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alphaModFix amt="8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20000" contras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1833" y="2679236"/>
            <a:ext cx="1317389" cy="131738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Real Time Ingest Scenario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1833" y="3947065"/>
            <a:ext cx="1455845" cy="10779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Event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 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2072" y="3947065"/>
            <a:ext cx="1455845" cy="10779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Flume </a:t>
            </a:r>
            <a:r>
              <a:rPr lang="en-US" sz="18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Netcat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 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2067" y="3038861"/>
            <a:ext cx="1455845" cy="10779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Flume Memory Channel 1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2067" y="4915982"/>
            <a:ext cx="1455845" cy="10779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Flume Memory Channel 2</a:t>
            </a:r>
          </a:p>
        </p:txBody>
      </p:sp>
      <p:sp>
        <p:nvSpPr>
          <p:cNvPr id="9" name="Rectangle 8"/>
          <p:cNvSpPr/>
          <p:nvPr/>
        </p:nvSpPr>
        <p:spPr>
          <a:xfrm>
            <a:off x="9557623" y="3038861"/>
            <a:ext cx="1455845" cy="10779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Flume HDFS Sink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57623" y="4915982"/>
            <a:ext cx="1455845" cy="10779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Flume Hive Sink</a:t>
            </a:r>
          </a:p>
        </p:txBody>
      </p:sp>
      <p:cxnSp>
        <p:nvCxnSpPr>
          <p:cNvPr id="11" name="Straight Arrow Connector 10"/>
          <p:cNvCxnSpPr>
            <a:stCxn id="2" idx="3"/>
            <a:endCxn id="6" idx="1"/>
          </p:cNvCxnSpPr>
          <p:nvPr/>
        </p:nvCxnSpPr>
        <p:spPr>
          <a:xfrm>
            <a:off x="3487678" y="4486041"/>
            <a:ext cx="9143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5857917" y="3577837"/>
            <a:ext cx="1224150" cy="9082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5857917" y="4486041"/>
            <a:ext cx="1224150" cy="968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8537912" y="3577837"/>
            <a:ext cx="10197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0" idx="1"/>
          </p:cNvCxnSpPr>
          <p:nvPr/>
        </p:nvCxnSpPr>
        <p:spPr>
          <a:xfrm>
            <a:off x="8537912" y="5454958"/>
            <a:ext cx="10197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78" y="1331952"/>
            <a:ext cx="3437199" cy="13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2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Batch Ingest Scenario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08810" y="3577836"/>
            <a:ext cx="1455845" cy="10779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Dealer Uploads XML 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5438" y="3577836"/>
            <a:ext cx="1455845" cy="10779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Dealer</a:t>
            </a:r>
            <a:endParaRPr lang="en-US" sz="1800" dirty="0" smtClean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File Drop</a:t>
            </a:r>
          </a:p>
        </p:txBody>
      </p:sp>
      <p:sp>
        <p:nvSpPr>
          <p:cNvPr id="8" name="Rectangle 7"/>
          <p:cNvSpPr/>
          <p:nvPr/>
        </p:nvSpPr>
        <p:spPr>
          <a:xfrm>
            <a:off x="7075872" y="3577836"/>
            <a:ext cx="1455845" cy="10779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FileWatcher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 via </a:t>
            </a:r>
            <a:r>
              <a:rPr lang="en-US" sz="18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WebHDFS</a:t>
            </a:r>
            <a:endParaRPr lang="en-US" sz="1800" dirty="0" smtClean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51428" y="3577836"/>
            <a:ext cx="1455845" cy="10779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 defTabSz="457200"/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Data 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Lake</a:t>
            </a:r>
          </a:p>
        </p:txBody>
      </p:sp>
      <p:cxnSp>
        <p:nvCxnSpPr>
          <p:cNvPr id="11" name="Straight Arrow Connector 10"/>
          <p:cNvCxnSpPr>
            <a:stCxn id="2" idx="3"/>
            <a:endCxn id="6" idx="1"/>
          </p:cNvCxnSpPr>
          <p:nvPr/>
        </p:nvCxnSpPr>
        <p:spPr>
          <a:xfrm>
            <a:off x="3264655" y="4116812"/>
            <a:ext cx="118078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5901283" y="4116812"/>
            <a:ext cx="11745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0" idx="1"/>
          </p:cNvCxnSpPr>
          <p:nvPr/>
        </p:nvCxnSpPr>
        <p:spPr>
          <a:xfrm>
            <a:off x="8531717" y="4116812"/>
            <a:ext cx="10197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78" y="1331952"/>
            <a:ext cx="3437199" cy="136617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066798" y="2646942"/>
            <a:ext cx="752996" cy="783837"/>
            <a:chOff x="2951664" y="86732"/>
            <a:chExt cx="4695902" cy="46959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08615" y="1400097"/>
              <a:ext cx="2111628" cy="20910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51664" y="86732"/>
              <a:ext cx="4695902" cy="4695902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3455221" y="3760556"/>
            <a:ext cx="743410" cy="42753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defTabSz="457200"/>
            <a:r>
              <a:rPr lang="en-US" sz="1800" dirty="0" smtClean="0">
                <a:solidFill>
                  <a:srgbClr val="7F7F7F"/>
                </a:solidFill>
                <a:latin typeface="Arial"/>
              </a:rPr>
              <a:t>FTP</a:t>
            </a:r>
            <a:endParaRPr lang="en-US" sz="1800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44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EC2 Cluster </a:t>
            </a:r>
            <a:r>
              <a:rPr lang="en-US" dirty="0" err="1" smtClean="0"/>
              <a:t>Buildout</a:t>
            </a:r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</a:rPr>
              <a:t>Complete the Flume </a:t>
            </a:r>
            <a:r>
              <a:rPr lang="en-US" dirty="0" smtClean="0">
                <a:solidFill>
                  <a:schemeClr val="tx1"/>
                </a:solidFill>
              </a:rPr>
              <a:t>Assignment (Posted Online)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Complete the HDP Storm Tutorial – http</a:t>
            </a:r>
            <a:r>
              <a:rPr lang="en-US" dirty="0">
                <a:solidFill>
                  <a:schemeClr val="tx1"/>
                </a:solidFill>
              </a:rPr>
              <a:t>://hortonworks.com/hadoop-tutorial/processing-streaming-data-near-real-time-apache-storm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Complete the HDP </a:t>
            </a:r>
            <a:r>
              <a:rPr lang="en-US" dirty="0">
                <a:solidFill>
                  <a:schemeClr val="tx1"/>
                </a:solidFill>
              </a:rPr>
              <a:t>Kafka Tutorial </a:t>
            </a:r>
            <a:r>
              <a:rPr lang="en-US" dirty="0" smtClean="0">
                <a:solidFill>
                  <a:schemeClr val="tx1"/>
                </a:solidFill>
              </a:rPr>
              <a:t>– http</a:t>
            </a:r>
            <a:r>
              <a:rPr lang="en-US" dirty="0">
                <a:solidFill>
                  <a:schemeClr val="tx1"/>
                </a:solidFill>
              </a:rPr>
              <a:t>://hortonworks.com/hadoop-tutorial/simulating-transporting-realtime-events-stream-apache-kafka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Housekeeping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3130" y="1103374"/>
            <a:ext cx="11555381" cy="53157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7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Additional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Apache Storm Docs – http://storm.apache.org/</a:t>
            </a:r>
            <a:r>
              <a:rPr lang="en-US" dirty="0" smtClean="0">
                <a:solidFill>
                  <a:schemeClr val="tx1"/>
                </a:solidFill>
              </a:rPr>
              <a:t>documentation.html</a:t>
            </a:r>
          </a:p>
          <a:p>
            <a:r>
              <a:rPr lang="en-US" dirty="0">
                <a:solidFill>
                  <a:schemeClr val="tx1"/>
                </a:solidFill>
              </a:rPr>
              <a:t>Apache Flume – https://flume.apache.org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Apache Kafka – https://</a:t>
            </a:r>
            <a:r>
              <a:rPr lang="en-US" dirty="0" err="1" smtClean="0">
                <a:solidFill>
                  <a:schemeClr val="tx1"/>
                </a:solidFill>
              </a:rPr>
              <a:t>kafka.apache.org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Apache Spark </a:t>
            </a:r>
            <a:r>
              <a:rPr lang="en-US" dirty="0">
                <a:solidFill>
                  <a:schemeClr val="tx1"/>
                </a:solidFill>
              </a:rPr>
              <a:t>Streaming </a:t>
            </a:r>
            <a:r>
              <a:rPr lang="en-US" dirty="0" smtClean="0">
                <a:solidFill>
                  <a:schemeClr val="tx1"/>
                </a:solidFill>
              </a:rPr>
              <a:t>– http</a:t>
            </a:r>
            <a:r>
              <a:rPr lang="en-US" dirty="0">
                <a:solidFill>
                  <a:schemeClr val="tx1"/>
                </a:solidFill>
              </a:rPr>
              <a:t>://spark.apache.org/docs/latest/streaming-programming-</a:t>
            </a:r>
            <a:r>
              <a:rPr lang="en-US" dirty="0" smtClean="0">
                <a:solidFill>
                  <a:schemeClr val="tx1"/>
                </a:solidFill>
              </a:rPr>
              <a:t>guide.html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Apache Sqoop – http</a:t>
            </a:r>
            <a:r>
              <a:rPr lang="en-US" dirty="0">
                <a:solidFill>
                  <a:schemeClr val="tx1"/>
                </a:solidFill>
              </a:rPr>
              <a:t>://sqoop.apache.org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Apache </a:t>
            </a:r>
            <a:r>
              <a:rPr lang="en-US" dirty="0" err="1" smtClean="0">
                <a:solidFill>
                  <a:schemeClr val="tx1"/>
                </a:solidFill>
              </a:rPr>
              <a:t>Nifi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https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err="1">
                <a:solidFill>
                  <a:schemeClr val="tx1"/>
                </a:solidFill>
              </a:rPr>
              <a:t>nifi.apache.org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4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Dave’s Hadoop Law #1: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489851" y="1016529"/>
            <a:ext cx="11010900" cy="53153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“</a:t>
            </a:r>
            <a:r>
              <a:rPr lang="en-US" i="1" dirty="0" smtClean="0"/>
              <a:t>There are many ways to accomplish what you want to do in Hadoop.  Choose the right tool for the right job”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397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Ingest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Not and either/or proposition.  Tools can be used together</a:t>
            </a:r>
          </a:p>
          <a:p>
            <a:r>
              <a:rPr lang="en-US" sz="3200" dirty="0"/>
              <a:t>Pick the right tool for the right </a:t>
            </a:r>
            <a:r>
              <a:rPr lang="en-US" sz="3200" dirty="0" smtClean="0"/>
              <a:t>job</a:t>
            </a:r>
          </a:p>
          <a:p>
            <a:r>
              <a:rPr lang="en-US" dirty="0" smtClean="0"/>
              <a:t>Kafka</a:t>
            </a:r>
          </a:p>
          <a:p>
            <a:r>
              <a:rPr lang="en-US" dirty="0" smtClean="0"/>
              <a:t>Flume</a:t>
            </a:r>
          </a:p>
          <a:p>
            <a:r>
              <a:rPr lang="en-US" dirty="0" smtClean="0"/>
              <a:t>Storm</a:t>
            </a:r>
          </a:p>
          <a:p>
            <a:r>
              <a:rPr lang="en-US" dirty="0" smtClean="0"/>
              <a:t>Spark Streaming</a:t>
            </a:r>
          </a:p>
          <a:p>
            <a:r>
              <a:rPr lang="en-US" dirty="0" err="1" smtClean="0"/>
              <a:t>Nifi</a:t>
            </a:r>
            <a:endParaRPr lang="en-US" dirty="0" smtClean="0"/>
          </a:p>
          <a:p>
            <a:r>
              <a:rPr lang="en-US" dirty="0" smtClean="0"/>
              <a:t>Sqoop</a:t>
            </a:r>
          </a:p>
          <a:p>
            <a:r>
              <a:rPr lang="en-US" dirty="0" smtClean="0"/>
              <a:t>And Many More . . . </a:t>
            </a:r>
          </a:p>
          <a:p>
            <a:pPr lvl="1"/>
            <a:r>
              <a:rPr lang="en-US" dirty="0" smtClean="0"/>
              <a:t>(Camus, </a:t>
            </a:r>
            <a:r>
              <a:rPr lang="en-US" dirty="0" err="1" smtClean="0"/>
              <a:t>Samza</a:t>
            </a:r>
            <a:r>
              <a:rPr lang="en-US" dirty="0" smtClean="0"/>
              <a:t>, </a:t>
            </a:r>
            <a:r>
              <a:rPr lang="en-US" dirty="0" err="1" smtClean="0"/>
              <a:t>Informatica</a:t>
            </a:r>
            <a:r>
              <a:rPr lang="en-US" dirty="0" smtClean="0"/>
              <a:t>, </a:t>
            </a:r>
            <a:r>
              <a:rPr lang="en-US" dirty="0" err="1" smtClean="0"/>
              <a:t>Talend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77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Flume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Apache Flume is a distributed, reliable, and available system for efficiently collecting, aggregating and moving large amounts of log data from many different sources to a centralized data store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Streaming Data Ingest</a:t>
            </a:r>
          </a:p>
        </p:txBody>
      </p:sp>
    </p:spTree>
    <p:extLst>
      <p:ext uri="{BB962C8B-B14F-4D97-AF65-F5344CB8AC3E}">
        <p14:creationId xmlns:p14="http://schemas.microsoft.com/office/powerpoint/2010/main" val="20907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Flume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Agent – </a:t>
            </a:r>
            <a:r>
              <a:rPr lang="en-US" dirty="0" smtClean="0"/>
              <a:t>A </a:t>
            </a:r>
            <a:r>
              <a:rPr lang="en-US" dirty="0"/>
              <a:t>(JVM) process that hosts the components through which events flow from an external source to the next destination (hop).</a:t>
            </a:r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/>
              <a:t>–  </a:t>
            </a:r>
            <a:r>
              <a:rPr lang="en-US" dirty="0" smtClean="0"/>
              <a:t>A </a:t>
            </a:r>
            <a:r>
              <a:rPr lang="en-US" dirty="0"/>
              <a:t>unit of data flow having a byte payload and an optional set of string attributes.</a:t>
            </a:r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/>
              <a:t>– </a:t>
            </a:r>
            <a:r>
              <a:rPr lang="en-US" dirty="0" smtClean="0"/>
              <a:t>Consumes </a:t>
            </a:r>
            <a:r>
              <a:rPr lang="en-US" dirty="0"/>
              <a:t>events delivered to it by an external source like a web server. The external source sends events to Flume in a format that is recognized by the target Flume 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Channel </a:t>
            </a:r>
            <a:r>
              <a:rPr lang="en-US" dirty="0"/>
              <a:t>– </a:t>
            </a:r>
            <a:r>
              <a:rPr lang="en-US" dirty="0" smtClean="0"/>
              <a:t>A </a:t>
            </a:r>
            <a:r>
              <a:rPr lang="en-US" dirty="0"/>
              <a:t>passive store that keeps the event until it’s consumed by a Flume sink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Sink </a:t>
            </a:r>
            <a:r>
              <a:rPr lang="en-US" dirty="0"/>
              <a:t>– </a:t>
            </a:r>
            <a:r>
              <a:rPr lang="en-US" dirty="0" smtClean="0"/>
              <a:t>Removes </a:t>
            </a:r>
            <a:r>
              <a:rPr lang="en-US" dirty="0"/>
              <a:t>the event from the channel and puts it into an external repository like HDFS </a:t>
            </a:r>
            <a:r>
              <a:rPr lang="en-US" dirty="0" smtClean="0"/>
              <a:t>or </a:t>
            </a:r>
            <a:r>
              <a:rPr lang="en-US" dirty="0"/>
              <a:t>forwards it to the Flume source of the next Flume agent (next hop) in the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0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Flume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46" y="1173239"/>
            <a:ext cx="7874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0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Storm is a distributed real-time computation system for processing large volumes of high-velocity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Streaming Data Ingest</a:t>
            </a:r>
          </a:p>
          <a:p>
            <a:pPr lvl="1"/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r>
              <a:rPr lang="en-US" dirty="0" smtClean="0"/>
              <a:t>Often used with Kafka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0998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ortonworks_PPT_AdditionalMasters">
  <a:themeElements>
    <a:clrScheme name="Hortonworks">
      <a:dk1>
        <a:srgbClr val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9BE28"/>
        </a:solidFill>
        <a:ln w="9525" cap="flat" cmpd="sng" algn="ctr">
          <a:noFill/>
          <a:prstDash val="solid"/>
        </a:ln>
        <a:effectLst/>
      </a:spPr>
      <a:bodyPr tIns="91440" bIns="91440" rtlCol="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lnDef>
      <a:spPr>
        <a:noFill/>
        <a:ln w="12700" cap="flat" cmpd="sng" algn="ctr">
          <a:solidFill>
            <a:srgbClr val="818A8F"/>
          </a:solidFill>
          <a:prstDash val="solid"/>
        </a:ln>
        <a:effectLst/>
      </a:spPr>
      <a:bodyPr/>
      <a:lstStyle/>
    </a:lnDef>
  </a:objectDefaults>
  <a:extraClrSchemeLst/>
</a:theme>
</file>

<file path=ppt/theme/theme4.xml><?xml version="1.0" encoding="utf-8"?>
<a:theme xmlns:a="http://schemas.openxmlformats.org/drawingml/2006/main" name="1_Hortonworks_PPT_AdditionalMasters">
  <a:themeElements>
    <a:clrScheme name="Hortonworks">
      <a:dk1>
        <a:srgbClr val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9BE28"/>
        </a:solidFill>
        <a:ln w="9525" cap="flat" cmpd="sng" algn="ctr">
          <a:noFill/>
          <a:prstDash val="solid"/>
        </a:ln>
        <a:effectLst/>
      </a:spPr>
      <a:bodyPr tIns="91440" bIns="91440" rtlCol="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lnDef>
      <a:spPr>
        <a:noFill/>
        <a:ln w="12700" cap="flat" cmpd="sng" algn="ctr">
          <a:solidFill>
            <a:srgbClr val="818A8F"/>
          </a:solidFill>
          <a:prstDash val="solid"/>
        </a:ln>
        <a:effectLst/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7.xml><?xml version="1.0" encoding="utf-8"?>
<a:theme xmlns:a="http://schemas.openxmlformats.org/drawingml/2006/main" name="2_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11811</TotalTime>
  <Words>1312</Words>
  <Application>Microsoft Macintosh PowerPoint</Application>
  <PresentationFormat>Custom</PresentationFormat>
  <Paragraphs>217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1_Custom Design</vt:lpstr>
      <vt:lpstr>2_Custom Design</vt:lpstr>
      <vt:lpstr>Hortonworks_PPT_AdditionalMasters</vt:lpstr>
      <vt:lpstr>1_Hortonworks_PPT_AdditionalMasters</vt:lpstr>
      <vt:lpstr>Hortonworks_PPT_5temp</vt:lpstr>
      <vt:lpstr>1_Hortonworks_PPT_5temp</vt:lpstr>
      <vt:lpstr>2_Hortonworks_PPT_5temp</vt:lpstr>
      <vt:lpstr>Office Theme</vt:lpstr>
      <vt:lpstr>PowerPoint Presentation</vt:lpstr>
      <vt:lpstr>PowerPoint Presentation</vt:lpstr>
      <vt:lpstr>PowerPoint Presentation</vt:lpstr>
      <vt:lpstr> “There are many ways to accomplish what you want to do in Hadoop.  Choose the right tool for the right job”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Dave Patton</cp:lastModifiedBy>
  <cp:revision>93</cp:revision>
  <dcterms:created xsi:type="dcterms:W3CDTF">2014-10-14T00:51:43Z</dcterms:created>
  <dcterms:modified xsi:type="dcterms:W3CDTF">2015-11-04T21:35:02Z</dcterms:modified>
</cp:coreProperties>
</file>