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3" r:id="rId3"/>
    <p:sldMasterId id="2147483681" r:id="rId4"/>
    <p:sldMasterId id="2147483692" r:id="rId5"/>
    <p:sldMasterId id="2147483707" r:id="rId6"/>
    <p:sldMasterId id="2147483722" r:id="rId7"/>
    <p:sldMasterId id="2147483731" r:id="rId8"/>
    <p:sldMasterId id="2147483743" r:id="rId9"/>
  </p:sldMasterIdLst>
  <p:notesMasterIdLst>
    <p:notesMasterId r:id="rId40"/>
  </p:notesMasterIdLst>
  <p:sldIdLst>
    <p:sldId id="256" r:id="rId10"/>
    <p:sldId id="257" r:id="rId11"/>
    <p:sldId id="314" r:id="rId12"/>
    <p:sldId id="317" r:id="rId13"/>
    <p:sldId id="315" r:id="rId14"/>
    <p:sldId id="328" r:id="rId15"/>
    <p:sldId id="316" r:id="rId16"/>
    <p:sldId id="329" r:id="rId17"/>
    <p:sldId id="341" r:id="rId18"/>
    <p:sldId id="342" r:id="rId19"/>
    <p:sldId id="330" r:id="rId20"/>
    <p:sldId id="339" r:id="rId21"/>
    <p:sldId id="338" r:id="rId22"/>
    <p:sldId id="340" r:id="rId23"/>
    <p:sldId id="333" r:id="rId24"/>
    <p:sldId id="334" r:id="rId25"/>
    <p:sldId id="319" r:id="rId26"/>
    <p:sldId id="320" r:id="rId27"/>
    <p:sldId id="321" r:id="rId28"/>
    <p:sldId id="344" r:id="rId29"/>
    <p:sldId id="343" r:id="rId30"/>
    <p:sldId id="336" r:id="rId31"/>
    <p:sldId id="322" r:id="rId32"/>
    <p:sldId id="323" r:id="rId33"/>
    <p:sldId id="324" r:id="rId34"/>
    <p:sldId id="325" r:id="rId35"/>
    <p:sldId id="327" r:id="rId36"/>
    <p:sldId id="326" r:id="rId37"/>
    <p:sldId id="281" r:id="rId38"/>
    <p:sldId id="279" r:id="rId39"/>
  </p:sldIdLst>
  <p:sldSz cx="12188825" cy="6858000"/>
  <p:notesSz cx="6858000" cy="9144000"/>
  <p:defaultTextStyle>
    <a:defPPr>
      <a:defRPr lang="en-US"/>
    </a:defPPr>
    <a:lvl1pPr marL="0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399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7988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71982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95976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19966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4396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6795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91948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50202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296" y="-96"/>
      </p:cViewPr>
      <p:guideLst>
        <p:guide orient="horz" pos="2109"/>
        <p:guide pos="45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7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57B2F-9D04-EA41-8B19-A78C9997970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1DCA3-928E-4D4B-B9EF-373C0C30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99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988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982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5976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9966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396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795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91948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let me give the 50k foot view of what Hive is</a:t>
            </a:r>
          </a:p>
          <a:p>
            <a:endParaRPr lang="en-US" dirty="0" smtClean="0"/>
          </a:p>
          <a:p>
            <a:r>
              <a:rPr lang="en-US" dirty="0" smtClean="0"/>
              <a:t>Hive</a:t>
            </a:r>
            <a:r>
              <a:rPr lang="en-US" baseline="0" dirty="0" smtClean="0"/>
              <a:t> is a system that provides a SQL interface and a relational model on top of Hadoop.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use Hive, you expose data within Hadoop as relational tables and you issue SQL queries to query the data.</a:t>
            </a:r>
          </a:p>
          <a:p>
            <a:r>
              <a:rPr lang="en-US" baseline="0" dirty="0" smtClean="0"/>
              <a:t>Under the covers Hive converts these SQL queries to map/reduce jobs and submits them to the Hadoop cluster.</a:t>
            </a:r>
          </a:p>
          <a:p>
            <a:r>
              <a:rPr lang="en-US" baseline="0" dirty="0" smtClean="0"/>
              <a:t>Using Hive lets you program SQL rather than Java map reduce and lets you work at a much higher level of abstraction.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18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Skewed table: telling HIVE that to</a:t>
            </a:r>
            <a:r>
              <a:rPr lang="en-US" baseline="0" dirty="0" smtClean="0"/>
              <a:t> store data with 1 directory per skewed value, and 1 directory for the rest (</a:t>
            </a:r>
            <a:r>
              <a:rPr lang="en-US" baseline="0" dirty="0" err="1" smtClean="0"/>
              <a:t>unskewed</a:t>
            </a:r>
            <a:r>
              <a:rPr lang="en-US" baseline="0" dirty="0" smtClean="0"/>
              <a:t> keys). That way it’s more evenly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prstClr val="black"/>
                </a:solidFill>
              </a:rPr>
              <a:pPr algn="r" eaLnBrk="1" hangingPunct="1"/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Skewed table: telling HIVE that to</a:t>
            </a:r>
            <a:r>
              <a:rPr lang="en-US" baseline="0" dirty="0" smtClean="0"/>
              <a:t> store data with 1 directory per skewed value, and 1 directory for the rest (</a:t>
            </a:r>
            <a:r>
              <a:rPr lang="en-US" baseline="0" dirty="0" err="1" smtClean="0"/>
              <a:t>unskewed</a:t>
            </a:r>
            <a:r>
              <a:rPr lang="en-US" baseline="0" dirty="0" smtClean="0"/>
              <a:t> keys). That way it’s more evenly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2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2046064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014" y="4687820"/>
            <a:ext cx="2133044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5786" y="1316903"/>
            <a:ext cx="3232885" cy="162966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093" y="1736728"/>
            <a:ext cx="10692731" cy="4432300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buNone/>
              <a:defRPr sz="33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-3" y="2448708"/>
            <a:ext cx="12188825" cy="19659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797" tIns="62399" rIns="124797" bIns="62399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2" y="2448689"/>
            <a:ext cx="12188825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797" tIns="62399" rIns="124797" bIns="62399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12651" y="2924179"/>
            <a:ext cx="9143999" cy="1014984"/>
          </a:xfrm>
        </p:spPr>
        <p:txBody>
          <a:bodyPr>
            <a:normAutofit/>
          </a:bodyPr>
          <a:lstStyle>
            <a:lvl1pPr marL="0" indent="0" algn="l" defTabSz="619660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lang="en-US" sz="4900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smtClean="0"/>
              <a:t>Company Name Goes Here</a:t>
            </a:r>
            <a:endParaRPr lang="en-US" dirty="0"/>
          </a:p>
        </p:txBody>
      </p:sp>
      <p:sp>
        <p:nvSpPr>
          <p:cNvPr id="39" name="Subtitle 2"/>
          <p:cNvSpPr txBox="1">
            <a:spLocks/>
          </p:cNvSpPr>
          <p:nvPr userDrawn="1"/>
        </p:nvSpPr>
        <p:spPr>
          <a:xfrm>
            <a:off x="8897332" y="4414651"/>
            <a:ext cx="3291840" cy="548640"/>
          </a:xfrm>
          <a:prstGeom prst="rect">
            <a:avLst/>
          </a:prstGeom>
          <a:solidFill>
            <a:schemeClr val="tx1"/>
          </a:solidFill>
        </p:spPr>
        <p:txBody>
          <a:bodyPr lIns="124797" tIns="62399" rIns="124797" bIns="62399" anchor="ctr" anchorCtr="0">
            <a:noAutofit/>
          </a:bodyPr>
          <a:lstStyle>
            <a:lvl1pPr marL="395478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600" kern="1200" baseline="0" dirty="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9758" indent="0"/>
            <a:endParaRPr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897112" y="4483231"/>
            <a:ext cx="2743200" cy="411480"/>
          </a:xfrm>
        </p:spPr>
        <p:txBody>
          <a:bodyPr lIns="249598" anchor="ctr">
            <a:normAutofit/>
          </a:bodyPr>
          <a:lstStyle>
            <a:lvl1pPr>
              <a:defRPr sz="2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Tagline</a:t>
            </a:r>
            <a:endParaRPr lang="en-US" dirty="0"/>
          </a:p>
        </p:txBody>
      </p:sp>
      <p:pic>
        <p:nvPicPr>
          <p:cNvPr id="38" name="Picture 37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73" y="5933473"/>
            <a:ext cx="1529474" cy="758952"/>
          </a:xfrm>
          <a:prstGeom prst="rect">
            <a:avLst/>
          </a:prstGeom>
        </p:spPr>
      </p:pic>
      <p:sp>
        <p:nvSpPr>
          <p:cNvPr id="74" name="TextBox 7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7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39" grpId="0" animBg="1"/>
      <p:bldP spid="39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94413" y="1604136"/>
            <a:ext cx="542402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14" y="0"/>
            <a:ext cx="609441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4797" tIns="124797" rIns="124797" bIns="124797" rtlCol="0" anchor="t" anchorCtr="0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10" y="201168"/>
            <a:ext cx="5210723" cy="11887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619" y="1845664"/>
            <a:ext cx="5214108" cy="41148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682"/>
              </a:spcBef>
              <a:buClr>
                <a:srgbClr val="69BE28"/>
              </a:buClr>
              <a:buFont typeface="Wingdings" charset="2"/>
              <a:buNone/>
              <a:defRPr sz="3300" b="1" i="0">
                <a:latin typeface="Arial"/>
                <a:cs typeface="Arial"/>
              </a:defRPr>
            </a:lvl1pPr>
            <a:lvl2pPr marL="0" indent="0">
              <a:spcBef>
                <a:spcPts val="1059"/>
              </a:spcBef>
              <a:spcAft>
                <a:spcPts val="0"/>
              </a:spcAft>
              <a:buFont typeface="Lucida Grande"/>
              <a:buNone/>
              <a:defRPr sz="2700">
                <a:solidFill>
                  <a:srgbClr val="1E1E1E"/>
                </a:solidFill>
              </a:defRPr>
            </a:lvl2pPr>
            <a:lvl3pPr marL="227498" indent="-227498">
              <a:spcBef>
                <a:spcPts val="1059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2500">
                <a:solidFill>
                  <a:srgbClr val="1E1E1E"/>
                </a:solidFill>
              </a:defRPr>
            </a:lvl3pPr>
            <a:lvl4pPr marL="535164" indent="-233999">
              <a:spcBef>
                <a:spcPts val="1059"/>
              </a:spcBef>
              <a:spcAft>
                <a:spcPts val="0"/>
              </a:spcAft>
              <a:defRPr sz="2200">
                <a:solidFill>
                  <a:srgbClr val="1E1E1E"/>
                </a:solidFill>
              </a:defRPr>
            </a:lvl4pPr>
            <a:lvl5pPr marL="862321" indent="-240498">
              <a:spcBef>
                <a:spcPts val="1059"/>
              </a:spcBef>
              <a:spcAft>
                <a:spcPts val="0"/>
              </a:spcAft>
              <a:buFont typeface="Lucida Grande"/>
              <a:buChar char="-"/>
              <a:tabLst/>
              <a:defRPr sz="1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8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8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65" y="5933473"/>
            <a:ext cx="1529474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64" y="8"/>
            <a:ext cx="12188952" cy="6856286"/>
          </a:xfrm>
        </p:spPr>
        <p:txBody>
          <a:bodyPr anchor="ctr">
            <a:normAutofit/>
          </a:bodyPr>
          <a:lstStyle>
            <a:lvl1pPr marL="0" indent="0" algn="ctr" defTabSz="62399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9168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522414" y="0"/>
            <a:ext cx="9143999" cy="6858000"/>
          </a:xfrm>
        </p:spPr>
        <p:txBody>
          <a:bodyPr anchor="ctr">
            <a:normAutofit/>
          </a:bodyPr>
          <a:lstStyle>
            <a:lvl1pPr marL="0" indent="0" algn="ctr" defTabSz="62399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5306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94412" y="1604136"/>
            <a:ext cx="542402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14" y="0"/>
            <a:ext cx="609441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614" tIns="93614" rIns="93614" bIns="93614" rtlCol="0" anchor="t" anchorCtr="0"/>
          <a:lstStyle/>
          <a:p>
            <a:pPr defTabSz="468074"/>
            <a:endParaRPr lang="en-US" sz="190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10" y="201168"/>
            <a:ext cx="5210723" cy="11887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619" y="1845664"/>
            <a:ext cx="5214108" cy="41148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9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2320248"/>
            <a:ext cx="10926639" cy="3117863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444" y="1730669"/>
            <a:ext cx="10910041" cy="411171"/>
          </a:xfrm>
          <a:prstGeom prst="rect">
            <a:avLst/>
          </a:prstGeom>
        </p:spPr>
        <p:txBody>
          <a:bodyPr lIns="124797" tIns="62399" rIns="124797" bIns="62399">
            <a:noAutofit/>
          </a:bodyPr>
          <a:lstStyle>
            <a:lvl1pPr marL="0" indent="0">
              <a:lnSpc>
                <a:spcPct val="90000"/>
              </a:lnSpc>
              <a:buNone/>
              <a:defRPr sz="33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87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FFFFF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65" y="5933473"/>
            <a:ext cx="1529474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64" y="7"/>
            <a:ext cx="12188952" cy="6856286"/>
          </a:xfrm>
        </p:spPr>
        <p:txBody>
          <a:bodyPr anchor="ctr">
            <a:normAutofit/>
          </a:bodyPr>
          <a:lstStyle>
            <a:lvl1pPr marL="0" indent="0" algn="ctr" defTabSz="46807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9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3311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522414" y="0"/>
            <a:ext cx="9143999" cy="6858000"/>
          </a:xfrm>
        </p:spPr>
        <p:txBody>
          <a:bodyPr anchor="ctr">
            <a:normAutofit/>
          </a:bodyPr>
          <a:lstStyle>
            <a:lvl1pPr marL="0" indent="0" algn="ctr" defTabSz="46807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9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3654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7" y="987431"/>
            <a:ext cx="189056" cy="386918"/>
          </a:xfrm>
          <a:prstGeom prst="rect">
            <a:avLst/>
          </a:prstGeom>
          <a:noFill/>
        </p:spPr>
        <p:txBody>
          <a:bodyPr wrap="none" lIns="93614" tIns="46808" rIns="93614" bIns="46808">
            <a:spAutoFit/>
          </a:bodyPr>
          <a:lstStyle/>
          <a:p>
            <a:pPr defTabSz="468074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1" y="6311552"/>
            <a:ext cx="4519787" cy="470780"/>
          </a:xfrm>
          <a:prstGeom prst="rect">
            <a:avLst/>
          </a:prstGeom>
        </p:spPr>
        <p:txBody>
          <a:bodyPr vert="horz" lIns="93614" tIns="46808" rIns="93614" bIns="46808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074" indent="0">
              <a:buFontTx/>
              <a:buNone/>
              <a:defRPr sz="1200"/>
            </a:lvl2pPr>
            <a:lvl3pPr marL="936154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80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14" tIns="46808" rIns="93614" bIns="46808" anchor="ctr" anchorCtr="0">
            <a:noAutofit/>
          </a:bodyPr>
          <a:lstStyle>
            <a:lvl1pPr marL="11233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7" y="987431"/>
            <a:ext cx="189056" cy="386918"/>
          </a:xfrm>
          <a:prstGeom prst="rect">
            <a:avLst/>
          </a:prstGeom>
          <a:noFill/>
        </p:spPr>
        <p:txBody>
          <a:bodyPr wrap="none" lIns="93614" tIns="46808" rIns="93614" bIns="46808">
            <a:spAutoFit/>
          </a:bodyPr>
          <a:lstStyle/>
          <a:p>
            <a:pPr defTabSz="468074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1" y="6311552"/>
            <a:ext cx="4519787" cy="470780"/>
          </a:xfrm>
          <a:prstGeom prst="rect">
            <a:avLst/>
          </a:prstGeom>
        </p:spPr>
        <p:txBody>
          <a:bodyPr vert="horz" lIns="93614" tIns="46808" rIns="93614" bIns="46808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074" indent="0">
              <a:buFontTx/>
              <a:buNone/>
              <a:defRPr sz="1200"/>
            </a:lvl2pPr>
            <a:lvl3pPr marL="936154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80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14" tIns="46808" rIns="93614" bIns="46808" anchor="ctr" anchorCtr="0">
            <a:noAutofit/>
          </a:bodyPr>
          <a:lstStyle>
            <a:lvl1pPr marL="11233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5"/>
            <a:ext cx="11010311" cy="2260263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26912"/>
            <a:ext cx="11010311" cy="908289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8" y="6090526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4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949340"/>
            <a:ext cx="11010311" cy="1520343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2522597"/>
            <a:ext cx="11010311" cy="640270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5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8" y="6090526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5"/>
            <a:ext cx="12188825" cy="397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5"/>
            <a:ext cx="11010311" cy="2260263"/>
          </a:xfrm>
          <a:prstGeom prst="rect">
            <a:avLst/>
          </a:prstGeom>
          <a:noFill/>
        </p:spPr>
        <p:txBody>
          <a:bodyPr wrap="square" lIns="93614" tIns="46808" rIns="93614" bIns="140422" anchor="b" anchorCtr="0">
            <a:noAutofit/>
          </a:bodyPr>
          <a:lstStyle>
            <a:lvl1pPr marL="0" indent="0" algn="l" defTabSz="464827">
              <a:spcAft>
                <a:spcPts val="0"/>
              </a:spcAft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56302"/>
            <a:ext cx="11010311" cy="961601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9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34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50" indent="-170650" defTabSz="28929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19" indent="-175526" defTabSz="28929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1981" indent="-180402" defTabSz="28929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4" y="1736727"/>
            <a:ext cx="10925434" cy="3701376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695" indent="-164153" defTabSz="-172280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3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34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50" indent="-170650" defTabSz="28929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19" indent="-175526" defTabSz="28929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1981" indent="-180402" defTabSz="28929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0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695" indent="-164153" defTabSz="-172280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3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0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5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794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229163" indent="-229163">
              <a:spcBef>
                <a:spcPts val="794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46855" indent="-170650">
              <a:spcBef>
                <a:spcPts val="794"/>
              </a:spcBef>
              <a:spcAft>
                <a:spcPts val="0"/>
              </a:spcAft>
              <a:buFont typeface="Lucida Grande"/>
              <a:buChar char="–"/>
              <a:tabLst/>
              <a:defRPr sz="1900">
                <a:solidFill>
                  <a:srgbClr val="818A8F"/>
                </a:solidFill>
              </a:defRPr>
            </a:lvl3pPr>
            <a:lvl4pPr marL="936154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818A8F"/>
                </a:solidFill>
              </a:defRPr>
            </a:lvl4pPr>
            <a:lvl5pPr marL="1171817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2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9091" cy="386934"/>
          </a:xfrm>
          <a:prstGeom prst="rect">
            <a:avLst/>
          </a:prstGeom>
          <a:noFill/>
        </p:spPr>
        <p:txBody>
          <a:bodyPr wrap="none" lIns="93631" tIns="46816" rIns="93631" bIns="46816">
            <a:spAutoFit/>
          </a:bodyPr>
          <a:lstStyle/>
          <a:p>
            <a:pPr defTabSz="468156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7" y="6311552"/>
            <a:ext cx="4519787" cy="470780"/>
          </a:xfrm>
          <a:prstGeom prst="rect">
            <a:avLst/>
          </a:prstGeom>
        </p:spPr>
        <p:txBody>
          <a:bodyPr vert="horz" lIns="93631" tIns="46816" rIns="93631" bIns="46816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156" indent="0">
              <a:buFontTx/>
              <a:buNone/>
              <a:defRPr sz="1200"/>
            </a:lvl2pPr>
            <a:lvl3pPr marL="93631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31" tIns="46816" rIns="93631" bIns="46816" anchor="ctr" anchorCtr="0">
            <a:noAutofit/>
          </a:bodyPr>
          <a:lstStyle>
            <a:lvl1pPr marL="112357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2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9091" cy="386934"/>
          </a:xfrm>
          <a:prstGeom prst="rect">
            <a:avLst/>
          </a:prstGeom>
          <a:noFill/>
        </p:spPr>
        <p:txBody>
          <a:bodyPr wrap="none" lIns="93631" tIns="46816" rIns="93631" bIns="46816">
            <a:spAutoFit/>
          </a:bodyPr>
          <a:lstStyle/>
          <a:p>
            <a:pPr defTabSz="468156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7" y="6311552"/>
            <a:ext cx="4519787" cy="470780"/>
          </a:xfrm>
          <a:prstGeom prst="rect">
            <a:avLst/>
          </a:prstGeom>
        </p:spPr>
        <p:txBody>
          <a:bodyPr vert="horz" lIns="93631" tIns="46816" rIns="93631" bIns="46816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156" indent="0">
              <a:buFontTx/>
              <a:buNone/>
              <a:defRPr sz="1200"/>
            </a:lvl2pPr>
            <a:lvl3pPr marL="93631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31" tIns="46816" rIns="93631" bIns="46816" anchor="ctr" anchorCtr="0">
            <a:noAutofit/>
          </a:bodyPr>
          <a:lstStyle>
            <a:lvl1pPr marL="112357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093" y="1736733"/>
            <a:ext cx="10692731" cy="3656655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buNone/>
              <a:defRPr sz="33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3"/>
            <a:ext cx="11010311" cy="2260263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26909"/>
            <a:ext cx="11010311" cy="908289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2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4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949335"/>
            <a:ext cx="11010311" cy="1520343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2522591"/>
            <a:ext cx="11010311" cy="640270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5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2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5"/>
            <a:ext cx="12188825" cy="397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1"/>
            <a:ext cx="11010311" cy="2260263"/>
          </a:xfrm>
          <a:prstGeom prst="rect">
            <a:avLst/>
          </a:prstGeom>
          <a:noFill/>
        </p:spPr>
        <p:txBody>
          <a:bodyPr wrap="square" lIns="93631" tIns="46816" rIns="93631" bIns="140447" anchor="b" anchorCtr="0">
            <a:noAutofit/>
          </a:bodyPr>
          <a:lstStyle>
            <a:lvl1pPr marL="0" indent="0" algn="l" defTabSz="464904">
              <a:spcAft>
                <a:spcPts val="0"/>
              </a:spcAft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56299"/>
            <a:ext cx="11010311" cy="961601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9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45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83" indent="-170683" defTabSz="28934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85" indent="-175559" defTabSz="28934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2088" indent="-180435" defTabSz="28934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760" indent="-164181" defTabSz="-172307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509" indent="-175559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45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83" indent="-170683" defTabSz="28934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85" indent="-175559" defTabSz="28934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2088" indent="-180435" defTabSz="28934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760" indent="-164181" defTabSz="-172307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509" indent="-175559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6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3"/>
            <a:ext cx="10910041" cy="45601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1103374"/>
            <a:ext cx="10926639" cy="5315723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823289"/>
            <a:ext cx="1471325" cy="96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6415" y="6488053"/>
            <a:ext cx="644767" cy="326947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02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1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" y="1016001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35215" y="6602413"/>
            <a:ext cx="3859795" cy="228600"/>
          </a:xfrm>
          <a:prstGeom prst="rect">
            <a:avLst/>
          </a:prstGeom>
        </p:spPr>
        <p:txBody>
          <a:bodyPr lIns="93631" tIns="46816" rIns="93631" bIns="46816">
            <a:normAutofit/>
          </a:bodyPr>
          <a:lstStyle/>
          <a:p>
            <a:pPr defTabSz="468156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</a:rPr>
              <a:t>2014. 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Confidential and Proprietary. </a:t>
            </a:r>
          </a:p>
          <a:p>
            <a:pPr defTabSz="468156">
              <a:spcBef>
                <a:spcPct val="20000"/>
              </a:spcBef>
              <a:buFont typeface="Arial"/>
              <a:buNone/>
              <a:defRPr/>
            </a:pPr>
            <a:endParaRPr lang="en-US" sz="1900" dirty="0">
              <a:solidFill>
                <a:srgbClr val="C3C3C3"/>
              </a:solidFill>
              <a:latin typeface="Arial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2" y="116522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172307" indent="-172307">
              <a:buClr>
                <a:srgbClr val="69BE28"/>
              </a:buClr>
              <a:defRPr sz="2500" b="1" i="0">
                <a:latin typeface="Arial"/>
                <a:cs typeface="Arial"/>
              </a:defRPr>
            </a:lvl1pPr>
            <a:lvl2pPr marL="580318" indent="-172307">
              <a:buFont typeface="Lucida Grande"/>
              <a:buChar char="–"/>
              <a:defRPr sz="2000"/>
            </a:lvl2pPr>
            <a:lvl3pPr marL="1106992" indent="-170683">
              <a:spcAft>
                <a:spcPts val="1229"/>
              </a:spcAft>
              <a:buFont typeface="Lucida Grande"/>
              <a:buChar char="–"/>
              <a:defRPr sz="1900"/>
            </a:lvl3pPr>
            <a:lvl4pPr marL="1580024" indent="-175559">
              <a:defRPr sz="1900"/>
            </a:lvl4pPr>
            <a:lvl5pPr marL="2053056" indent="-180435">
              <a:buFont typeface="Lucida Grande"/>
              <a:buChar char="-"/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7" y="6465892"/>
            <a:ext cx="2844059" cy="365125"/>
          </a:xfrm>
          <a:prstGeom prst="rect">
            <a:avLst/>
          </a:prstGeom>
        </p:spPr>
        <p:txBody>
          <a:bodyPr vert="horz" lIns="93631" tIns="46816" rIns="93631" bIns="46816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68156"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 defTabSz="468156"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750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40100" y="987426"/>
            <a:ext cx="184648" cy="384713"/>
          </a:xfrm>
          <a:prstGeom prst="rect">
            <a:avLst/>
          </a:prstGeom>
          <a:noFill/>
        </p:spPr>
        <p:txBody>
          <a:bodyPr wrap="none" lIns="91431" tIns="45716" rIns="91431" bIns="45716">
            <a:spAutoFit/>
          </a:bodyPr>
          <a:lstStyle/>
          <a:p>
            <a:pPr defTabSz="457200">
              <a:defRPr/>
            </a:pPr>
            <a:endParaRPr lang="en-US" sz="1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1380497"/>
            <a:ext cx="12188825" cy="303341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"/>
            <a:ext cx="569073" cy="10801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200"/>
            <a:endParaRPr lang="en-US" sz="1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4390178"/>
            <a:ext cx="12188825" cy="2467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200"/>
            <a:endParaRPr lang="en-US" sz="1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6" y="4394491"/>
            <a:ext cx="11060475" cy="966488"/>
          </a:xfrm>
          <a:prstGeom prst="rect">
            <a:avLst/>
          </a:prstGeom>
        </p:spPr>
        <p:txBody>
          <a:bodyPr lIns="91431" tIns="45716" rIns="91431" bIns="45716" anchor="ctr" anchorCtr="0">
            <a:noAutofit/>
          </a:bodyPr>
          <a:lstStyle>
            <a:lvl1pPr marL="0" indent="0" algn="l" defTabSz="453979">
              <a:tabLst/>
              <a:defRPr sz="4400" b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5360979"/>
            <a:ext cx="11060475" cy="87015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 anchor="ctr" anchorCtr="0">
            <a:noAutofit/>
          </a:bodyPr>
          <a:lstStyle>
            <a:lvl1pPr marL="109717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Dave Patton – Solutions Engineer</a:t>
            </a:r>
            <a:endParaRPr lang="en-US" dirty="0"/>
          </a:p>
        </p:txBody>
      </p:sp>
      <p:pic>
        <p:nvPicPr>
          <p:cNvPr id="15" name="Picture 14" descr="Hor_RGB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73" y="350949"/>
            <a:ext cx="2196596" cy="8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6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2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35214" y="6602413"/>
            <a:ext cx="3859795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Gill Sans"/>
                <a:cs typeface="Gill Sans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Gill Sans"/>
                <a:cs typeface="Gill Sans"/>
              </a:rPr>
              <a:t>2012</a:t>
            </a:r>
            <a:endParaRPr lang="en-US" sz="80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0" i="0">
                <a:solidFill>
                  <a:srgbClr val="595959"/>
                </a:solidFill>
                <a:latin typeface="Gill Sans"/>
                <a:cs typeface="Gill Sans"/>
              </a:defRPr>
            </a:lvl1pPr>
            <a:lvl2pPr marL="566738" indent="-168275">
              <a:buFont typeface="Lucida Grande"/>
              <a:buChar char="–"/>
              <a:defRPr sz="2000">
                <a:solidFill>
                  <a:srgbClr val="595959"/>
                </a:solidFill>
                <a:latin typeface="Gill Sans"/>
                <a:cs typeface="Gill Sans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3pPr>
            <a:lvl4pPr marL="1543050" indent="-171450"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4pPr>
            <a:lvl5pPr marL="2005013" indent="-176213">
              <a:buFont typeface="Lucida Grande"/>
              <a:buChar char="-"/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65889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735215" y="6465888"/>
            <a:ext cx="700011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Architecting the Future of Big 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974989" y="6545264"/>
            <a:ext cx="1339183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 smtClean="0">
                <a:solidFill>
                  <a:prstClr val="black"/>
                </a:solidFill>
                <a:latin typeface="Gill Sans"/>
                <a:cs typeface="Gill Sans"/>
              </a:rPr>
              <a:t>Professional Services</a:t>
            </a:r>
            <a:endParaRPr lang="en-US" sz="1800" dirty="0">
              <a:solidFill>
                <a:srgbClr val="C3C3C3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89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1894012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786" y="1245348"/>
            <a:ext cx="3232885" cy="16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014" y="4704004"/>
            <a:ext cx="2133044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2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017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1181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3828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9128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7043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7097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7240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166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472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1894012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786" y="1245348"/>
            <a:ext cx="3232885" cy="16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014" y="4704004"/>
            <a:ext cx="2133044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5521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endParaRPr lang="en-US" sz="1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1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endParaRPr lang="en-US" sz="1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6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2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6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050" b="0" i="0" u="none" strike="noStrike" kern="1200" cap="none" spc="0" normalizeH="0" baseline="0" noProof="0">
                <a:latin typeface="Arial"/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380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82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7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2320246"/>
            <a:ext cx="10926639" cy="3810086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444" y="1730669"/>
            <a:ext cx="10910041" cy="411171"/>
          </a:xfrm>
          <a:prstGeom prst="rect">
            <a:avLst/>
          </a:prstGeom>
        </p:spPr>
        <p:txBody>
          <a:bodyPr lIns="124797" tIns="62399" rIns="124797" bIns="62399">
            <a:noAutofit/>
          </a:bodyPr>
          <a:lstStyle>
            <a:lvl1pPr marL="0" indent="0">
              <a:lnSpc>
                <a:spcPct val="90000"/>
              </a:lnSpc>
              <a:buNone/>
              <a:defRPr sz="33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1" i="0" baseline="0">
                <a:latin typeface="+mn-lt"/>
                <a:cs typeface="Avenir Next Condensed Regular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rgbClr val="1E1E1E"/>
                </a:solidFill>
                <a:latin typeface="+mn-lt"/>
                <a:cs typeface="Avenir Next Condensed Regular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rgbClr val="1E1E1E"/>
                </a:solidFill>
                <a:latin typeface="+mn-lt"/>
                <a:cs typeface="Avenir Next Condensed Regular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600">
                <a:solidFill>
                  <a:srgbClr val="1E1E1E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15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16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/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7853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 defTabSz="457200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5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776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223838" indent="-223838">
              <a:spcBef>
                <a:spcPts val="776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31825" indent="-166688">
              <a:spcBef>
                <a:spcPts val="776"/>
              </a:spcBef>
              <a:spcAft>
                <a:spcPts val="0"/>
              </a:spcAft>
              <a:buFont typeface="Lucida Grande"/>
              <a:buChar char="–"/>
              <a:tabLst/>
              <a:defRPr sz="1800">
                <a:solidFill>
                  <a:srgbClr val="818A8F"/>
                </a:solidFill>
              </a:defRPr>
            </a:lvl3pPr>
            <a:lvl4pPr marL="914400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818A8F"/>
                </a:solidFill>
              </a:defRPr>
            </a:lvl4pPr>
            <a:lvl5pPr marL="1144588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3EABF57-0100-364D-990B-22FB518554E9}" type="datetimeFigureOut">
              <a:rPr lang="en-US" sz="1800" smtClean="0">
                <a:solidFill>
                  <a:prstClr val="black"/>
                </a:solidFill>
                <a:latin typeface="Arial"/>
              </a:rPr>
              <a:pPr defTabSz="457200"/>
              <a:t>11/18/15</a:t>
            </a:fld>
            <a:endParaRPr lang="en-US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F134A4F-460E-504F-8EAF-D5235E61D99F}" type="slidenum">
              <a:rPr lang="en-US" sz="1800" smtClean="0">
                <a:solidFill>
                  <a:prstClr val="black"/>
                </a:solidFill>
                <a:latin typeface="Arial"/>
              </a:rPr>
              <a:pPr defTabSz="457200"/>
              <a:t>‹#›</a:t>
            </a:fld>
            <a:endParaRPr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6100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4" y="1736728"/>
            <a:ext cx="10925434" cy="4015497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theme" Target="../theme/theme6.xml"/><Relationship Id="rId16" Type="http://schemas.openxmlformats.org/officeDocument/2006/relationships/image" Target="../media/image15.jpeg"/><Relationship Id="rId17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theme" Target="../theme/theme7.xml"/><Relationship Id="rId10" Type="http://schemas.openxmlformats.org/officeDocument/2006/relationships/image" Target="../media/image15.jpe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5.xml"/><Relationship Id="rId16" Type="http://schemas.openxmlformats.org/officeDocument/2006/relationships/theme" Target="../theme/theme9.xml"/><Relationship Id="rId17" Type="http://schemas.openxmlformats.org/officeDocument/2006/relationships/image" Target="../media/image15.jpeg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  <p:sldLayoutId id="2147483689" r:id="rId6"/>
  </p:sldLayoutIdLst>
  <p:txStyles>
    <p:titleStyle>
      <a:lvl1pPr algn="ctr" defTabSz="62399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2" indent="-467992" algn="l" defTabSz="62399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3989" indent="-389995" algn="l" defTabSz="62399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982" indent="-312000" algn="l" defTabSz="62399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83" indent="-312000" algn="l" defTabSz="6239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7970" indent="-312000" algn="l" defTabSz="62399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1964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62399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2" indent="-467992" algn="l" defTabSz="62399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3989" indent="-389995" algn="l" defTabSz="62399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982" indent="-312000" algn="l" defTabSz="62399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83" indent="-312000" algn="l" defTabSz="6239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7970" indent="-312000" algn="l" defTabSz="62399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1964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813" y="0"/>
            <a:ext cx="10969625" cy="1014984"/>
          </a:xfrm>
          <a:prstGeom prst="rect">
            <a:avLst/>
          </a:prstGeom>
        </p:spPr>
        <p:txBody>
          <a:bodyPr vert="horz" lIns="124797" tIns="62399" rIns="124797" bIns="62399" rtlCol="0" anchor="ctr">
            <a:normAutofit/>
          </a:bodyPr>
          <a:lstStyle/>
          <a:p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813" y="1106423"/>
            <a:ext cx="10969625" cy="4956048"/>
          </a:xfrm>
          <a:prstGeom prst="rect">
            <a:avLst/>
          </a:prstGeom>
        </p:spPr>
        <p:txBody>
          <a:bodyPr vert="horz" lIns="124797" tIns="62399" rIns="124797" bIns="62399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623994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49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1247988" rtl="0" eaLnBrk="1" latinLnBrk="0" hangingPunct="1">
        <a:lnSpc>
          <a:spcPct val="100000"/>
        </a:lnSpc>
        <a:spcBef>
          <a:spcPts val="1878"/>
        </a:spcBef>
        <a:buFont typeface="Arial" panose="020B0604020202020204" pitchFamily="34" charset="0"/>
        <a:buNone/>
        <a:defRPr sz="33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47988" rtl="0" eaLnBrk="1" latinLnBrk="0" hangingPunct="1">
        <a:spcBef>
          <a:spcPts val="1059"/>
        </a:spcBef>
        <a:buFont typeface="Arial" panose="020B0604020202020204" pitchFamily="34" charset="0"/>
        <a:buNone/>
        <a:defRPr lang="en-US" sz="27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227498" indent="-227498" algn="l" defTabSz="1247988" rtl="0" eaLnBrk="1" latinLnBrk="0" hangingPunct="1">
        <a:spcBef>
          <a:spcPts val="1059"/>
        </a:spcBef>
        <a:buClr>
          <a:schemeClr val="accent1"/>
        </a:buClr>
        <a:buFont typeface="Arial" panose="020B0604020202020204" pitchFamily="34" charset="0"/>
        <a:buChar char="•"/>
        <a:defRPr lang="en-US" sz="25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536633" indent="-237115" algn="l" defTabSz="1247988" rtl="0" eaLnBrk="1" latinLnBrk="0" hangingPunct="1">
        <a:spcBef>
          <a:spcPts val="1059"/>
        </a:spcBef>
        <a:buFont typeface="Arial" panose="020B0604020202020204" pitchFamily="34" charset="0"/>
        <a:buChar char="–"/>
        <a:defRPr lang="en-US" sz="22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861109" indent="-237115" algn="l" defTabSz="1247988" rtl="0" eaLnBrk="1" latinLnBrk="0" hangingPunct="1">
        <a:spcBef>
          <a:spcPts val="1059"/>
        </a:spcBef>
        <a:buFont typeface="Arial" panose="020B0604020202020204" pitchFamily="34" charset="0"/>
        <a:buChar char="-"/>
        <a:defRPr lang="en-US" sz="19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3431964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813" y="0"/>
            <a:ext cx="10969625" cy="1014984"/>
          </a:xfrm>
          <a:prstGeom prst="rect">
            <a:avLst/>
          </a:prstGeom>
        </p:spPr>
        <p:txBody>
          <a:bodyPr vert="horz" lIns="93614" tIns="46808" rIns="93614" bIns="46808" rtlCol="0" anchor="ctr">
            <a:normAutofit/>
          </a:bodyPr>
          <a:lstStyle/>
          <a:p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813" y="1106423"/>
            <a:ext cx="10969625" cy="4956048"/>
          </a:xfrm>
          <a:prstGeom prst="rect">
            <a:avLst/>
          </a:prstGeom>
        </p:spPr>
        <p:txBody>
          <a:bodyPr vert="horz" lIns="93614" tIns="46808" rIns="93614" bIns="46808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468074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37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936154" rtl="0" eaLnBrk="1" latinLnBrk="0" hangingPunct="1">
        <a:lnSpc>
          <a:spcPct val="100000"/>
        </a:lnSpc>
        <a:spcBef>
          <a:spcPts val="1409"/>
        </a:spcBef>
        <a:buFont typeface="Arial" panose="020B0604020202020204" pitchFamily="34" charset="0"/>
        <a:buNone/>
        <a:defRPr sz="2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36154" rtl="0" eaLnBrk="1" latinLnBrk="0" hangingPunct="1">
        <a:spcBef>
          <a:spcPts val="794"/>
        </a:spcBef>
        <a:buFont typeface="Arial" panose="020B0604020202020204" pitchFamily="34" charset="0"/>
        <a:buNone/>
        <a:defRPr lang="en-US" sz="20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70650" indent="-170650" algn="l" defTabSz="936154" rtl="0" eaLnBrk="1" latinLnBrk="0" hangingPunct="1">
        <a:spcBef>
          <a:spcPts val="794"/>
        </a:spcBef>
        <a:buClr>
          <a:schemeClr val="accent1"/>
        </a:buClr>
        <a:buFont typeface="Arial" panose="020B0604020202020204" pitchFamily="34" charset="0"/>
        <a:buChar char="•"/>
        <a:defRPr lang="en-US" sz="19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402548" indent="-177866" algn="l" defTabSz="936154" rtl="0" eaLnBrk="1" latinLnBrk="0" hangingPunct="1">
        <a:spcBef>
          <a:spcPts val="794"/>
        </a:spcBef>
        <a:buFont typeface="Arial" panose="020B0604020202020204" pitchFamily="34" charset="0"/>
        <a:buChar char="–"/>
        <a:defRPr lang="en-US" sz="16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645948" indent="-177866" algn="l" defTabSz="936154" rtl="0" eaLnBrk="1" latinLnBrk="0" hangingPunct="1">
        <a:spcBef>
          <a:spcPts val="794"/>
        </a:spcBef>
        <a:buFont typeface="Arial" panose="020B0604020202020204" pitchFamily="34" charset="0"/>
        <a:buChar char="-"/>
        <a:defRPr lang="en-US" sz="15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74427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2501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0580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8656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7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15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231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31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383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46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654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4619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8"/>
            <a:ext cx="1298448" cy="4887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2014.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7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68074" rtl="0" eaLnBrk="1" fontAlgn="base" hangingPunct="1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68074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36154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404231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72310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51059" indent="-351059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60627" indent="-292548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70191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38270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106347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74427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2501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0580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8656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7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15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231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31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383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46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654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4619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9" y="6274478"/>
            <a:ext cx="1298448" cy="4887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2138" y="6534638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156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156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3837" y="6534638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156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2014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6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68156" rtl="0" eaLnBrk="1" fontAlgn="base" hangingPunct="1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68156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36310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404465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72621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51116" indent="-351116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60752" indent="-292597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70388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38543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106699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74853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3009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1164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9320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156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310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465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621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777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931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7086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5242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9" y="62744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2138" y="6534639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900" b="1" spc="-70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818A8F"/>
                </a:solidFill>
                <a:latin typeface="Arial"/>
              </a:rPr>
              <a:pPr defTabSz="457200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3834" y="6534639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57200"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2014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93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11/18/15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9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wiki.apache.org/confluence/display/Hive/Cost-based+optimization+in+Hiv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8216" y="1810784"/>
            <a:ext cx="9293979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Big Data 101: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Session 6</a:t>
            </a:r>
            <a:endParaRPr lang="en-US" dirty="0">
              <a:solidFill>
                <a:srgbClr val="330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3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Table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6066" y="1526163"/>
            <a:ext cx="63373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TABLE </a:t>
            </a:r>
            <a:r>
              <a:rPr lang="en-US" sz="2000" dirty="0" smtClean="0">
                <a:solidFill>
                  <a:schemeClr val="accent1"/>
                </a:solidFill>
              </a:rPr>
              <a:t>CUSTOMER </a:t>
            </a:r>
          </a:p>
          <a:p>
            <a:r>
              <a:rPr lang="en-US" sz="2000" dirty="0" smtClean="0"/>
              <a:t>(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 INT, 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STRING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 STRING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SSNum</a:t>
            </a:r>
            <a:r>
              <a:rPr lang="en-US" sz="2000" dirty="0" smtClean="0"/>
              <a:t> STRING</a:t>
            </a:r>
          </a:p>
          <a:p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>
                <a:solidFill>
                  <a:srgbClr val="FF6600"/>
                </a:solidFill>
              </a:rPr>
              <a:t>ROW </a:t>
            </a:r>
            <a:r>
              <a:rPr lang="en-US" sz="2000" dirty="0">
                <a:solidFill>
                  <a:srgbClr val="FF6600"/>
                </a:solidFill>
              </a:rPr>
              <a:t>FORMAT DELIMITED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FIELDS TERMINATED BY '</a:t>
            </a:r>
            <a:r>
              <a:rPr lang="en-US" sz="2000" dirty="0" smtClean="0">
                <a:solidFill>
                  <a:srgbClr val="0000FF"/>
                </a:solidFill>
              </a:rPr>
              <a:t>|’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STORED AS TEXTFILE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LOCATION '</a:t>
            </a:r>
            <a:r>
              <a:rPr lang="en-US" sz="2000" dirty="0" smtClean="0">
                <a:solidFill>
                  <a:schemeClr val="accent6"/>
                </a:solidFill>
              </a:rPr>
              <a:t>/data/customer’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76066" y="1387326"/>
            <a:ext cx="7988300" cy="2324100"/>
            <a:chOff x="457200" y="1079500"/>
            <a:chExt cx="7988300" cy="2324100"/>
          </a:xfrm>
        </p:grpSpPr>
        <p:sp>
          <p:nvSpPr>
            <p:cNvPr id="8" name="Rectangle 7"/>
            <p:cNvSpPr/>
            <p:nvPr/>
          </p:nvSpPr>
          <p:spPr>
            <a:xfrm>
              <a:off x="457200" y="1231037"/>
              <a:ext cx="3860800" cy="217256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6388100" y="1079500"/>
              <a:ext cx="2057400" cy="1371600"/>
            </a:xfrm>
            <a:prstGeom prst="wedgeRectCallout">
              <a:avLst>
                <a:gd name="adj1" fmla="val -153898"/>
                <a:gd name="adj2" fmla="val 125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schema to apply to the data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36366" y="4601151"/>
            <a:ext cx="4000500" cy="1637575"/>
            <a:chOff x="317500" y="4293325"/>
            <a:chExt cx="4000500" cy="1637575"/>
          </a:xfrm>
        </p:grpSpPr>
        <p:sp>
          <p:nvSpPr>
            <p:cNvPr id="11" name="Rectangular Callout 10"/>
            <p:cNvSpPr/>
            <p:nvPr/>
          </p:nvSpPr>
          <p:spPr>
            <a:xfrm>
              <a:off x="317500" y="5195888"/>
              <a:ext cx="3797300" cy="735012"/>
            </a:xfrm>
            <a:prstGeom prst="wedgeRectCallout">
              <a:avLst>
                <a:gd name="adj1" fmla="val -20984"/>
                <a:gd name="adj2" fmla="val -11835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Where the data is stored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4293325"/>
              <a:ext cx="3860800" cy="3929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76066" y="3711426"/>
            <a:ext cx="8496300" cy="1792288"/>
            <a:chOff x="457200" y="3403600"/>
            <a:chExt cx="8496300" cy="1792288"/>
          </a:xfrm>
        </p:grpSpPr>
        <p:sp>
          <p:nvSpPr>
            <p:cNvPr id="14" name="Rectangular Callout 13"/>
            <p:cNvSpPr/>
            <p:nvPr/>
          </p:nvSpPr>
          <p:spPr>
            <a:xfrm>
              <a:off x="5791200" y="4111199"/>
              <a:ext cx="3162300" cy="1084689"/>
            </a:xfrm>
            <a:prstGeom prst="wedgeRectCallout">
              <a:avLst>
                <a:gd name="adj1" fmla="val -97077"/>
                <a:gd name="adj2" fmla="val -6999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the data is structured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403600"/>
              <a:ext cx="3860800" cy="88381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4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Abstractions in Hive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25573" y="1556280"/>
            <a:ext cx="8656802" cy="1003896"/>
          </a:xfrm>
          <a:prstGeom prst="roundRect">
            <a:avLst>
              <a:gd name="adj" fmla="val 5494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Database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25571" y="2649598"/>
            <a:ext cx="8651818" cy="1003896"/>
          </a:xfrm>
          <a:prstGeom prst="roundRect">
            <a:avLst>
              <a:gd name="adj" fmla="val 5494"/>
            </a:avLst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Table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25571" y="3742914"/>
            <a:ext cx="1358467" cy="1003896"/>
          </a:xfrm>
          <a:prstGeom prst="roundRect">
            <a:avLst>
              <a:gd name="adj" fmla="val 5494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0941" rIns="0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Partition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79381" y="3742916"/>
            <a:ext cx="1358467" cy="783925"/>
          </a:xfrm>
          <a:prstGeom prst="roundRect">
            <a:avLst>
              <a:gd name="adj" fmla="val 5494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Partition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33193" y="3742915"/>
            <a:ext cx="1358467" cy="783925"/>
          </a:xfrm>
          <a:prstGeom prst="roundRect">
            <a:avLst>
              <a:gd name="adj" fmla="val 5494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Partition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25570" y="4836229"/>
            <a:ext cx="358936" cy="1003896"/>
          </a:xfrm>
          <a:prstGeom prst="roundRect">
            <a:avLst>
              <a:gd name="adj" fmla="val 5494"/>
            </a:avLst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Bucket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625336" y="4836229"/>
            <a:ext cx="358936" cy="1003896"/>
          </a:xfrm>
          <a:prstGeom prst="roundRect">
            <a:avLst>
              <a:gd name="adj" fmla="val 5494"/>
            </a:avLst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Bucket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23854" y="4836229"/>
            <a:ext cx="358936" cy="1003896"/>
          </a:xfrm>
          <a:prstGeom prst="roundRect">
            <a:avLst>
              <a:gd name="adj" fmla="val 5494"/>
            </a:avLst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Bucket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1406451" y="3742915"/>
            <a:ext cx="575791" cy="2097212"/>
          </a:xfrm>
          <a:prstGeom prst="leftBrace">
            <a:avLst>
              <a:gd name="adj1" fmla="val 49891"/>
              <a:gd name="adj2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21883" tIns="60941" rIns="121883" bIns="60941" rtlCol="0" anchor="ctr"/>
          <a:lstStyle/>
          <a:p>
            <a:pPr algn="ctr" defTabSz="1218845">
              <a:defRPr/>
            </a:pPr>
            <a:endParaRPr lang="en-US" sz="2399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98549" y="4544410"/>
            <a:ext cx="2565692" cy="49227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845">
              <a:defRPr/>
            </a:pPr>
            <a:r>
              <a:rPr lang="en-US" sz="2399" kern="0" dirty="0">
                <a:solidFill>
                  <a:prstClr val="black"/>
                </a:solidFill>
                <a:latin typeface="Calibri" panose="020F0502020204030204"/>
              </a:rPr>
              <a:t>Optional Per Table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557021" y="3740968"/>
            <a:ext cx="1358467" cy="783925"/>
          </a:xfrm>
          <a:prstGeom prst="roundRect">
            <a:avLst>
              <a:gd name="adj" fmla="val 5494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Partition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056091" y="3742916"/>
            <a:ext cx="1358467" cy="783925"/>
          </a:xfrm>
          <a:prstGeom prst="roundRect">
            <a:avLst>
              <a:gd name="adj" fmla="val 5494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3" tIns="60941" rIns="121883" bIns="60941" rtlCol="0" anchor="ctr"/>
          <a:lstStyle/>
          <a:p>
            <a:pPr algn="ctr" defTabSz="1218845">
              <a:defRPr/>
            </a:pPr>
            <a:r>
              <a:rPr lang="en-US" sz="2399" kern="0" dirty="0">
                <a:solidFill>
                  <a:prstClr val="white"/>
                </a:solidFill>
                <a:latin typeface="Calibri" panose="020F0502020204030204"/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181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Bucketing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sz="3200" b="1" dirty="0">
                <a:latin typeface="+mj-lt"/>
              </a:rPr>
              <a:t>Hive tables can be bucketed using the “clustered by” </a:t>
            </a:r>
            <a:r>
              <a:rPr lang="en-US" sz="3200" b="1" dirty="0" smtClean="0">
                <a:latin typeface="+mj-lt"/>
              </a:rPr>
              <a:t>keyword</a:t>
            </a:r>
          </a:p>
          <a:p>
            <a:pPr lvl="1"/>
            <a:r>
              <a:rPr lang="en-US" sz="2600" dirty="0" smtClean="0">
                <a:latin typeface="+mj-lt"/>
              </a:rPr>
              <a:t>One </a:t>
            </a:r>
            <a:r>
              <a:rPr lang="en-US" sz="2600" dirty="0">
                <a:latin typeface="+mj-lt"/>
              </a:rPr>
              <a:t>file/reducer per </a:t>
            </a:r>
            <a:r>
              <a:rPr lang="en-US" sz="2600" dirty="0" smtClean="0">
                <a:latin typeface="+mj-lt"/>
              </a:rPr>
              <a:t>bucket</a:t>
            </a:r>
          </a:p>
          <a:p>
            <a:pPr lvl="1"/>
            <a:r>
              <a:rPr lang="en-US" sz="2600" dirty="0" smtClean="0">
                <a:latin typeface="+mj-lt"/>
              </a:rPr>
              <a:t>Buckets </a:t>
            </a:r>
            <a:r>
              <a:rPr lang="en-US" sz="2600" dirty="0">
                <a:latin typeface="+mj-lt"/>
              </a:rPr>
              <a:t>can be </a:t>
            </a:r>
            <a:r>
              <a:rPr lang="en-US" sz="2600" dirty="0" smtClean="0">
                <a:latin typeface="+mj-lt"/>
              </a:rPr>
              <a:t>sorted</a:t>
            </a:r>
          </a:p>
          <a:p>
            <a:pPr lvl="1"/>
            <a:r>
              <a:rPr lang="en-US" sz="2600" dirty="0" smtClean="0">
                <a:latin typeface="+mj-lt"/>
              </a:rPr>
              <a:t>Additional </a:t>
            </a:r>
            <a:r>
              <a:rPr lang="en-US" sz="2600" dirty="0">
                <a:latin typeface="+mj-lt"/>
              </a:rPr>
              <a:t>advantages like bucket joins and </a:t>
            </a:r>
            <a:r>
              <a:rPr lang="en-US" sz="2600" dirty="0" smtClean="0">
                <a:latin typeface="+mj-lt"/>
              </a:rPr>
              <a:t>sampling</a:t>
            </a:r>
          </a:p>
          <a:p>
            <a:r>
              <a:rPr lang="en-US" sz="3200" b="1" dirty="0" smtClean="0">
                <a:latin typeface="+mj-lt"/>
              </a:rPr>
              <a:t>Per </a:t>
            </a:r>
            <a:r>
              <a:rPr lang="en-US" sz="3200" b="1" dirty="0">
                <a:latin typeface="+mj-lt"/>
              </a:rPr>
              <a:t>default one reducer for each bucket across all </a:t>
            </a:r>
            <a:r>
              <a:rPr lang="en-US" sz="3200" b="1" dirty="0" smtClean="0">
                <a:latin typeface="+mj-lt"/>
              </a:rPr>
              <a:t>partitions</a:t>
            </a:r>
          </a:p>
          <a:p>
            <a:pPr lvl="1"/>
            <a:r>
              <a:rPr lang="en-US" sz="2600" dirty="0" smtClean="0">
                <a:latin typeface="+mj-lt"/>
              </a:rPr>
              <a:t>Performance problems for large loads with dynamic partitioning</a:t>
            </a:r>
          </a:p>
          <a:p>
            <a:pPr lvl="1"/>
            <a:r>
              <a:rPr lang="en-US" sz="2600" dirty="0" smtClean="0">
                <a:latin typeface="+mj-lt"/>
              </a:rPr>
              <a:t>ORC </a:t>
            </a:r>
            <a:r>
              <a:rPr lang="en-US" sz="2600" dirty="0">
                <a:latin typeface="+mj-lt"/>
              </a:rPr>
              <a:t>Writer memory </a:t>
            </a:r>
            <a:r>
              <a:rPr lang="en-US" sz="2600" dirty="0" smtClean="0">
                <a:latin typeface="+mj-lt"/>
              </a:rPr>
              <a:t>issues</a:t>
            </a:r>
          </a:p>
          <a:p>
            <a:r>
              <a:rPr lang="en-US" sz="3200" b="1" dirty="0" smtClean="0">
                <a:latin typeface="+mj-lt"/>
              </a:rPr>
              <a:t>Enforce </a:t>
            </a:r>
            <a:r>
              <a:rPr lang="en-US" sz="3200" b="1" dirty="0">
                <a:latin typeface="+mj-lt"/>
              </a:rPr>
              <a:t>Bucketing and Sorting in </a:t>
            </a:r>
            <a:r>
              <a:rPr lang="en-US" sz="3200" b="1" dirty="0" smtClean="0">
                <a:latin typeface="+mj-lt"/>
              </a:rPr>
              <a:t>Hive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set </a:t>
            </a:r>
            <a:r>
              <a:rPr lang="en-US" sz="3200" dirty="0" err="1">
                <a:latin typeface="Courier New"/>
                <a:cs typeface="Courier New"/>
              </a:rPr>
              <a:t>hive.enforce.sorting</a:t>
            </a:r>
            <a:r>
              <a:rPr lang="en-US" sz="3200" dirty="0">
                <a:latin typeface="Courier New"/>
                <a:cs typeface="Courier New"/>
              </a:rPr>
              <a:t>=true</a:t>
            </a:r>
            <a:r>
              <a:rPr lang="en-US" sz="32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set </a:t>
            </a:r>
            <a:r>
              <a:rPr lang="en-US" sz="3200" dirty="0" err="1">
                <a:latin typeface="Courier New"/>
                <a:cs typeface="Courier New"/>
              </a:rPr>
              <a:t>hive.enforce.bucketing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smtClean="0">
                <a:latin typeface="Courier New"/>
                <a:cs typeface="Courier New"/>
              </a:rPr>
              <a:t>true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75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Loading Data with Dynamic Partitioning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CREATE TABLE ORC_SALES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( CLIENTID INT, DT DATE, REV DOUBLE, PROFIT DOUBLE, COMMENT STRING 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PARTITIONED BY ( COUNTRY STRING 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	STORED AS ORC;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INSERT INTO TABLE ORC_SALES PARTITION (COUNTRY) SELECT * FROM DEL_SALES;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r>
              <a:rPr lang="en-US" sz="3200" dirty="0"/>
              <a:t>It can be dangerous if you dynamically create millions of </a:t>
            </a:r>
            <a:r>
              <a:rPr lang="en-US" sz="3200" dirty="0" smtClean="0"/>
              <a:t>partitions</a:t>
            </a:r>
          </a:p>
          <a:p>
            <a:r>
              <a:rPr lang="en-US" sz="3200" dirty="0" smtClean="0"/>
              <a:t>Parameters </a:t>
            </a:r>
            <a:r>
              <a:rPr lang="en-US" sz="3200" dirty="0"/>
              <a:t>exist that restrict the creation of dynamic partitions</a:t>
            </a:r>
          </a:p>
          <a:p>
            <a:pPr marL="545997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set </a:t>
            </a:r>
            <a:r>
              <a:rPr lang="en-US" sz="1600" dirty="0" err="1">
                <a:latin typeface="Courier New"/>
                <a:cs typeface="Courier New"/>
              </a:rPr>
              <a:t>hive.exec.dynamic.partition</a:t>
            </a:r>
            <a:r>
              <a:rPr lang="en-US" sz="1600" dirty="0">
                <a:latin typeface="Courier New"/>
                <a:cs typeface="Courier New"/>
              </a:rPr>
              <a:t>=true;</a:t>
            </a:r>
          </a:p>
          <a:p>
            <a:pPr marL="545997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set </a:t>
            </a:r>
            <a:r>
              <a:rPr lang="en-US" sz="1600" dirty="0" err="1">
                <a:latin typeface="Courier New"/>
                <a:cs typeface="Courier New"/>
              </a:rPr>
              <a:t>hive.exec.dynamic.partition.mode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nonstrict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545997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set </a:t>
            </a:r>
            <a:r>
              <a:rPr lang="en-US" sz="1600" dirty="0" err="1">
                <a:latin typeface="Courier New"/>
                <a:cs typeface="Courier New"/>
              </a:rPr>
              <a:t>hive.exec.max.dynamic.partitions.pernode</a:t>
            </a:r>
            <a:r>
              <a:rPr lang="en-US" sz="1600" dirty="0">
                <a:latin typeface="Courier New"/>
                <a:cs typeface="Courier New"/>
              </a:rPr>
              <a:t>=100000;</a:t>
            </a:r>
          </a:p>
          <a:p>
            <a:pPr marL="545997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set </a:t>
            </a:r>
            <a:r>
              <a:rPr lang="en-US" sz="1600" dirty="0" err="1">
                <a:latin typeface="Courier New"/>
                <a:cs typeface="Courier New"/>
              </a:rPr>
              <a:t>hive.exec.max.dynamic.partitions</a:t>
            </a:r>
            <a:r>
              <a:rPr lang="en-US" sz="1600" dirty="0">
                <a:latin typeface="Courier New"/>
                <a:cs typeface="Courier New"/>
              </a:rPr>
              <a:t>=100000;</a:t>
            </a:r>
          </a:p>
          <a:p>
            <a:pPr marL="545997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set </a:t>
            </a:r>
            <a:r>
              <a:rPr lang="en-US" sz="1600" dirty="0" err="1">
                <a:latin typeface="Courier New"/>
                <a:cs typeface="Courier New"/>
              </a:rPr>
              <a:t>hive.exec.max.created.files</a:t>
            </a:r>
            <a:r>
              <a:rPr lang="en-US" sz="1600" dirty="0">
                <a:latin typeface="Courier New"/>
                <a:cs typeface="Courier New"/>
              </a:rPr>
              <a:t>=100000;</a:t>
            </a:r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defTabSz="457200" eaLnBrk="0" hangingPunct="0">
              <a:defRPr/>
            </a:pPr>
            <a:endParaRPr lang="en-US" sz="800" dirty="0">
              <a:solidFill>
                <a:prstClr val="black"/>
              </a:solidFill>
              <a:latin typeface="Arial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Bucketing Example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CREATE TABLE ORC_SALES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( CLIENTID INT, DT DATE, REV DOUBLE, PROFIT DOUBLE, COMMENT STRING 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PARTITIONED BY ( COUNTRY STRING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	CLUSTERED BY DT SORT BY ( DT ) INTO 31 BUCKETS;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INSERT INTO TABLE ORC_SALES PARTITION (COUNTRY) SELECT * FROM DEL_SALES;</a:t>
            </a:r>
            <a:endParaRPr lang="en-US" sz="1800" dirty="0"/>
          </a:p>
          <a:p>
            <a:pPr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965406" y="4515680"/>
            <a:ext cx="1520908" cy="1411191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DE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34534" y="4511281"/>
            <a:ext cx="1520908" cy="1411191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EN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97739" y="4522562"/>
            <a:ext cx="1520908" cy="1411191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88772" y="5017590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570440" y="5028870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79982" y="5447828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577330" y="5443428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005071" y="5024471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57900" y="5008744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839568" y="5020024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349110" y="5438982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846458" y="5434582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74199" y="5015625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716540" y="5028900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198208" y="5040180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707750" y="5459138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205098" y="5454738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632839" y="5035781"/>
            <a:ext cx="385096" cy="353757"/>
          </a:xfrm>
          <a:prstGeom prst="rect">
            <a:avLst/>
          </a:prstGeom>
          <a:gradFill rotWithShape="1">
            <a:gsLst>
              <a:gs pos="0">
                <a:srgbClr val="44697D">
                  <a:tint val="50000"/>
                  <a:satMod val="300000"/>
                </a:srgbClr>
              </a:gs>
              <a:gs pos="35000">
                <a:srgbClr val="44697D">
                  <a:tint val="37000"/>
                  <a:satMod val="300000"/>
                </a:srgbClr>
              </a:gs>
              <a:gs pos="100000">
                <a:srgbClr val="44697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697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59934" y="3516929"/>
            <a:ext cx="1381779" cy="451343"/>
          </a:xfrm>
          <a:prstGeom prst="rect">
            <a:avLst/>
          </a:prstGeom>
          <a:gradFill rotWithShape="1">
            <a:gsLst>
              <a:gs pos="0">
                <a:srgbClr val="E17000">
                  <a:tint val="50000"/>
                  <a:satMod val="300000"/>
                </a:srgbClr>
              </a:gs>
              <a:gs pos="35000">
                <a:srgbClr val="E17000">
                  <a:tint val="37000"/>
                  <a:satMod val="300000"/>
                </a:srgbClr>
              </a:gs>
              <a:gs pos="100000">
                <a:srgbClr val="E17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7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DT1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31152" y="3528209"/>
            <a:ext cx="1381779" cy="451343"/>
          </a:xfrm>
          <a:prstGeom prst="rect">
            <a:avLst/>
          </a:prstGeom>
          <a:gradFill rotWithShape="1">
            <a:gsLst>
              <a:gs pos="0">
                <a:srgbClr val="E17000">
                  <a:tint val="50000"/>
                  <a:satMod val="300000"/>
                </a:srgbClr>
              </a:gs>
              <a:gs pos="35000">
                <a:srgbClr val="E17000">
                  <a:tint val="37000"/>
                  <a:satMod val="300000"/>
                </a:srgbClr>
              </a:gs>
              <a:gs pos="100000">
                <a:srgbClr val="E17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7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DT2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953803" y="3559570"/>
            <a:ext cx="1381779" cy="451343"/>
          </a:xfrm>
          <a:prstGeom prst="rect">
            <a:avLst/>
          </a:prstGeom>
          <a:gradFill rotWithShape="1">
            <a:gsLst>
              <a:gs pos="0">
                <a:srgbClr val="E17000">
                  <a:tint val="50000"/>
                  <a:satMod val="300000"/>
                </a:srgbClr>
              </a:gs>
              <a:gs pos="35000">
                <a:srgbClr val="E17000">
                  <a:tint val="37000"/>
                  <a:satMod val="300000"/>
                </a:srgbClr>
              </a:gs>
              <a:gs pos="100000">
                <a:srgbClr val="E17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7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DT3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097495" y="3555171"/>
            <a:ext cx="1381779" cy="451343"/>
          </a:xfrm>
          <a:prstGeom prst="rect">
            <a:avLst/>
          </a:prstGeom>
          <a:gradFill rotWithShape="1">
            <a:gsLst>
              <a:gs pos="0">
                <a:srgbClr val="E17000">
                  <a:tint val="50000"/>
                  <a:satMod val="300000"/>
                </a:srgbClr>
              </a:gs>
              <a:gs pos="35000">
                <a:srgbClr val="E17000">
                  <a:tint val="37000"/>
                  <a:satMod val="300000"/>
                </a:srgbClr>
              </a:gs>
              <a:gs pos="100000">
                <a:srgbClr val="E17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7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…</a:t>
            </a:r>
          </a:p>
        </p:txBody>
      </p:sp>
      <p:cxnSp>
        <p:nvCxnSpPr>
          <p:cNvPr id="96" name="Straight Arrow Connector 95"/>
          <p:cNvCxnSpPr>
            <a:stCxn id="92" idx="2"/>
            <a:endCxn id="77" idx="0"/>
          </p:cNvCxnSpPr>
          <p:nvPr/>
        </p:nvCxnSpPr>
        <p:spPr>
          <a:xfrm>
            <a:off x="2650824" y="3968272"/>
            <a:ext cx="630496" cy="1049318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97" name="Straight Arrow Connector 96"/>
          <p:cNvCxnSpPr>
            <a:stCxn id="92" idx="2"/>
            <a:endCxn id="82" idx="0"/>
          </p:cNvCxnSpPr>
          <p:nvPr/>
        </p:nvCxnSpPr>
        <p:spPr>
          <a:xfrm>
            <a:off x="2650824" y="3968272"/>
            <a:ext cx="2899624" cy="1040472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98" name="Straight Arrow Connector 97"/>
          <p:cNvCxnSpPr>
            <a:stCxn id="92" idx="2"/>
            <a:endCxn id="87" idx="0"/>
          </p:cNvCxnSpPr>
          <p:nvPr/>
        </p:nvCxnSpPr>
        <p:spPr>
          <a:xfrm>
            <a:off x="2650824" y="3968272"/>
            <a:ext cx="5258264" cy="1060628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99" name="Straight Arrow Connector 98"/>
          <p:cNvCxnSpPr>
            <a:stCxn id="93" idx="2"/>
            <a:endCxn id="78" idx="0"/>
          </p:cNvCxnSpPr>
          <p:nvPr/>
        </p:nvCxnSpPr>
        <p:spPr>
          <a:xfrm flipH="1">
            <a:off x="3762988" y="3979552"/>
            <a:ext cx="859054" cy="1049318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100" name="Straight Arrow Connector 99"/>
          <p:cNvCxnSpPr>
            <a:stCxn id="93" idx="2"/>
            <a:endCxn id="83" idx="0"/>
          </p:cNvCxnSpPr>
          <p:nvPr/>
        </p:nvCxnSpPr>
        <p:spPr>
          <a:xfrm>
            <a:off x="4622042" y="3979552"/>
            <a:ext cx="1410074" cy="1040472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101" name="Straight Arrow Connector 100"/>
          <p:cNvCxnSpPr>
            <a:stCxn id="93" idx="2"/>
            <a:endCxn id="88" idx="0"/>
          </p:cNvCxnSpPr>
          <p:nvPr/>
        </p:nvCxnSpPr>
        <p:spPr>
          <a:xfrm>
            <a:off x="4622042" y="3979552"/>
            <a:ext cx="3768714" cy="1060628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102" name="Straight Arrow Connector 101"/>
          <p:cNvCxnSpPr>
            <a:stCxn id="94" idx="2"/>
            <a:endCxn id="81" idx="0"/>
          </p:cNvCxnSpPr>
          <p:nvPr/>
        </p:nvCxnSpPr>
        <p:spPr>
          <a:xfrm flipH="1">
            <a:off x="4197619" y="4010913"/>
            <a:ext cx="2447074" cy="1013558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103" name="Straight Arrow Connector 102"/>
          <p:cNvCxnSpPr>
            <a:stCxn id="94" idx="2"/>
            <a:endCxn id="86" idx="0"/>
          </p:cNvCxnSpPr>
          <p:nvPr/>
        </p:nvCxnSpPr>
        <p:spPr>
          <a:xfrm flipH="1">
            <a:off x="6466747" y="4010913"/>
            <a:ext cx="177946" cy="1004712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  <p:cxnSp>
        <p:nvCxnSpPr>
          <p:cNvPr id="104" name="Straight Arrow Connector 103"/>
          <p:cNvCxnSpPr>
            <a:stCxn id="94" idx="2"/>
            <a:endCxn id="91" idx="0"/>
          </p:cNvCxnSpPr>
          <p:nvPr/>
        </p:nvCxnSpPr>
        <p:spPr>
          <a:xfrm>
            <a:off x="6644693" y="4010913"/>
            <a:ext cx="2180694" cy="1024868"/>
          </a:xfrm>
          <a:prstGeom prst="straightConnector1">
            <a:avLst/>
          </a:prstGeom>
          <a:noFill/>
          <a:ln w="12700" cap="flat" cmpd="sng" algn="ctr">
            <a:solidFill>
              <a:srgbClr val="818A8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943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ORCFile</a:t>
            </a:r>
            <a:r>
              <a:rPr lang="en-US" dirty="0" smtClean="0"/>
              <a:t> – Columnar Storage for Hive</a:t>
            </a:r>
            <a:endParaRPr lang="en-US" dirty="0"/>
          </a:p>
        </p:txBody>
      </p:sp>
      <p:pic>
        <p:nvPicPr>
          <p:cNvPr id="5" name="Picture 4" descr="ORC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390" y="2223408"/>
            <a:ext cx="4416343" cy="4414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7466" y="2435604"/>
            <a:ext cx="2115675" cy="127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1600" dirty="0" smtClean="0">
                <a:solidFill>
                  <a:prstClr val="black"/>
                </a:solidFill>
                <a:latin typeface="Arial"/>
              </a:rPr>
              <a:t>Large block size ideal for map/reduce.</a:t>
            </a:r>
            <a:endParaRPr 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2589" y="2388564"/>
            <a:ext cx="2195492" cy="1274200"/>
          </a:xfrm>
          <a:prstGeom prst="rect">
            <a:avLst/>
          </a:prstGeom>
          <a:solidFill>
            <a:srgbClr val="E1F5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1600" dirty="0" smtClean="0">
                <a:solidFill>
                  <a:prstClr val="black"/>
                </a:solidFill>
                <a:latin typeface="Arial"/>
              </a:rPr>
              <a:t>Columnar format enables high compression and high performance.</a:t>
            </a:r>
            <a:endParaRPr 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495458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1E1E1E"/>
                </a:solidFill>
              </a:rPr>
              <a:t>ORC is an optimized, compressed, columnar storage format</a:t>
            </a:r>
          </a:p>
          <a:p>
            <a:pPr marL="741363" lvl="1" indent="-342900">
              <a:buFont typeface="Arial"/>
              <a:buChar char="•"/>
            </a:pPr>
            <a:r>
              <a:rPr lang="en-US" dirty="0" smtClean="0">
                <a:solidFill>
                  <a:srgbClr val="1E1E1E"/>
                </a:solidFill>
              </a:rPr>
              <a:t>Only needed columns need to be read</a:t>
            </a:r>
          </a:p>
          <a:p>
            <a:pPr marL="741363" lvl="1" indent="-342900">
              <a:buFont typeface="Arial"/>
              <a:buChar char="•"/>
            </a:pPr>
            <a:r>
              <a:rPr lang="en-US" dirty="0" smtClean="0">
                <a:solidFill>
                  <a:srgbClr val="1E1E1E"/>
                </a:solidFill>
              </a:rPr>
              <a:t>Blocks of data can be skipped using indexes and predicate pushdown.</a:t>
            </a:r>
            <a:endParaRPr lang="en-US" dirty="0" smtClean="0"/>
          </a:p>
          <a:p>
            <a:pPr marL="509588" lvl="2" indent="-342900"/>
            <a:endParaRPr lang="en-US" dirty="0"/>
          </a:p>
          <a:p>
            <a:pPr marL="509588" lvl="2" indent="-342900"/>
            <a:endParaRPr lang="en-US" dirty="0" smtClean="0"/>
          </a:p>
          <a:p>
            <a:pPr marL="509588" lvl="2" indent="-342900"/>
            <a:endParaRPr lang="en-US" b="0" dirty="0"/>
          </a:p>
          <a:p>
            <a:pPr marL="342900" lvl="1" indent="-342900"/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lvl="1" indent="-342900">
              <a:buFont typeface="Arial"/>
              <a:buChar char="•"/>
            </a:pP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Transaction Use Cases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83955" y="1955368"/>
            <a:ext cx="1671424" cy="965200"/>
          </a:xfrm>
          <a:prstGeom prst="rect">
            <a:avLst/>
          </a:prstGeom>
          <a:solidFill>
            <a:srgbClr val="69BE28"/>
          </a:solidFill>
          <a:ln w="9525" cap="flat" cmpd="sng" algn="ctr">
            <a:solidFill>
              <a:srgbClr val="44697D"/>
            </a:solidFill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Hive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32877" y="3492068"/>
            <a:ext cx="1701800" cy="1079500"/>
          </a:xfrm>
          <a:prstGeom prst="rect">
            <a:avLst/>
          </a:prstGeom>
          <a:solidFill>
            <a:srgbClr val="E17000"/>
          </a:solidFill>
          <a:ln w="9525" cap="flat" cmpd="sng" algn="ctr">
            <a:solidFill>
              <a:srgbClr val="44697D"/>
            </a:solidFill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OLTP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304677" y="3492068"/>
            <a:ext cx="1625600" cy="1079500"/>
          </a:xfrm>
          <a:prstGeom prst="rect">
            <a:avLst/>
          </a:prstGeom>
          <a:solidFill>
            <a:srgbClr val="69BE28"/>
          </a:solidFill>
          <a:ln w="9525" cap="flat" cmpd="sng" algn="ctr">
            <a:solidFill>
              <a:srgbClr val="44697D"/>
            </a:solidFill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Hive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9326777" y="3784168"/>
            <a:ext cx="774700" cy="355600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72777" y="3399616"/>
            <a:ext cx="1199768" cy="430887"/>
          </a:xfrm>
          <a:prstGeom prst="rect">
            <a:avLst/>
          </a:prstGeom>
        </p:spPr>
        <p:txBody>
          <a:bodyPr vert="horz" wrap="none" lIns="91440" tIns="91440" rIns="91440" bIns="91440" rtlCol="0">
            <a:spAutoFit/>
          </a:bodyPr>
          <a:lstStyle/>
          <a:p>
            <a:pPr defTabSz="457200"/>
            <a:r>
              <a:rPr lang="en-US" sz="1600" dirty="0" smtClean="0">
                <a:solidFill>
                  <a:srgbClr val="44697D"/>
                </a:solidFill>
                <a:latin typeface="Arial"/>
              </a:rPr>
              <a:t>Replication</a:t>
            </a:r>
          </a:p>
        </p:txBody>
      </p:sp>
      <p:sp>
        <p:nvSpPr>
          <p:cNvPr id="45" name="Right Arrow 44"/>
          <p:cNvSpPr/>
          <p:nvPr/>
        </p:nvSpPr>
        <p:spPr>
          <a:xfrm rot="16200000">
            <a:off x="8935587" y="1327485"/>
            <a:ext cx="458735" cy="622300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9770610" y="1522695"/>
            <a:ext cx="458735" cy="311153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12504" y="1026252"/>
            <a:ext cx="903074" cy="400110"/>
          </a:xfrm>
          <a:prstGeom prst="rect">
            <a:avLst/>
          </a:prstGeom>
        </p:spPr>
        <p:txBody>
          <a:bodyPr vert="horz" wrap="none" lIns="91440" tIns="91440" rIns="91440" bIns="91440" rtlCol="0">
            <a:spAutoFit/>
          </a:bodyPr>
          <a:lstStyle/>
          <a:p>
            <a:pPr defTabSz="457200"/>
            <a:r>
              <a:rPr lang="en-US" sz="1400" dirty="0" smtClean="0">
                <a:solidFill>
                  <a:srgbClr val="44697D"/>
                </a:solidFill>
                <a:latin typeface="Arial"/>
              </a:rPr>
              <a:t>Analytics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10602" y="1016000"/>
            <a:ext cx="1232429" cy="400110"/>
          </a:xfrm>
          <a:prstGeom prst="rect">
            <a:avLst/>
          </a:prstGeom>
        </p:spPr>
        <p:txBody>
          <a:bodyPr vert="horz" wrap="none" lIns="91440" tIns="91440" rIns="91440" bIns="91440" rtlCol="0">
            <a:spAutoFit/>
          </a:bodyPr>
          <a:lstStyle/>
          <a:p>
            <a:pPr defTabSz="457200"/>
            <a:r>
              <a:rPr lang="en-US" sz="1400" dirty="0" smtClean="0">
                <a:solidFill>
                  <a:srgbClr val="44697D"/>
                </a:solidFill>
                <a:latin typeface="Arial"/>
              </a:rPr>
              <a:t>Modifications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702778" y="5476392"/>
            <a:ext cx="1625600" cy="1079500"/>
          </a:xfrm>
          <a:prstGeom prst="rect">
            <a:avLst/>
          </a:prstGeom>
          <a:solidFill>
            <a:srgbClr val="69BE28"/>
          </a:solidFill>
          <a:ln w="9525" cap="flat" cmpd="sng" algn="ctr">
            <a:solidFill>
              <a:srgbClr val="44697D"/>
            </a:solidFill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Hive</a:t>
            </a:r>
          </a:p>
        </p:txBody>
      </p:sp>
      <p:sp>
        <p:nvSpPr>
          <p:cNvPr id="50" name="Right Arrow 49"/>
          <p:cNvSpPr/>
          <p:nvPr/>
        </p:nvSpPr>
        <p:spPr>
          <a:xfrm rot="5400000">
            <a:off x="9488830" y="5143472"/>
            <a:ext cx="458735" cy="207108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32877" y="5019246"/>
            <a:ext cx="1826842" cy="677108"/>
          </a:xfrm>
          <a:prstGeom prst="rect">
            <a:avLst/>
          </a:prstGeom>
        </p:spPr>
        <p:txBody>
          <a:bodyPr vert="horz" wrap="none" lIns="91440" tIns="91440" rIns="91440" bIns="91440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srgbClr val="44697D"/>
                </a:solidFill>
                <a:latin typeface="Arial"/>
              </a:rPr>
              <a:t>High Concurrency</a:t>
            </a:r>
          </a:p>
          <a:p>
            <a:pPr algn="ctr" defTabSz="457200"/>
            <a:r>
              <a:rPr lang="en-US" sz="1600" dirty="0" smtClean="0">
                <a:solidFill>
                  <a:srgbClr val="44697D"/>
                </a:solidFill>
                <a:latin typeface="Arial"/>
              </a:rPr>
              <a:t> OLTP</a:t>
            </a:r>
          </a:p>
        </p:txBody>
      </p:sp>
      <p:sp>
        <p:nvSpPr>
          <p:cNvPr id="52" name="Right Arrow 51"/>
          <p:cNvSpPr/>
          <p:nvPr/>
        </p:nvSpPr>
        <p:spPr>
          <a:xfrm rot="5400000">
            <a:off x="9695938" y="5145060"/>
            <a:ext cx="458735" cy="207108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9286210" y="5143471"/>
            <a:ext cx="458735" cy="207108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9085074" y="5137292"/>
            <a:ext cx="458735" cy="207108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ight Arrow 54"/>
          <p:cNvSpPr/>
          <p:nvPr/>
        </p:nvSpPr>
        <p:spPr>
          <a:xfrm rot="5400000">
            <a:off x="8885737" y="5145061"/>
            <a:ext cx="458735" cy="207108"/>
          </a:xfrm>
          <a:prstGeom prst="rightArrow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&quot;No&quot; Symbol 55"/>
          <p:cNvSpPr/>
          <p:nvPr/>
        </p:nvSpPr>
        <p:spPr>
          <a:xfrm>
            <a:off x="8945912" y="5061797"/>
            <a:ext cx="1199633" cy="1015113"/>
          </a:xfrm>
          <a:prstGeom prst="noSmoking">
            <a:avLst>
              <a:gd name="adj" fmla="val 8178"/>
            </a:avLst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8355" y="1660678"/>
            <a:ext cx="63511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Reporting with Analytics </a:t>
            </a:r>
            <a:r>
              <a:rPr lang="en-US" sz="2000" dirty="0">
                <a:solidFill>
                  <a:schemeClr val="accent1"/>
                </a:solidFill>
              </a:rPr>
              <a:t>(YES)</a:t>
            </a:r>
          </a:p>
          <a:p>
            <a:pPr lvl="1"/>
            <a:r>
              <a:rPr lang="en-US" sz="1600" dirty="0"/>
              <a:t>Reporting on data with occasional updates</a:t>
            </a:r>
          </a:p>
          <a:p>
            <a:pPr lvl="1"/>
            <a:r>
              <a:rPr lang="en-US" sz="1600" dirty="0"/>
              <a:t>Corrections to the fact tables, evolving dimension tables</a:t>
            </a:r>
          </a:p>
          <a:p>
            <a:pPr lvl="1"/>
            <a:r>
              <a:rPr lang="en-US" sz="1600" dirty="0"/>
              <a:t>Low concurrency updates, low TPS4</a:t>
            </a:r>
          </a:p>
          <a:p>
            <a:pPr lvl="1"/>
            <a:endParaRPr lang="en-US" sz="1600" dirty="0"/>
          </a:p>
          <a:p>
            <a:r>
              <a:rPr lang="en-US" sz="2000" dirty="0"/>
              <a:t>Operational Reporting </a:t>
            </a:r>
            <a:r>
              <a:rPr lang="en-US" sz="2000" dirty="0">
                <a:solidFill>
                  <a:schemeClr val="accent1"/>
                </a:solidFill>
              </a:rPr>
              <a:t>(YES)</a:t>
            </a:r>
          </a:p>
          <a:p>
            <a:pPr lvl="1"/>
            <a:r>
              <a:rPr lang="en-US" sz="1600" dirty="0"/>
              <a:t>High throughput ingest from operational (OLTP) database</a:t>
            </a:r>
          </a:p>
          <a:p>
            <a:pPr lvl="1"/>
            <a:r>
              <a:rPr lang="en-US" sz="1600" dirty="0"/>
              <a:t>Periodic inserts every 5-30 minutes</a:t>
            </a:r>
          </a:p>
          <a:p>
            <a:pPr lvl="1"/>
            <a:r>
              <a:rPr lang="en-US" sz="1600" dirty="0"/>
              <a:t>Requires tool support and changes in our Transactions</a:t>
            </a:r>
          </a:p>
          <a:p>
            <a:pPr lvl="1"/>
            <a:endParaRPr lang="en-US" sz="1600" dirty="0"/>
          </a:p>
          <a:p>
            <a:r>
              <a:rPr lang="en-US" sz="2000" dirty="0"/>
              <a:t>Operational (OLTP) Database </a:t>
            </a:r>
            <a:r>
              <a:rPr lang="en-US" sz="2000" dirty="0">
                <a:solidFill>
                  <a:srgbClr val="FF0000"/>
                </a:solidFill>
              </a:rPr>
              <a:t>(NO)</a:t>
            </a:r>
          </a:p>
          <a:p>
            <a:pPr lvl="1"/>
            <a:r>
              <a:rPr lang="en-US" sz="1600" dirty="0"/>
              <a:t>Small Transactions, each doing single line inserts</a:t>
            </a:r>
          </a:p>
          <a:p>
            <a:pPr lvl="1"/>
            <a:r>
              <a:rPr lang="en-US" sz="1600" dirty="0"/>
              <a:t>High Concurrency - Hundreds to thousands of connections</a:t>
            </a:r>
          </a:p>
        </p:txBody>
      </p:sp>
    </p:spTree>
    <p:extLst>
      <p:ext uri="{BB962C8B-B14F-4D97-AF65-F5344CB8AC3E}">
        <p14:creationId xmlns:p14="http://schemas.microsoft.com/office/powerpoint/2010/main" val="42932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Ways to Connect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Hive CLI for original hive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 hive</a:t>
            </a:r>
          </a:p>
          <a:p>
            <a:r>
              <a:rPr lang="en-US" dirty="0" smtClean="0"/>
              <a:t>Beeline for hiveserver2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 beeline </a:t>
            </a:r>
            <a:r>
              <a:rPr lang="en-US" dirty="0">
                <a:latin typeface="Courier New"/>
                <a:cs typeface="Courier New"/>
              </a:rPr>
              <a:t>-u jdbc:hive2:/</a:t>
            </a:r>
            <a:r>
              <a:rPr lang="en-US" dirty="0" smtClean="0">
                <a:latin typeface="Courier New"/>
                <a:cs typeface="Courier New"/>
              </a:rPr>
              <a:t>/[HOST]:10000</a:t>
            </a:r>
          </a:p>
          <a:p>
            <a:r>
              <a:rPr lang="en-US" dirty="0" err="1" smtClean="0"/>
              <a:t>HCatalog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 HIVE_HOME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hcatalog</a:t>
            </a:r>
            <a:r>
              <a:rPr lang="en-US" dirty="0">
                <a:latin typeface="Courier New"/>
                <a:cs typeface="Courier New"/>
              </a:rPr>
              <a:t>/bin/</a:t>
            </a:r>
            <a:r>
              <a:rPr lang="en-US" dirty="0" err="1" smtClean="0">
                <a:latin typeface="Courier New"/>
                <a:cs typeface="Courier New"/>
              </a:rPr>
              <a:t>hcat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/>
              <a:t>WebHCat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$curl </a:t>
            </a:r>
            <a:r>
              <a:rPr lang="en-US" dirty="0">
                <a:latin typeface="Courier New"/>
                <a:cs typeface="Courier New"/>
              </a:rPr>
              <a:t>-s 'http://localhost:50111/</a:t>
            </a:r>
            <a:r>
              <a:rPr lang="en-US" dirty="0" err="1">
                <a:latin typeface="Courier New"/>
                <a:cs typeface="Courier New"/>
              </a:rPr>
              <a:t>templeton</a:t>
            </a:r>
            <a:r>
              <a:rPr lang="en-US" dirty="0">
                <a:latin typeface="Courier New"/>
                <a:cs typeface="Courier New"/>
              </a:rPr>
              <a:t>/v1/</a:t>
            </a:r>
            <a:r>
              <a:rPr lang="en-US" dirty="0" err="1">
                <a:latin typeface="Courier New"/>
                <a:cs typeface="Courier New"/>
              </a:rPr>
              <a:t>ddl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database?user.name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ctdean&amp;like</a:t>
            </a:r>
            <a:r>
              <a:rPr lang="en-US" dirty="0">
                <a:latin typeface="Courier New"/>
                <a:cs typeface="Courier New"/>
              </a:rPr>
              <a:t>=n</a:t>
            </a:r>
            <a:r>
              <a:rPr lang="en-US" dirty="0" smtClean="0">
                <a:latin typeface="Courier New"/>
                <a:cs typeface="Courier New"/>
              </a:rPr>
              <a:t>*’</a:t>
            </a:r>
          </a:p>
          <a:p>
            <a:r>
              <a:rPr lang="en-US" sz="3400" dirty="0"/>
              <a:t>JDBC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jdbc:hive2://localhost:10000/default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26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– Beeline Example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0000" lnSpcReduction="20000"/>
          </a:bodyPr>
          <a:lstStyle/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% bin/beeline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Hive version 0.11.0-SNAPSHOT by Apache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beeline&gt; !connect jdbc:hive2://localhost:10000 </a:t>
            </a:r>
            <a:r>
              <a:rPr lang="en-US" dirty="0" err="1">
                <a:latin typeface="Courier New"/>
                <a:cs typeface="Courier New"/>
              </a:rPr>
              <a:t>scott</a:t>
            </a:r>
            <a:r>
              <a:rPr lang="en-US" dirty="0">
                <a:latin typeface="Courier New"/>
                <a:cs typeface="Courier New"/>
              </a:rPr>
              <a:t> tiger </a:t>
            </a:r>
            <a:r>
              <a:rPr lang="en-US" dirty="0" err="1">
                <a:latin typeface="Courier New"/>
                <a:cs typeface="Courier New"/>
              </a:rPr>
              <a:t>org.apache.hive.jdbc.HiveDriver</a:t>
            </a:r>
            <a:endParaRPr lang="en-US" dirty="0">
              <a:latin typeface="Courier New"/>
              <a:cs typeface="Courier New"/>
            </a:endParaRP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!connect jdbc:hive2://localhost:10000 </a:t>
            </a:r>
            <a:r>
              <a:rPr lang="en-US" dirty="0" err="1">
                <a:latin typeface="Courier New"/>
                <a:cs typeface="Courier New"/>
              </a:rPr>
              <a:t>scott</a:t>
            </a:r>
            <a:r>
              <a:rPr lang="en-US" dirty="0">
                <a:latin typeface="Courier New"/>
                <a:cs typeface="Courier New"/>
              </a:rPr>
              <a:t> tiger </a:t>
            </a:r>
            <a:r>
              <a:rPr lang="en-US" dirty="0" err="1">
                <a:latin typeface="Courier New"/>
                <a:cs typeface="Courier New"/>
              </a:rPr>
              <a:t>org.apache.hive.jdbc.HiveDriver</a:t>
            </a:r>
            <a:endParaRPr lang="en-US" dirty="0">
              <a:latin typeface="Courier New"/>
              <a:cs typeface="Courier New"/>
            </a:endParaRP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Connecting to jdbc:hive2://localhost:10000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Connected to: Hive (version 0.10.0)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Driver: Hive (version 0.10.0-SNAPSHOT)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Transaction isolation: TRANSACTION_REPEATABLE_READ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0: jdbc:hive2://localhost:10000&gt; show tables;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show tables;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+-------------------+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    </a:t>
            </a:r>
            <a:r>
              <a:rPr lang="en-US" dirty="0" err="1">
                <a:latin typeface="Courier New"/>
                <a:cs typeface="Courier New"/>
              </a:rPr>
              <a:t>tab_name</a:t>
            </a:r>
            <a:r>
              <a:rPr lang="en-US" dirty="0">
                <a:latin typeface="Courier New"/>
                <a:cs typeface="Courier New"/>
              </a:rPr>
              <a:t>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+-------------------+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primitives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       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src1      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src_json</a:t>
            </a:r>
            <a:r>
              <a:rPr lang="en-US" dirty="0">
                <a:latin typeface="Courier New"/>
                <a:cs typeface="Courier New"/>
              </a:rPr>
              <a:t>  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src_sequencefile</a:t>
            </a:r>
            <a:r>
              <a:rPr lang="en-US" dirty="0">
                <a:latin typeface="Courier New"/>
                <a:cs typeface="Courier New"/>
              </a:rPr>
              <a:t>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src_thrift</a:t>
            </a:r>
            <a:r>
              <a:rPr lang="en-US" dirty="0">
                <a:latin typeface="Courier New"/>
                <a:cs typeface="Courier New"/>
              </a:rPr>
              <a:t>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srcbucket</a:t>
            </a:r>
            <a:r>
              <a:rPr lang="en-US" dirty="0">
                <a:latin typeface="Courier New"/>
                <a:cs typeface="Courier New"/>
              </a:rPr>
              <a:t> 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srcbucket2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srcpart</a:t>
            </a:r>
            <a:r>
              <a:rPr lang="en-US" dirty="0">
                <a:latin typeface="Courier New"/>
                <a:cs typeface="Courier New"/>
              </a:rPr>
              <a:t>           |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+-------------------+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9 rows selected (1.079 seconds)</a:t>
            </a:r>
          </a:p>
        </p:txBody>
      </p:sp>
    </p:spTree>
    <p:extLst>
      <p:ext uri="{BB962C8B-B14F-4D97-AF65-F5344CB8AC3E}">
        <p14:creationId xmlns:p14="http://schemas.microsoft.com/office/powerpoint/2010/main" val="664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– Creating Tables Example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dirty="0" err="1">
                <a:latin typeface="Courier New"/>
                <a:cs typeface="Courier New"/>
              </a:rPr>
              <a:t>uwhivetest</a:t>
            </a:r>
            <a:r>
              <a:rPr lang="en-US" dirty="0">
                <a:latin typeface="Courier New"/>
                <a:cs typeface="Courier New"/>
              </a:rPr>
              <a:t> (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eventId</a:t>
            </a:r>
            <a:r>
              <a:rPr lang="en-US" dirty="0">
                <a:latin typeface="Courier New"/>
                <a:cs typeface="Courier New"/>
              </a:rPr>
              <a:t> string,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miscHeader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&lt;vin: string&gt;,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snapshots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&lt;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	samples: array &lt;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&lt;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  			</a:t>
            </a:r>
            <a:r>
              <a:rPr lang="en-US" dirty="0" err="1">
                <a:latin typeface="Courier New"/>
                <a:cs typeface="Courier New"/>
              </a:rPr>
              <a:t>ambientAirTemp</a:t>
            </a:r>
            <a:r>
              <a:rPr lang="en-US" dirty="0">
                <a:latin typeface="Courier New"/>
                <a:cs typeface="Courier New"/>
              </a:rPr>
              <a:t>: float,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  			</a:t>
            </a:r>
            <a:r>
              <a:rPr lang="en-US" dirty="0" err="1">
                <a:latin typeface="Courier New"/>
                <a:cs typeface="Courier New"/>
              </a:rPr>
              <a:t>catIntakeGasTemp</a:t>
            </a:r>
            <a:r>
              <a:rPr lang="en-US" dirty="0">
                <a:latin typeface="Courier New"/>
                <a:cs typeface="Courier New"/>
              </a:rPr>
              <a:t>: float,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  			</a:t>
            </a:r>
            <a:r>
              <a:rPr lang="en-US" dirty="0" err="1">
                <a:latin typeface="Courier New"/>
                <a:cs typeface="Courier New"/>
              </a:rPr>
              <a:t>catOutletGasTemp</a:t>
            </a:r>
            <a:r>
              <a:rPr lang="en-US" dirty="0">
                <a:latin typeface="Courier New"/>
                <a:cs typeface="Courier New"/>
              </a:rPr>
              <a:t>: float,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  			</a:t>
            </a:r>
            <a:r>
              <a:rPr lang="en-US" dirty="0" err="1">
                <a:latin typeface="Courier New"/>
                <a:cs typeface="Courier New"/>
              </a:rPr>
              <a:t>engCoolantTemp</a:t>
            </a:r>
            <a:r>
              <a:rPr lang="en-US" dirty="0">
                <a:latin typeface="Courier New"/>
                <a:cs typeface="Courier New"/>
              </a:rPr>
              <a:t>: float,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  			</a:t>
            </a:r>
            <a:r>
              <a:rPr lang="en-US" dirty="0" err="1">
                <a:latin typeface="Courier New"/>
                <a:cs typeface="Courier New"/>
              </a:rPr>
              <a:t>engineSpeed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  			&gt;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	&gt;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&gt;,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state string,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vehicleData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totalDistance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totalEngineHours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&gt;)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clustered by (</a:t>
            </a:r>
            <a:r>
              <a:rPr lang="en-US" dirty="0" err="1">
                <a:latin typeface="Courier New"/>
                <a:cs typeface="Courier New"/>
              </a:rPr>
              <a:t>eventId</a:t>
            </a:r>
            <a:r>
              <a:rPr lang="en-US" dirty="0">
                <a:latin typeface="Courier New"/>
                <a:cs typeface="Courier New"/>
              </a:rPr>
              <a:t>) into 5 buckets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stored as </a:t>
            </a:r>
            <a:r>
              <a:rPr lang="en-US" dirty="0" err="1">
                <a:latin typeface="Courier New"/>
                <a:cs typeface="Courier New"/>
              </a:rPr>
              <a:t>orc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0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Week 6 – Topics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SQL Engines in the Big Data Stack</a:t>
            </a:r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00017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– Creating Tables </a:t>
            </a:r>
            <a:r>
              <a:rPr lang="en-US" dirty="0" smtClean="0"/>
              <a:t>with JSON Example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dirty="0" err="1">
                <a:latin typeface="Courier New"/>
                <a:cs typeface="Courier New"/>
              </a:rPr>
              <a:t>paccarHiveTest</a:t>
            </a:r>
            <a:r>
              <a:rPr lang="en-US" dirty="0">
                <a:latin typeface="Courier New"/>
                <a:cs typeface="Courier New"/>
              </a:rPr>
              <a:t> (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eventId</a:t>
            </a:r>
            <a:r>
              <a:rPr lang="en-US" dirty="0">
                <a:latin typeface="Courier New"/>
                <a:cs typeface="Courier New"/>
              </a:rPr>
              <a:t> string,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miscHeader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&lt;vin: string&gt;,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vehicleData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totalDistance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totalEngineHours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&gt;) 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ROW FORMAT SERDE '</a:t>
            </a:r>
            <a:r>
              <a:rPr lang="en-US" dirty="0" err="1">
                <a:latin typeface="Courier New"/>
                <a:cs typeface="Courier New"/>
              </a:rPr>
              <a:t>org.apache.hive.hcatalog.data.JsonSerDe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	STORED AS TEXTFILE;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87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Comparing</a:t>
            </a:r>
            <a:r>
              <a:rPr lang="en-US" dirty="0"/>
              <a:t>: Hive on MR vs. Hive </a:t>
            </a:r>
            <a:r>
              <a:rPr lang="en-US" dirty="0" err="1" smtClean="0"/>
              <a:t>onTez</a:t>
            </a:r>
            <a:endParaRPr lang="en-US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6941"/>
              </p:ext>
            </p:extLst>
          </p:nvPr>
        </p:nvGraphicFramePr>
        <p:xfrm>
          <a:off x="1370255" y="2404228"/>
          <a:ext cx="9401732" cy="4078201"/>
        </p:xfrm>
        <a:graphic>
          <a:graphicData uri="http://schemas.openxmlformats.org/drawingml/2006/table">
            <a:tbl>
              <a:tblPr firstRow="1" bandRow="1" bandCol="1"/>
              <a:tblGrid>
                <a:gridCol w="4700866"/>
                <a:gridCol w="4700866"/>
              </a:tblGrid>
              <a:tr h="373539">
                <a:tc>
                  <a:txBody>
                    <a:bodyPr/>
                    <a:lstStyle>
                      <a:lvl1pPr marL="0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23994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247988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871982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495976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119966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3743964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367954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4991948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MR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7D"/>
                    </a:solidFill>
                  </a:tcPr>
                </a:tc>
                <a:tc>
                  <a:txBody>
                    <a:bodyPr/>
                    <a:lstStyle>
                      <a:lvl1pPr marL="0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23994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247988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871982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495976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119966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3743964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367954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4991948" algn="l" defTabSz="623994" rtl="0" eaLnBrk="1" latinLnBrk="0" hangingPunct="1">
                        <a:defRPr sz="25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7D"/>
                    </a:solidFill>
                  </a:tcPr>
                </a:tc>
              </a:tr>
              <a:tr h="3605761">
                <a:tc>
                  <a:txBody>
                    <a:bodyPr/>
                    <a:lstStyle>
                      <a:lvl1pPr marL="0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23994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47988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71982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95976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119966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743964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367954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991948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23994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47988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71982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95976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119966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743964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367954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991948" algn="l" defTabSz="623994" rtl="0" eaLnBrk="1" latinLnBrk="0" hangingPunct="1">
                        <a:defRPr sz="25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4697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3760337" y="1168169"/>
            <a:ext cx="3935921" cy="1123411"/>
          </a:xfrm>
          <a:prstGeom prst="rect">
            <a:avLst/>
          </a:prstGeom>
          <a:ln w="3175" cmpd="sng">
            <a:solidFill>
              <a:sysClr val="windowText" lastClr="000000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SELECT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a.state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 COUNT(*), AVERAGE(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c.price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FROM a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JOIN b ON (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a.id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b.id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JOIN c ON (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a.itemId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c.itemId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GROUP BY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a.state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94927" y="3213124"/>
            <a:ext cx="128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SELECT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a.state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03644" y="4133587"/>
            <a:ext cx="127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JOIN (a, c)</a:t>
            </a:r>
          </a:p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SELECT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c.price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67999" y="3221311"/>
            <a:ext cx="1071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SELECT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b.id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70256" y="5163125"/>
            <a:ext cx="1509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JOIN(a, b)</a:t>
            </a:r>
          </a:p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GROUP BY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a.state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COUNT(*)</a:t>
            </a:r>
          </a:p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AVERAGE(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c.price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25187" y="3048722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415142" y="3048722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698234" y="3048722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256989" y="3513374"/>
            <a:ext cx="184517" cy="179597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13" name="Straight Connector 112"/>
          <p:cNvCxnSpPr>
            <a:stCxn id="109" idx="2"/>
            <a:endCxn id="112" idx="0"/>
          </p:cNvCxnSpPr>
          <p:nvPr/>
        </p:nvCxnSpPr>
        <p:spPr>
          <a:xfrm>
            <a:off x="3217446" y="3228319"/>
            <a:ext cx="131802" cy="285055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4" name="Straight Connector 113"/>
          <p:cNvCxnSpPr>
            <a:stCxn id="110" idx="2"/>
            <a:endCxn id="112" idx="0"/>
          </p:cNvCxnSpPr>
          <p:nvPr/>
        </p:nvCxnSpPr>
        <p:spPr>
          <a:xfrm flipH="1">
            <a:off x="3349248" y="3228319"/>
            <a:ext cx="158153" cy="285055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5" name="Straight Connector 114"/>
          <p:cNvCxnSpPr>
            <a:stCxn id="111" idx="2"/>
            <a:endCxn id="112" idx="0"/>
          </p:cNvCxnSpPr>
          <p:nvPr/>
        </p:nvCxnSpPr>
        <p:spPr>
          <a:xfrm flipH="1">
            <a:off x="3349248" y="3228319"/>
            <a:ext cx="441245" cy="285055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3566435" y="3506711"/>
            <a:ext cx="184517" cy="179597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17" name="Straight Connector 116"/>
          <p:cNvCxnSpPr>
            <a:stCxn id="109" idx="2"/>
            <a:endCxn id="116" idx="0"/>
          </p:cNvCxnSpPr>
          <p:nvPr/>
        </p:nvCxnSpPr>
        <p:spPr>
          <a:xfrm>
            <a:off x="3217446" y="3228319"/>
            <a:ext cx="441248" cy="278392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8" name="Straight Connector 117"/>
          <p:cNvCxnSpPr>
            <a:stCxn id="110" idx="2"/>
            <a:endCxn id="116" idx="0"/>
          </p:cNvCxnSpPr>
          <p:nvPr/>
        </p:nvCxnSpPr>
        <p:spPr>
          <a:xfrm>
            <a:off x="3507401" y="3228319"/>
            <a:ext cx="151293" cy="278392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" name="Straight Connector 118"/>
          <p:cNvCxnSpPr>
            <a:stCxn id="111" idx="2"/>
            <a:endCxn id="112" idx="0"/>
          </p:cNvCxnSpPr>
          <p:nvPr/>
        </p:nvCxnSpPr>
        <p:spPr>
          <a:xfrm flipH="1">
            <a:off x="3349248" y="3228319"/>
            <a:ext cx="441245" cy="285055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Straight Connector 119"/>
          <p:cNvCxnSpPr>
            <a:stCxn id="111" idx="2"/>
            <a:endCxn id="116" idx="0"/>
          </p:cNvCxnSpPr>
          <p:nvPr/>
        </p:nvCxnSpPr>
        <p:spPr>
          <a:xfrm flipH="1">
            <a:off x="3658694" y="3228319"/>
            <a:ext cx="131799" cy="278392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1" name="Rectangle 120"/>
          <p:cNvSpPr/>
          <p:nvPr/>
        </p:nvSpPr>
        <p:spPr>
          <a:xfrm>
            <a:off x="3256989" y="4097312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566435" y="4097312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415142" y="4513485"/>
            <a:ext cx="184517" cy="179597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24" name="Straight Connector 123"/>
          <p:cNvCxnSpPr>
            <a:stCxn id="121" idx="2"/>
            <a:endCxn id="123" idx="0"/>
          </p:cNvCxnSpPr>
          <p:nvPr/>
        </p:nvCxnSpPr>
        <p:spPr>
          <a:xfrm>
            <a:off x="3349248" y="4276909"/>
            <a:ext cx="158153" cy="236576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5" name="Straight Connector 124"/>
          <p:cNvCxnSpPr>
            <a:stCxn id="112" idx="2"/>
            <a:endCxn id="121" idx="0"/>
          </p:cNvCxnSpPr>
          <p:nvPr/>
        </p:nvCxnSpPr>
        <p:spPr>
          <a:xfrm>
            <a:off x="3349248" y="3692971"/>
            <a:ext cx="0" cy="404342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6" name="Straight Connector 125"/>
          <p:cNvCxnSpPr>
            <a:stCxn id="116" idx="2"/>
            <a:endCxn id="122" idx="0"/>
          </p:cNvCxnSpPr>
          <p:nvPr/>
        </p:nvCxnSpPr>
        <p:spPr>
          <a:xfrm>
            <a:off x="3658694" y="3686307"/>
            <a:ext cx="0" cy="411006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7" name="Straight Connector 126"/>
          <p:cNvCxnSpPr>
            <a:stCxn id="122" idx="2"/>
            <a:endCxn id="123" idx="0"/>
          </p:cNvCxnSpPr>
          <p:nvPr/>
        </p:nvCxnSpPr>
        <p:spPr>
          <a:xfrm flipH="1">
            <a:off x="3507401" y="4276909"/>
            <a:ext cx="151293" cy="236576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8" name="Rectangle 127"/>
          <p:cNvSpPr/>
          <p:nvPr/>
        </p:nvSpPr>
        <p:spPr>
          <a:xfrm>
            <a:off x="4551560" y="3650611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861006" y="3650611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709713" y="4066783"/>
            <a:ext cx="184517" cy="179597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31" name="Straight Connector 130"/>
          <p:cNvCxnSpPr>
            <a:stCxn id="128" idx="2"/>
            <a:endCxn id="130" idx="0"/>
          </p:cNvCxnSpPr>
          <p:nvPr/>
        </p:nvCxnSpPr>
        <p:spPr>
          <a:xfrm>
            <a:off x="4643819" y="3830207"/>
            <a:ext cx="158153" cy="236576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2" name="Straight Connector 131"/>
          <p:cNvCxnSpPr>
            <a:stCxn id="129" idx="2"/>
            <a:endCxn id="130" idx="0"/>
          </p:cNvCxnSpPr>
          <p:nvPr/>
        </p:nvCxnSpPr>
        <p:spPr>
          <a:xfrm flipH="1">
            <a:off x="4801972" y="3830207"/>
            <a:ext cx="151293" cy="236576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3" name="Rectangle 132"/>
          <p:cNvSpPr/>
          <p:nvPr/>
        </p:nvSpPr>
        <p:spPr>
          <a:xfrm>
            <a:off x="3862225" y="5213927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379102" y="5212178"/>
            <a:ext cx="184517" cy="179597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074136" y="5874833"/>
            <a:ext cx="184517" cy="179597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36" name="Straight Connector 135"/>
          <p:cNvCxnSpPr>
            <a:stCxn id="133" idx="2"/>
            <a:endCxn id="135" idx="0"/>
          </p:cNvCxnSpPr>
          <p:nvPr/>
        </p:nvCxnSpPr>
        <p:spPr>
          <a:xfrm>
            <a:off x="3954484" y="5393524"/>
            <a:ext cx="211911" cy="481309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7" name="Straight Connector 136"/>
          <p:cNvCxnSpPr>
            <a:stCxn id="134" idx="2"/>
            <a:endCxn id="135" idx="0"/>
          </p:cNvCxnSpPr>
          <p:nvPr/>
        </p:nvCxnSpPr>
        <p:spPr>
          <a:xfrm flipH="1">
            <a:off x="4166395" y="5391775"/>
            <a:ext cx="304966" cy="483058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8" name="Straight Connector 137"/>
          <p:cNvCxnSpPr>
            <a:stCxn id="123" idx="2"/>
            <a:endCxn id="133" idx="0"/>
          </p:cNvCxnSpPr>
          <p:nvPr/>
        </p:nvCxnSpPr>
        <p:spPr>
          <a:xfrm>
            <a:off x="3507401" y="4693082"/>
            <a:ext cx="447083" cy="520845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9" name="Straight Connector 138"/>
          <p:cNvCxnSpPr>
            <a:stCxn id="130" idx="2"/>
            <a:endCxn id="134" idx="0"/>
          </p:cNvCxnSpPr>
          <p:nvPr/>
        </p:nvCxnSpPr>
        <p:spPr>
          <a:xfrm flipH="1">
            <a:off x="4471361" y="4246380"/>
            <a:ext cx="330612" cy="965798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0" name="Magnetic Disk 139"/>
          <p:cNvSpPr/>
          <p:nvPr/>
        </p:nvSpPr>
        <p:spPr>
          <a:xfrm>
            <a:off x="3256990" y="3756374"/>
            <a:ext cx="480934" cy="277439"/>
          </a:xfrm>
          <a:prstGeom prst="flowChartMagneticDisk">
            <a:avLst/>
          </a:prstGeom>
          <a:gradFill rotWithShape="1">
            <a:gsLst>
              <a:gs pos="0">
                <a:srgbClr val="F6A800">
                  <a:tint val="100000"/>
                  <a:shade val="100000"/>
                  <a:satMod val="130000"/>
                </a:srgbClr>
              </a:gs>
              <a:gs pos="100000">
                <a:srgbClr val="F6A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6A800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</a:p>
        </p:txBody>
      </p:sp>
      <p:sp>
        <p:nvSpPr>
          <p:cNvPr id="141" name="Magnetic Disk 140"/>
          <p:cNvSpPr/>
          <p:nvPr/>
        </p:nvSpPr>
        <p:spPr>
          <a:xfrm>
            <a:off x="4435701" y="4542937"/>
            <a:ext cx="480934" cy="277439"/>
          </a:xfrm>
          <a:prstGeom prst="flowChartMagneticDisk">
            <a:avLst/>
          </a:prstGeom>
          <a:gradFill rotWithShape="1">
            <a:gsLst>
              <a:gs pos="0">
                <a:srgbClr val="F6A800">
                  <a:tint val="100000"/>
                  <a:shade val="100000"/>
                  <a:satMod val="130000"/>
                </a:srgbClr>
              </a:gs>
              <a:gs pos="100000">
                <a:srgbClr val="F6A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6A800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</a:p>
        </p:txBody>
      </p:sp>
      <p:sp>
        <p:nvSpPr>
          <p:cNvPr id="142" name="Magnetic Disk 141"/>
          <p:cNvSpPr/>
          <p:nvPr/>
        </p:nvSpPr>
        <p:spPr>
          <a:xfrm>
            <a:off x="3531923" y="4812171"/>
            <a:ext cx="480934" cy="277439"/>
          </a:xfrm>
          <a:prstGeom prst="flowChartMagneticDisk">
            <a:avLst/>
          </a:prstGeom>
          <a:gradFill rotWithShape="1">
            <a:gsLst>
              <a:gs pos="0">
                <a:srgbClr val="F6A800">
                  <a:tint val="100000"/>
                  <a:shade val="100000"/>
                  <a:satMod val="130000"/>
                </a:srgbClr>
              </a:gs>
              <a:gs pos="100000">
                <a:srgbClr val="F6A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6A800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HDFS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921597" y="3033923"/>
            <a:ext cx="0" cy="666179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2935214" y="4097313"/>
            <a:ext cx="0" cy="595769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 flipH="1">
            <a:off x="2921597" y="5219052"/>
            <a:ext cx="13617" cy="84225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4297551" y="3490123"/>
            <a:ext cx="1012299" cy="11375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147" name="Rectangle 146"/>
          <p:cNvSpPr/>
          <p:nvPr/>
        </p:nvSpPr>
        <p:spPr>
          <a:xfrm>
            <a:off x="7622492" y="3082308"/>
            <a:ext cx="183671" cy="164383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 lnSpcReduction="1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7911117" y="3082308"/>
            <a:ext cx="183671" cy="164383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 lnSpcReduction="1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192912" y="3082308"/>
            <a:ext cx="183671" cy="164383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 lnSpcReduction="1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753689" y="3507598"/>
            <a:ext cx="183671" cy="164383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51" name="Straight Connector 150"/>
          <p:cNvCxnSpPr>
            <a:stCxn id="147" idx="2"/>
            <a:endCxn id="150" idx="0"/>
          </p:cNvCxnSpPr>
          <p:nvPr/>
        </p:nvCxnSpPr>
        <p:spPr>
          <a:xfrm>
            <a:off x="7714328" y="3246691"/>
            <a:ext cx="131197" cy="260907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2" name="Straight Connector 151"/>
          <p:cNvCxnSpPr>
            <a:stCxn id="148" idx="2"/>
            <a:endCxn id="150" idx="0"/>
          </p:cNvCxnSpPr>
          <p:nvPr/>
        </p:nvCxnSpPr>
        <p:spPr>
          <a:xfrm flipH="1">
            <a:off x="7845525" y="3246691"/>
            <a:ext cx="157428" cy="260907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3" name="Straight Connector 152"/>
          <p:cNvCxnSpPr>
            <a:stCxn id="149" idx="2"/>
            <a:endCxn id="150" idx="0"/>
          </p:cNvCxnSpPr>
          <p:nvPr/>
        </p:nvCxnSpPr>
        <p:spPr>
          <a:xfrm flipH="1">
            <a:off x="7845525" y="3246691"/>
            <a:ext cx="439223" cy="260907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54" name="Rectangle 153"/>
          <p:cNvSpPr/>
          <p:nvPr/>
        </p:nvSpPr>
        <p:spPr>
          <a:xfrm>
            <a:off x="8061717" y="3501500"/>
            <a:ext cx="183671" cy="164383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55" name="Straight Connector 154"/>
          <p:cNvCxnSpPr>
            <a:stCxn id="147" idx="2"/>
            <a:endCxn id="154" idx="0"/>
          </p:cNvCxnSpPr>
          <p:nvPr/>
        </p:nvCxnSpPr>
        <p:spPr>
          <a:xfrm>
            <a:off x="7714328" y="3246691"/>
            <a:ext cx="439225" cy="254809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6" name="Straight Connector 155"/>
          <p:cNvCxnSpPr>
            <a:stCxn id="148" idx="2"/>
            <a:endCxn id="154" idx="0"/>
          </p:cNvCxnSpPr>
          <p:nvPr/>
        </p:nvCxnSpPr>
        <p:spPr>
          <a:xfrm>
            <a:off x="8002953" y="3246691"/>
            <a:ext cx="150600" cy="254809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7" name="Straight Connector 156"/>
          <p:cNvCxnSpPr>
            <a:stCxn id="149" idx="2"/>
            <a:endCxn id="150" idx="0"/>
          </p:cNvCxnSpPr>
          <p:nvPr/>
        </p:nvCxnSpPr>
        <p:spPr>
          <a:xfrm flipH="1">
            <a:off x="7845525" y="3246691"/>
            <a:ext cx="439223" cy="260907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8" name="Straight Connector 157"/>
          <p:cNvCxnSpPr>
            <a:stCxn id="149" idx="2"/>
            <a:endCxn id="154" idx="0"/>
          </p:cNvCxnSpPr>
          <p:nvPr/>
        </p:nvCxnSpPr>
        <p:spPr>
          <a:xfrm flipH="1">
            <a:off x="8153553" y="3246691"/>
            <a:ext cx="131195" cy="254809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59" name="Rectangle 158"/>
          <p:cNvSpPr/>
          <p:nvPr/>
        </p:nvSpPr>
        <p:spPr>
          <a:xfrm>
            <a:off x="8154485" y="4507097"/>
            <a:ext cx="183671" cy="164383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60" name="Straight Connector 159"/>
          <p:cNvCxnSpPr>
            <a:stCxn id="150" idx="2"/>
            <a:endCxn id="159" idx="0"/>
          </p:cNvCxnSpPr>
          <p:nvPr/>
        </p:nvCxnSpPr>
        <p:spPr>
          <a:xfrm>
            <a:off x="7845525" y="3671981"/>
            <a:ext cx="400796" cy="835116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1" name="Straight Connector 160"/>
          <p:cNvCxnSpPr>
            <a:stCxn id="154" idx="2"/>
            <a:endCxn id="159" idx="0"/>
          </p:cNvCxnSpPr>
          <p:nvPr/>
        </p:nvCxnSpPr>
        <p:spPr>
          <a:xfrm>
            <a:off x="8153553" y="3665883"/>
            <a:ext cx="92768" cy="841214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9048329" y="3831550"/>
            <a:ext cx="183671" cy="164383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 lnSpcReduction="1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356357" y="3831550"/>
            <a:ext cx="183671" cy="164383"/>
          </a:xfrm>
          <a:prstGeom prst="rect">
            <a:avLst/>
          </a:prstGeom>
          <a:solidFill>
            <a:srgbClr val="69BE28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 lnSpcReduction="1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9205757" y="4212467"/>
            <a:ext cx="183671" cy="164383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65" name="Straight Connector 164"/>
          <p:cNvCxnSpPr>
            <a:stCxn id="162" idx="2"/>
            <a:endCxn id="164" idx="0"/>
          </p:cNvCxnSpPr>
          <p:nvPr/>
        </p:nvCxnSpPr>
        <p:spPr>
          <a:xfrm>
            <a:off x="9140165" y="3995933"/>
            <a:ext cx="157428" cy="216535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6" name="Straight Connector 165"/>
          <p:cNvCxnSpPr>
            <a:stCxn id="163" idx="2"/>
            <a:endCxn id="164" idx="0"/>
          </p:cNvCxnSpPr>
          <p:nvPr/>
        </p:nvCxnSpPr>
        <p:spPr>
          <a:xfrm flipH="1">
            <a:off x="9297593" y="3995933"/>
            <a:ext cx="150599" cy="216535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7" name="Rectangle 166"/>
          <p:cNvSpPr/>
          <p:nvPr/>
        </p:nvSpPr>
        <p:spPr>
          <a:xfrm>
            <a:off x="8615622" y="5890604"/>
            <a:ext cx="183671" cy="164383"/>
          </a:xfrm>
          <a:prstGeom prst="rect">
            <a:avLst/>
          </a:prstGeom>
          <a:solidFill>
            <a:srgbClr val="44697D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168" name="Straight Connector 167"/>
          <p:cNvCxnSpPr>
            <a:stCxn id="159" idx="2"/>
            <a:endCxn id="167" idx="0"/>
          </p:cNvCxnSpPr>
          <p:nvPr/>
        </p:nvCxnSpPr>
        <p:spPr>
          <a:xfrm>
            <a:off x="8246321" y="4671480"/>
            <a:ext cx="461137" cy="1219124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9" name="Straight Connector 168"/>
          <p:cNvCxnSpPr>
            <a:stCxn id="164" idx="2"/>
            <a:endCxn id="167" idx="0"/>
          </p:cNvCxnSpPr>
          <p:nvPr/>
        </p:nvCxnSpPr>
        <p:spPr>
          <a:xfrm flipH="1">
            <a:off x="8707458" y="4376850"/>
            <a:ext cx="590135" cy="1513754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6098540" y="3145388"/>
            <a:ext cx="1328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SELECT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a.state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,</a:t>
            </a:r>
          </a:p>
          <a:p>
            <a:pPr algn="ctr" defTabSz="457200"/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c.itemId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476686" y="4455333"/>
            <a:ext cx="928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JOIN (a, c)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895246" y="5163125"/>
            <a:ext cx="1509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JOIN(a, b)</a:t>
            </a:r>
          </a:p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GROUP BY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a.state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COUNT(*)</a:t>
            </a:r>
          </a:p>
          <a:p>
            <a:pPr algn="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AVERAGE(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c.price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)</a:t>
            </a:r>
          </a:p>
        </p:txBody>
      </p:sp>
      <p:cxnSp>
        <p:nvCxnSpPr>
          <p:cNvPr id="173" name="Straight Connector 172"/>
          <p:cNvCxnSpPr/>
          <p:nvPr/>
        </p:nvCxnSpPr>
        <p:spPr>
          <a:xfrm>
            <a:off x="7446587" y="3033923"/>
            <a:ext cx="0" cy="666179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74" name="Straight Connector 173"/>
          <p:cNvCxnSpPr/>
          <p:nvPr/>
        </p:nvCxnSpPr>
        <p:spPr>
          <a:xfrm>
            <a:off x="7460204" y="4308988"/>
            <a:ext cx="0" cy="595769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75" name="Straight Connector 174"/>
          <p:cNvCxnSpPr/>
          <p:nvPr/>
        </p:nvCxnSpPr>
        <p:spPr>
          <a:xfrm flipH="1">
            <a:off x="7446587" y="5219052"/>
            <a:ext cx="13617" cy="84225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8769057" y="3392843"/>
            <a:ext cx="1071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  <a:latin typeface="Arial"/>
              </a:rPr>
              <a:t>SELECT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b.id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8798609" y="3661655"/>
            <a:ext cx="1012299" cy="11375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178" name="Rectangular Callout 177"/>
          <p:cNvSpPr/>
          <p:nvPr/>
        </p:nvSpPr>
        <p:spPr>
          <a:xfrm>
            <a:off x="8386353" y="1183188"/>
            <a:ext cx="1764912" cy="687598"/>
          </a:xfrm>
          <a:prstGeom prst="wedgeRectCallout">
            <a:avLst>
              <a:gd name="adj1" fmla="val -43505"/>
              <a:gd name="adj2" fmla="val 116544"/>
            </a:avLst>
          </a:prstGeom>
          <a:solidFill>
            <a:srgbClr val="446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Tez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avoids unneeded writes to HDFS</a:t>
            </a:r>
          </a:p>
        </p:txBody>
      </p:sp>
    </p:spTree>
    <p:extLst>
      <p:ext uri="{BB962C8B-B14F-4D97-AF65-F5344CB8AC3E}">
        <p14:creationId xmlns:p14="http://schemas.microsoft.com/office/powerpoint/2010/main" val="10009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Hive Cost-Based Optimization (</a:t>
            </a:r>
            <a:r>
              <a:rPr lang="en-US" dirty="0">
                <a:hlinkClick r:id="rId2"/>
              </a:rPr>
              <a:t>CBO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845" indent="-342845">
              <a:defRPr/>
            </a:pPr>
            <a:r>
              <a:rPr lang="en-US" sz="3600" dirty="0"/>
              <a:t>Cost-Based Optimization (CBO) engine uses statistics within Hive tables to produce optimal query plans </a:t>
            </a:r>
          </a:p>
          <a:p>
            <a:pPr marL="342845" indent="-342845">
              <a:defRPr/>
            </a:pPr>
            <a:r>
              <a:rPr lang="en-US" sz="3600" dirty="0"/>
              <a:t>Two types of stats used for </a:t>
            </a:r>
            <a:r>
              <a:rPr lang="en-US" sz="3600" dirty="0" smtClean="0"/>
              <a:t>optimization:</a:t>
            </a:r>
          </a:p>
          <a:p>
            <a:pPr marL="888842" lvl="1" indent="-342845">
              <a:defRPr/>
            </a:pPr>
            <a:r>
              <a:rPr lang="en-US" sz="3200" dirty="0" smtClean="0"/>
              <a:t>Table stats</a:t>
            </a:r>
          </a:p>
          <a:p>
            <a:pPr marL="888842" lvl="1" indent="-342845">
              <a:defRPr/>
            </a:pPr>
            <a:r>
              <a:rPr lang="en-US" sz="3200" dirty="0" smtClean="0"/>
              <a:t>Column </a:t>
            </a:r>
            <a:r>
              <a:rPr lang="en-US" sz="3200" dirty="0"/>
              <a:t>stats</a:t>
            </a:r>
          </a:p>
          <a:p>
            <a:pPr marL="342845" indent="-342845">
              <a:defRPr/>
            </a:pPr>
            <a:r>
              <a:rPr lang="en-US" sz="3600" dirty="0"/>
              <a:t>Uses an open-source framework called Calcite (formerly </a:t>
            </a:r>
            <a:r>
              <a:rPr lang="en-US" sz="3600" dirty="0" err="1"/>
              <a:t>Optiq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9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Pig – What is it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Pig is a tool used to analyze large amounts of data by </a:t>
            </a:r>
            <a:r>
              <a:rPr lang="en-US" dirty="0" smtClean="0"/>
              <a:t>representing </a:t>
            </a:r>
            <a:r>
              <a:rPr lang="en-US" dirty="0"/>
              <a:t>them as data flows. 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PigLatin</a:t>
            </a:r>
            <a:r>
              <a:rPr lang="en-US" dirty="0"/>
              <a:t> scripting language </a:t>
            </a:r>
            <a:r>
              <a:rPr lang="en-US" dirty="0" smtClean="0"/>
              <a:t>for operations </a:t>
            </a:r>
            <a:r>
              <a:rPr lang="en-US" dirty="0"/>
              <a:t>like ETL (Extract, Transform and Load), </a:t>
            </a:r>
            <a:r>
              <a:rPr lang="en-US" dirty="0" err="1"/>
              <a:t>adhoc</a:t>
            </a:r>
            <a:r>
              <a:rPr lang="en-US" dirty="0"/>
              <a:t> data </a:t>
            </a:r>
            <a:r>
              <a:rPr lang="en-US" dirty="0" smtClean="0"/>
              <a:t>analysis </a:t>
            </a:r>
            <a:r>
              <a:rPr lang="en-US" dirty="0"/>
              <a:t>and iterative processing can be easily achieved.</a:t>
            </a:r>
          </a:p>
        </p:txBody>
      </p:sp>
    </p:spTree>
    <p:extLst>
      <p:ext uri="{BB962C8B-B14F-4D97-AF65-F5344CB8AC3E}">
        <p14:creationId xmlns:p14="http://schemas.microsoft.com/office/powerpoint/2010/main" val="35434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$ pig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2013-12-25 20:19:42,274 [main] INFO </a:t>
            </a:r>
            <a:r>
              <a:rPr lang="en-US" dirty="0" err="1">
                <a:latin typeface="Courier New"/>
                <a:cs typeface="Courier New"/>
              </a:rPr>
              <a:t>org.apache.pig.Main</a:t>
            </a:r>
            <a:r>
              <a:rPr lang="en-US" dirty="0">
                <a:latin typeface="Courier New"/>
                <a:cs typeface="Courier New"/>
              </a:rPr>
              <a:t> - Apache Pig version 0.12.0 (r1529718) compiled Oct 07 2013, 12:20:14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2013-12-25 20:19:42,274 [main] INFO </a:t>
            </a:r>
            <a:r>
              <a:rPr lang="en-US" dirty="0" err="1">
                <a:latin typeface="Courier New"/>
                <a:cs typeface="Courier New"/>
              </a:rPr>
              <a:t>org.apache.pig.Main</a:t>
            </a:r>
            <a:r>
              <a:rPr lang="en-US" dirty="0">
                <a:latin typeface="Courier New"/>
                <a:cs typeface="Courier New"/>
              </a:rPr>
              <a:t> - Logging error messages to: /home/</a:t>
            </a:r>
            <a:r>
              <a:rPr lang="en-US" dirty="0" err="1">
                <a:latin typeface="Courier New"/>
                <a:cs typeface="Courier New"/>
              </a:rPr>
              <a:t>hduser</a:t>
            </a:r>
            <a:r>
              <a:rPr lang="en-US" dirty="0">
                <a:latin typeface="Courier New"/>
                <a:cs typeface="Courier New"/>
              </a:rPr>
              <a:t>/pig/</a:t>
            </a:r>
            <a:r>
              <a:rPr lang="en-US" dirty="0" err="1">
                <a:latin typeface="Courier New"/>
                <a:cs typeface="Courier New"/>
              </a:rPr>
              <a:t>myscripts</a:t>
            </a:r>
            <a:r>
              <a:rPr lang="en-US" dirty="0">
                <a:latin typeface="Courier New"/>
                <a:cs typeface="Courier New"/>
              </a:rPr>
              <a:t>/pig_1388027982272.log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2013-12-25 20:19:42,300 [main] INFO </a:t>
            </a:r>
            <a:r>
              <a:rPr lang="en-US" dirty="0" err="1">
                <a:latin typeface="Courier New"/>
                <a:cs typeface="Courier New"/>
              </a:rPr>
              <a:t>org.apache.pig.impl.util.Utils</a:t>
            </a:r>
            <a:r>
              <a:rPr lang="en-US" dirty="0">
                <a:latin typeface="Courier New"/>
                <a:cs typeface="Courier New"/>
              </a:rPr>
              <a:t> - Default </a:t>
            </a:r>
            <a:r>
              <a:rPr lang="en-US" dirty="0" err="1">
                <a:latin typeface="Courier New"/>
                <a:cs typeface="Courier New"/>
              </a:rPr>
              <a:t>bootup</a:t>
            </a:r>
            <a:r>
              <a:rPr lang="en-US" dirty="0">
                <a:latin typeface="Courier New"/>
                <a:cs typeface="Courier New"/>
              </a:rPr>
              <a:t> file /home/</a:t>
            </a:r>
            <a:r>
              <a:rPr lang="en-US" dirty="0" err="1">
                <a:latin typeface="Courier New"/>
                <a:cs typeface="Courier New"/>
              </a:rPr>
              <a:t>hduser</a:t>
            </a:r>
            <a:r>
              <a:rPr lang="en-US" dirty="0">
                <a:latin typeface="Courier New"/>
                <a:cs typeface="Courier New"/>
              </a:rPr>
              <a:t>/.</a:t>
            </a:r>
            <a:r>
              <a:rPr lang="en-US" dirty="0" err="1">
                <a:latin typeface="Courier New"/>
                <a:cs typeface="Courier New"/>
              </a:rPr>
              <a:t>pigbootup</a:t>
            </a:r>
            <a:r>
              <a:rPr lang="en-US" dirty="0">
                <a:latin typeface="Courier New"/>
                <a:cs typeface="Courier New"/>
              </a:rPr>
              <a:t> not found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2013-12-25 20:19:42,463 [main] INFO </a:t>
            </a:r>
            <a:r>
              <a:rPr lang="en-US" dirty="0" err="1">
                <a:latin typeface="Courier New"/>
                <a:cs typeface="Courier New"/>
              </a:rPr>
              <a:t>org.apache.pig.backend.hadoop.executionengine.HExecutionEngine</a:t>
            </a:r>
            <a:r>
              <a:rPr lang="en-US" dirty="0">
                <a:latin typeface="Courier New"/>
                <a:cs typeface="Courier New"/>
              </a:rPr>
              <a:t> - Connecting to </a:t>
            </a:r>
            <a:r>
              <a:rPr lang="en-US" dirty="0" err="1">
                <a:latin typeface="Courier New"/>
                <a:cs typeface="Courier New"/>
              </a:rPr>
              <a:t>hadoop</a:t>
            </a:r>
            <a:r>
              <a:rPr lang="en-US" dirty="0">
                <a:latin typeface="Courier New"/>
                <a:cs typeface="Courier New"/>
              </a:rPr>
              <a:t> file system at: </a:t>
            </a:r>
            <a:r>
              <a:rPr lang="en-US" dirty="0" err="1">
                <a:latin typeface="Courier New"/>
                <a:cs typeface="Courier New"/>
              </a:rPr>
              <a:t>hdfs</a:t>
            </a:r>
            <a:r>
              <a:rPr lang="en-US" dirty="0">
                <a:latin typeface="Courier New"/>
                <a:cs typeface="Courier New"/>
              </a:rPr>
              <a:t>://localhost:54310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2013-12-25 20:19:42,672 [main] INFO </a:t>
            </a:r>
            <a:r>
              <a:rPr lang="en-US" dirty="0" err="1">
                <a:latin typeface="Courier New"/>
                <a:cs typeface="Courier New"/>
              </a:rPr>
              <a:t>org.apache.pig.backend.hadoop.executionengine.HExecutionEngine</a:t>
            </a:r>
            <a:r>
              <a:rPr lang="en-US" dirty="0">
                <a:latin typeface="Courier New"/>
                <a:cs typeface="Courier New"/>
              </a:rPr>
              <a:t> - Connecting to map-reduce job tracker at: </a:t>
            </a:r>
            <a:r>
              <a:rPr lang="en-US" dirty="0" err="1">
                <a:latin typeface="Courier New"/>
                <a:cs typeface="Courier New"/>
              </a:rPr>
              <a:t>hdfs</a:t>
            </a:r>
            <a:r>
              <a:rPr lang="en-US" dirty="0">
                <a:latin typeface="Courier New"/>
                <a:cs typeface="Courier New"/>
              </a:rPr>
              <a:t>://localhost:9001</a:t>
            </a:r>
          </a:p>
          <a:p>
            <a:pPr marL="77997" indent="0">
              <a:buNone/>
            </a:pPr>
            <a:r>
              <a:rPr lang="en-US" dirty="0">
                <a:latin typeface="Courier New"/>
                <a:cs typeface="Courier New"/>
              </a:rPr>
              <a:t>grunt&gt;</a:t>
            </a:r>
          </a:p>
        </p:txBody>
      </p:sp>
    </p:spTree>
    <p:extLst>
      <p:ext uri="{BB962C8B-B14F-4D97-AF65-F5344CB8AC3E}">
        <p14:creationId xmlns:p14="http://schemas.microsoft.com/office/powerpoint/2010/main" val="42191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Pig vs. Hive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is a SQL Abstraction on top of Hadoop.  Hive is an excellent choice for doing relational analysis of data</a:t>
            </a:r>
          </a:p>
          <a:p>
            <a:r>
              <a:rPr lang="en-US" dirty="0" smtClean="0"/>
              <a:t>Pig is a procedural scripting language</a:t>
            </a:r>
          </a:p>
          <a:p>
            <a:r>
              <a:rPr lang="en-US" dirty="0"/>
              <a:t>Consider, </a:t>
            </a:r>
            <a:r>
              <a:rPr lang="en-US" dirty="0" smtClean="0"/>
              <a:t>for example</a:t>
            </a:r>
            <a:r>
              <a:rPr lang="en-US" dirty="0"/>
              <a:t>, a simple pipeline, where data </a:t>
            </a:r>
            <a:r>
              <a:rPr lang="en-US" dirty="0" smtClean="0"/>
              <a:t>from source </a:t>
            </a:r>
            <a:r>
              <a:rPr lang="en-US" dirty="0"/>
              <a:t>users and clicks is to be joined and filtered, and then joined to data from a third source </a:t>
            </a:r>
            <a:r>
              <a:rPr lang="en-US" dirty="0" err="1"/>
              <a:t>geoinfo</a:t>
            </a:r>
            <a:r>
              <a:rPr lang="en-US" dirty="0"/>
              <a:t> and aggregated and </a:t>
            </a:r>
            <a:r>
              <a:rPr lang="en-US" dirty="0" smtClean="0"/>
              <a:t>finally stored </a:t>
            </a:r>
            <a:r>
              <a:rPr lang="en-US" dirty="0"/>
              <a:t>into a table </a:t>
            </a:r>
            <a:r>
              <a:rPr lang="en-US" dirty="0" err="1"/>
              <a:t>ValuableClicksPerDMA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3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Pig vs. Hive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/>
              <a:t>In SQL this could be written as:</a:t>
            </a:r>
          </a:p>
          <a:p>
            <a:pPr marL="545997" lvl="1" indent="0">
              <a:buNone/>
            </a:pPr>
            <a:r>
              <a:rPr lang="en-US" sz="3300" dirty="0">
                <a:latin typeface="Courier New"/>
                <a:cs typeface="Courier New"/>
              </a:rPr>
              <a:t>insert into </a:t>
            </a:r>
            <a:r>
              <a:rPr lang="en-US" sz="3300" dirty="0" err="1">
                <a:latin typeface="Courier New"/>
                <a:cs typeface="Courier New"/>
              </a:rPr>
              <a:t>ValuableClicksPerDMA</a:t>
            </a:r>
            <a:endParaRPr lang="en-US" sz="3300" dirty="0">
              <a:latin typeface="Courier New"/>
              <a:cs typeface="Courier New"/>
            </a:endParaRPr>
          </a:p>
          <a:p>
            <a:pPr marL="545997" lvl="1" indent="0">
              <a:buNone/>
            </a:pPr>
            <a:r>
              <a:rPr lang="en-US" sz="3300" dirty="0">
                <a:latin typeface="Courier New"/>
                <a:cs typeface="Courier New"/>
              </a:rPr>
              <a:t>select </a:t>
            </a:r>
            <a:r>
              <a:rPr lang="en-US" sz="3300" dirty="0" err="1">
                <a:latin typeface="Courier New"/>
                <a:cs typeface="Courier New"/>
              </a:rPr>
              <a:t>dma</a:t>
            </a:r>
            <a:r>
              <a:rPr lang="en-US" sz="3300" dirty="0">
                <a:latin typeface="Courier New"/>
                <a:cs typeface="Courier New"/>
              </a:rPr>
              <a:t>, count(*)</a:t>
            </a:r>
          </a:p>
          <a:p>
            <a:pPr marL="545997" lvl="1" indent="0">
              <a:buNone/>
            </a:pPr>
            <a:r>
              <a:rPr lang="en-US" sz="3300" dirty="0">
                <a:latin typeface="Courier New"/>
                <a:cs typeface="Courier New"/>
              </a:rPr>
              <a:t>from </a:t>
            </a:r>
            <a:r>
              <a:rPr lang="en-US" sz="3300" dirty="0" err="1">
                <a:latin typeface="Courier New"/>
                <a:cs typeface="Courier New"/>
              </a:rPr>
              <a:t>geoinfo</a:t>
            </a:r>
            <a:r>
              <a:rPr lang="en-US" sz="3300" dirty="0">
                <a:latin typeface="Courier New"/>
                <a:cs typeface="Courier New"/>
              </a:rPr>
              <a:t> join </a:t>
            </a:r>
            <a:r>
              <a:rPr lang="en-US" sz="3300" dirty="0" smtClean="0">
                <a:latin typeface="Courier New"/>
                <a:cs typeface="Courier New"/>
              </a:rPr>
              <a:t>(</a:t>
            </a:r>
          </a:p>
          <a:p>
            <a:pPr marL="545997" lvl="1" indent="0">
              <a:buNone/>
            </a:pPr>
            <a:r>
              <a:rPr lang="en-US" sz="3300" dirty="0">
                <a:latin typeface="Courier New"/>
                <a:cs typeface="Courier New"/>
              </a:rPr>
              <a:t>	</a:t>
            </a:r>
            <a:r>
              <a:rPr lang="en-US" sz="3300" dirty="0" smtClean="0">
                <a:latin typeface="Courier New"/>
                <a:cs typeface="Courier New"/>
              </a:rPr>
              <a:t>	select </a:t>
            </a:r>
            <a:r>
              <a:rPr lang="en-US" sz="3300" dirty="0">
                <a:latin typeface="Courier New"/>
                <a:cs typeface="Courier New"/>
              </a:rPr>
              <a:t>name, </a:t>
            </a:r>
            <a:r>
              <a:rPr lang="en-US" sz="3300" dirty="0" err="1">
                <a:latin typeface="Courier New"/>
                <a:cs typeface="Courier New"/>
              </a:rPr>
              <a:t>ipaddr</a:t>
            </a:r>
            <a:endParaRPr lang="en-US" sz="3300" dirty="0">
              <a:latin typeface="Courier New"/>
              <a:cs typeface="Courier New"/>
            </a:endParaRPr>
          </a:p>
          <a:p>
            <a:pPr marL="545997" lvl="1" indent="0">
              <a:buNone/>
            </a:pPr>
            <a:r>
              <a:rPr lang="en-US" sz="3300" dirty="0" smtClean="0">
                <a:latin typeface="Courier New"/>
                <a:cs typeface="Courier New"/>
              </a:rPr>
              <a:t>		from </a:t>
            </a:r>
            <a:r>
              <a:rPr lang="en-US" sz="3300" dirty="0">
                <a:latin typeface="Courier New"/>
                <a:cs typeface="Courier New"/>
              </a:rPr>
              <a:t>users join clicks on (</a:t>
            </a:r>
            <a:r>
              <a:rPr lang="en-US" sz="3300" dirty="0" err="1">
                <a:latin typeface="Courier New"/>
                <a:cs typeface="Courier New"/>
              </a:rPr>
              <a:t>users.name</a:t>
            </a:r>
            <a:r>
              <a:rPr lang="en-US" sz="3300" dirty="0">
                <a:latin typeface="Courier New"/>
                <a:cs typeface="Courier New"/>
              </a:rPr>
              <a:t> = </a:t>
            </a:r>
            <a:r>
              <a:rPr lang="en-US" sz="3300" dirty="0" err="1">
                <a:latin typeface="Courier New"/>
                <a:cs typeface="Courier New"/>
              </a:rPr>
              <a:t>clicks.user</a:t>
            </a:r>
            <a:r>
              <a:rPr lang="en-US" sz="3300" dirty="0" smtClean="0">
                <a:latin typeface="Courier New"/>
                <a:cs typeface="Courier New"/>
              </a:rPr>
              <a:t>) where </a:t>
            </a:r>
            <a:r>
              <a:rPr lang="en-US" sz="3300" dirty="0">
                <a:latin typeface="Courier New"/>
                <a:cs typeface="Courier New"/>
              </a:rPr>
              <a:t>value &gt; 0;</a:t>
            </a:r>
          </a:p>
          <a:p>
            <a:pPr marL="545997" lvl="1" indent="0">
              <a:buNone/>
            </a:pPr>
            <a:r>
              <a:rPr lang="en-US" sz="3300" dirty="0">
                <a:latin typeface="Courier New"/>
                <a:cs typeface="Courier New"/>
              </a:rPr>
              <a:t>) using </a:t>
            </a:r>
            <a:r>
              <a:rPr lang="en-US" sz="3300" dirty="0" err="1">
                <a:latin typeface="Courier New"/>
                <a:cs typeface="Courier New"/>
              </a:rPr>
              <a:t>ipaddr</a:t>
            </a:r>
            <a:endParaRPr lang="en-US" sz="3300" dirty="0">
              <a:latin typeface="Courier New"/>
              <a:cs typeface="Courier New"/>
            </a:endParaRPr>
          </a:p>
          <a:p>
            <a:pPr marL="545997" lvl="1" indent="0">
              <a:buNone/>
            </a:pPr>
            <a:r>
              <a:rPr lang="en-US" sz="3300" dirty="0">
                <a:latin typeface="Courier New"/>
                <a:cs typeface="Courier New"/>
              </a:rPr>
              <a:t>group by </a:t>
            </a:r>
            <a:r>
              <a:rPr lang="en-US" sz="3300" dirty="0" err="1">
                <a:latin typeface="Courier New"/>
                <a:cs typeface="Courier New"/>
              </a:rPr>
              <a:t>dma</a:t>
            </a:r>
            <a:r>
              <a:rPr lang="en-US" sz="33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The </a:t>
            </a:r>
            <a:r>
              <a:rPr lang="en-US" sz="2900" dirty="0"/>
              <a:t>Pig Latin for this will look like:</a:t>
            </a:r>
          </a:p>
          <a:p>
            <a:pPr marL="545997" lvl="1" indent="0">
              <a:buNone/>
            </a:pPr>
            <a:r>
              <a:rPr lang="en-US" sz="3800" dirty="0">
                <a:latin typeface="Courier New"/>
                <a:cs typeface="Courier New"/>
              </a:rPr>
              <a:t>Users                = load 'users' as (name, age, </a:t>
            </a:r>
            <a:r>
              <a:rPr lang="en-US" sz="3800" dirty="0" err="1">
                <a:latin typeface="Courier New"/>
                <a:cs typeface="Courier New"/>
              </a:rPr>
              <a:t>ipaddr</a:t>
            </a:r>
            <a:r>
              <a:rPr lang="en-US" sz="3800" dirty="0">
                <a:latin typeface="Courier New"/>
                <a:cs typeface="Courier New"/>
              </a:rPr>
              <a:t>);</a:t>
            </a:r>
          </a:p>
          <a:p>
            <a:pPr marL="545997" lvl="1" indent="0">
              <a:buNone/>
            </a:pPr>
            <a:r>
              <a:rPr lang="en-US" sz="3800" dirty="0">
                <a:latin typeface="Courier New"/>
                <a:cs typeface="Courier New"/>
              </a:rPr>
              <a:t>Clicks               = load 'clicks' as (user, </a:t>
            </a:r>
            <a:r>
              <a:rPr lang="en-US" sz="3800" dirty="0" err="1">
                <a:latin typeface="Courier New"/>
                <a:cs typeface="Courier New"/>
              </a:rPr>
              <a:t>url</a:t>
            </a:r>
            <a:r>
              <a:rPr lang="en-US" sz="3800" dirty="0">
                <a:latin typeface="Courier New"/>
                <a:cs typeface="Courier New"/>
              </a:rPr>
              <a:t>, value);</a:t>
            </a:r>
          </a:p>
          <a:p>
            <a:pPr marL="545997" lvl="1" indent="0">
              <a:buNone/>
            </a:pPr>
            <a:r>
              <a:rPr lang="en-US" sz="3800" dirty="0" err="1">
                <a:latin typeface="Courier New"/>
                <a:cs typeface="Courier New"/>
              </a:rPr>
              <a:t>ValuableClicks</a:t>
            </a:r>
            <a:r>
              <a:rPr lang="en-US" sz="3800" dirty="0">
                <a:latin typeface="Courier New"/>
                <a:cs typeface="Courier New"/>
              </a:rPr>
              <a:t>       = filter Clicks by value &gt; 0;</a:t>
            </a:r>
          </a:p>
          <a:p>
            <a:pPr marL="545997" lvl="1" indent="0">
              <a:buNone/>
            </a:pPr>
            <a:r>
              <a:rPr lang="en-US" sz="3800" dirty="0" err="1">
                <a:latin typeface="Courier New"/>
                <a:cs typeface="Courier New"/>
              </a:rPr>
              <a:t>UserClicks</a:t>
            </a:r>
            <a:r>
              <a:rPr lang="en-US" sz="3800" dirty="0">
                <a:latin typeface="Courier New"/>
                <a:cs typeface="Courier New"/>
              </a:rPr>
              <a:t>           = join Users by name, </a:t>
            </a:r>
            <a:r>
              <a:rPr lang="en-US" sz="3800" dirty="0" err="1">
                <a:latin typeface="Courier New"/>
                <a:cs typeface="Courier New"/>
              </a:rPr>
              <a:t>ValuableClicks</a:t>
            </a:r>
            <a:r>
              <a:rPr lang="en-US" sz="3800" dirty="0">
                <a:latin typeface="Courier New"/>
                <a:cs typeface="Courier New"/>
              </a:rPr>
              <a:t> by user;</a:t>
            </a:r>
          </a:p>
          <a:p>
            <a:pPr marL="545997" lvl="1" indent="0">
              <a:buNone/>
            </a:pPr>
            <a:r>
              <a:rPr lang="en-US" sz="3800" dirty="0" err="1">
                <a:latin typeface="Courier New"/>
                <a:cs typeface="Courier New"/>
              </a:rPr>
              <a:t>Geoinfo</a:t>
            </a:r>
            <a:r>
              <a:rPr lang="en-US" sz="3800" dirty="0">
                <a:latin typeface="Courier New"/>
                <a:cs typeface="Courier New"/>
              </a:rPr>
              <a:t>              = load '</a:t>
            </a:r>
            <a:r>
              <a:rPr lang="en-US" sz="3800" dirty="0" err="1">
                <a:latin typeface="Courier New"/>
                <a:cs typeface="Courier New"/>
              </a:rPr>
              <a:t>geoinfo</a:t>
            </a:r>
            <a:r>
              <a:rPr lang="en-US" sz="3800" dirty="0">
                <a:latin typeface="Courier New"/>
                <a:cs typeface="Courier New"/>
              </a:rPr>
              <a:t>' as (</a:t>
            </a:r>
            <a:r>
              <a:rPr lang="en-US" sz="3800" dirty="0" err="1">
                <a:latin typeface="Courier New"/>
                <a:cs typeface="Courier New"/>
              </a:rPr>
              <a:t>ipaddr</a:t>
            </a:r>
            <a:r>
              <a:rPr lang="en-US" sz="3800" dirty="0">
                <a:latin typeface="Courier New"/>
                <a:cs typeface="Courier New"/>
              </a:rPr>
              <a:t>, </a:t>
            </a:r>
            <a:r>
              <a:rPr lang="en-US" sz="3800" dirty="0" err="1">
                <a:latin typeface="Courier New"/>
                <a:cs typeface="Courier New"/>
              </a:rPr>
              <a:t>dma</a:t>
            </a:r>
            <a:r>
              <a:rPr lang="en-US" sz="3800" dirty="0">
                <a:latin typeface="Courier New"/>
                <a:cs typeface="Courier New"/>
              </a:rPr>
              <a:t>);</a:t>
            </a:r>
          </a:p>
          <a:p>
            <a:pPr marL="545997" lvl="1" indent="0">
              <a:buNone/>
            </a:pPr>
            <a:r>
              <a:rPr lang="en-US" sz="3800" dirty="0" err="1">
                <a:latin typeface="Courier New"/>
                <a:cs typeface="Courier New"/>
              </a:rPr>
              <a:t>UserGeo</a:t>
            </a:r>
            <a:r>
              <a:rPr lang="en-US" sz="3800" dirty="0">
                <a:latin typeface="Courier New"/>
                <a:cs typeface="Courier New"/>
              </a:rPr>
              <a:t>              = join </a:t>
            </a:r>
            <a:r>
              <a:rPr lang="en-US" sz="3800" dirty="0" err="1">
                <a:latin typeface="Courier New"/>
                <a:cs typeface="Courier New"/>
              </a:rPr>
              <a:t>UserClicks</a:t>
            </a:r>
            <a:r>
              <a:rPr lang="en-US" sz="3800" dirty="0">
                <a:latin typeface="Courier New"/>
                <a:cs typeface="Courier New"/>
              </a:rPr>
              <a:t> by </a:t>
            </a:r>
            <a:r>
              <a:rPr lang="en-US" sz="3800" dirty="0" err="1">
                <a:latin typeface="Courier New"/>
                <a:cs typeface="Courier New"/>
              </a:rPr>
              <a:t>ipaddr</a:t>
            </a:r>
            <a:r>
              <a:rPr lang="en-US" sz="3800" dirty="0">
                <a:latin typeface="Courier New"/>
                <a:cs typeface="Courier New"/>
              </a:rPr>
              <a:t>, </a:t>
            </a:r>
            <a:r>
              <a:rPr lang="en-US" sz="3800" dirty="0" err="1">
                <a:latin typeface="Courier New"/>
                <a:cs typeface="Courier New"/>
              </a:rPr>
              <a:t>Geoinfo</a:t>
            </a:r>
            <a:r>
              <a:rPr lang="en-US" sz="3800" dirty="0">
                <a:latin typeface="Courier New"/>
                <a:cs typeface="Courier New"/>
              </a:rPr>
              <a:t> by </a:t>
            </a:r>
            <a:r>
              <a:rPr lang="en-US" sz="3800" dirty="0" err="1">
                <a:latin typeface="Courier New"/>
                <a:cs typeface="Courier New"/>
              </a:rPr>
              <a:t>ipaddr</a:t>
            </a:r>
            <a:r>
              <a:rPr lang="en-US" sz="3800" dirty="0">
                <a:latin typeface="Courier New"/>
                <a:cs typeface="Courier New"/>
              </a:rPr>
              <a:t>;</a:t>
            </a:r>
          </a:p>
          <a:p>
            <a:pPr marL="545997" lvl="1" indent="0">
              <a:buNone/>
            </a:pPr>
            <a:r>
              <a:rPr lang="en-US" sz="3800" dirty="0" err="1">
                <a:latin typeface="Courier New"/>
                <a:cs typeface="Courier New"/>
              </a:rPr>
              <a:t>ByDMA</a:t>
            </a:r>
            <a:r>
              <a:rPr lang="en-US" sz="3800" dirty="0">
                <a:latin typeface="Courier New"/>
                <a:cs typeface="Courier New"/>
              </a:rPr>
              <a:t>                = group </a:t>
            </a:r>
            <a:r>
              <a:rPr lang="en-US" sz="3800" dirty="0" err="1">
                <a:latin typeface="Courier New"/>
                <a:cs typeface="Courier New"/>
              </a:rPr>
              <a:t>UserGeo</a:t>
            </a:r>
            <a:r>
              <a:rPr lang="en-US" sz="3800" dirty="0">
                <a:latin typeface="Courier New"/>
                <a:cs typeface="Courier New"/>
              </a:rPr>
              <a:t> by </a:t>
            </a:r>
            <a:r>
              <a:rPr lang="en-US" sz="3800" dirty="0" err="1">
                <a:latin typeface="Courier New"/>
                <a:cs typeface="Courier New"/>
              </a:rPr>
              <a:t>dma</a:t>
            </a:r>
            <a:r>
              <a:rPr lang="en-US" sz="3800" dirty="0">
                <a:latin typeface="Courier New"/>
                <a:cs typeface="Courier New"/>
              </a:rPr>
              <a:t>;</a:t>
            </a:r>
          </a:p>
          <a:p>
            <a:pPr marL="545997" lvl="1" indent="0">
              <a:buNone/>
            </a:pPr>
            <a:r>
              <a:rPr lang="en-US" sz="3800" dirty="0" err="1">
                <a:latin typeface="Courier New"/>
                <a:cs typeface="Courier New"/>
              </a:rPr>
              <a:t>ValuableClicksPerDMA</a:t>
            </a:r>
            <a:r>
              <a:rPr lang="en-US" sz="3800" dirty="0">
                <a:latin typeface="Courier New"/>
                <a:cs typeface="Courier New"/>
              </a:rPr>
              <a:t> = </a:t>
            </a:r>
            <a:r>
              <a:rPr lang="en-US" sz="3800" dirty="0" err="1">
                <a:latin typeface="Courier New"/>
                <a:cs typeface="Courier New"/>
              </a:rPr>
              <a:t>foreach</a:t>
            </a:r>
            <a:r>
              <a:rPr lang="en-US" sz="3800" dirty="0">
                <a:latin typeface="Courier New"/>
                <a:cs typeface="Courier New"/>
              </a:rPr>
              <a:t> </a:t>
            </a:r>
            <a:r>
              <a:rPr lang="en-US" sz="3800" dirty="0" err="1">
                <a:latin typeface="Courier New"/>
                <a:cs typeface="Courier New"/>
              </a:rPr>
              <a:t>ByDMA</a:t>
            </a:r>
            <a:r>
              <a:rPr lang="en-US" sz="3800" dirty="0">
                <a:latin typeface="Courier New"/>
                <a:cs typeface="Courier New"/>
              </a:rPr>
              <a:t> generate group, COUNT(</a:t>
            </a:r>
            <a:r>
              <a:rPr lang="en-US" sz="3800" dirty="0" err="1">
                <a:latin typeface="Courier New"/>
                <a:cs typeface="Courier New"/>
              </a:rPr>
              <a:t>UserGeo</a:t>
            </a:r>
            <a:r>
              <a:rPr lang="en-US" sz="3800" dirty="0">
                <a:latin typeface="Courier New"/>
                <a:cs typeface="Courier New"/>
              </a:rPr>
              <a:t>);</a:t>
            </a:r>
          </a:p>
          <a:p>
            <a:pPr marL="545997" lvl="1" indent="0">
              <a:buNone/>
            </a:pPr>
            <a:r>
              <a:rPr lang="en-US" sz="3800" dirty="0">
                <a:latin typeface="Courier New"/>
                <a:cs typeface="Courier New"/>
              </a:rPr>
              <a:t>store </a:t>
            </a:r>
            <a:r>
              <a:rPr lang="en-US" sz="3800" dirty="0" err="1">
                <a:latin typeface="Courier New"/>
                <a:cs typeface="Courier New"/>
              </a:rPr>
              <a:t>ValuableClicksPerDMA</a:t>
            </a:r>
            <a:r>
              <a:rPr lang="en-US" sz="3800" dirty="0">
                <a:latin typeface="Courier New"/>
                <a:cs typeface="Courier New"/>
              </a:rPr>
              <a:t> into '</a:t>
            </a:r>
            <a:r>
              <a:rPr lang="en-US" sz="3800" dirty="0" err="1">
                <a:latin typeface="Courier New"/>
                <a:cs typeface="Courier New"/>
              </a:rPr>
              <a:t>ValuableClicksPerDMA</a:t>
            </a:r>
            <a:r>
              <a:rPr lang="en-US" sz="3800" dirty="0">
                <a:latin typeface="Courier New"/>
                <a:cs typeface="Courier New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7425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Why Use Pig and Hive</a:t>
            </a:r>
            <a:endParaRPr lang="en-US" dirty="0"/>
          </a:p>
        </p:txBody>
      </p:sp>
      <p:pic>
        <p:nvPicPr>
          <p:cNvPr id="5" name="Picture 4" descr="Screen Shot 2013-02-07 at 10.3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18" y="2289424"/>
            <a:ext cx="8445500" cy="41402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8845" y="1103374"/>
            <a:ext cx="10926639" cy="5315723"/>
          </a:xfrm>
        </p:spPr>
        <p:txBody>
          <a:bodyPr/>
          <a:lstStyle/>
          <a:p>
            <a:r>
              <a:rPr lang="en-US" dirty="0" smtClean="0"/>
              <a:t>Because what takes 4 hours and 170 lines of code in Map Reduce</a:t>
            </a:r>
          </a:p>
        </p:txBody>
      </p:sp>
    </p:spTree>
    <p:extLst>
      <p:ext uri="{BB962C8B-B14F-4D97-AF65-F5344CB8AC3E}">
        <p14:creationId xmlns:p14="http://schemas.microsoft.com/office/powerpoint/2010/main" val="21228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Why Use Pig and Hive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3130" y="1103374"/>
            <a:ext cx="11555381" cy="5315723"/>
          </a:xfrm>
        </p:spPr>
        <p:txBody>
          <a:bodyPr/>
          <a:lstStyle/>
          <a:p>
            <a:r>
              <a:rPr lang="en-US" dirty="0" smtClean="0"/>
              <a:t>Why not just write my code in Map Reduce?</a:t>
            </a:r>
          </a:p>
          <a:p>
            <a:r>
              <a:rPr lang="en-US" dirty="0" smtClean="0"/>
              <a:t>Hadoop is written in Java and Map Reduce is proven?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Complete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Hive  Assignment (To Be Posted Online)</a:t>
            </a:r>
          </a:p>
          <a:p>
            <a:r>
              <a:rPr lang="en-US" dirty="0"/>
              <a:t>Complete the HDP Hive Tutorial – http://hortonworks.com/hadoop-tutorial/how-to-process-data-with-apache-hive/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Complete the HDP Pig </a:t>
            </a:r>
            <a:r>
              <a:rPr lang="en-US" dirty="0">
                <a:solidFill>
                  <a:schemeClr val="tx1"/>
                </a:solidFill>
              </a:rPr>
              <a:t>Tutorial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http://hortonworks.com/hadoop-tutorial/how-to-process-data-with-apache-pig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(Advanced) Complete the NIFI / </a:t>
            </a:r>
            <a:r>
              <a:rPr lang="en-US" dirty="0">
                <a:solidFill>
                  <a:schemeClr val="tx1"/>
                </a:solidFill>
              </a:rPr>
              <a:t>SOLR Tutorial – http://</a:t>
            </a:r>
            <a:r>
              <a:rPr lang="en-US" dirty="0" err="1">
                <a:solidFill>
                  <a:schemeClr val="tx1"/>
                </a:solidFill>
              </a:rPr>
              <a:t>community.hortonworks.com</a:t>
            </a:r>
            <a:r>
              <a:rPr lang="en-US" dirty="0">
                <a:solidFill>
                  <a:schemeClr val="tx1"/>
                </a:solidFill>
              </a:rPr>
              <a:t>/articles/1282/sample-</a:t>
            </a:r>
            <a:r>
              <a:rPr lang="en-US" dirty="0" err="1">
                <a:solidFill>
                  <a:schemeClr val="tx1"/>
                </a:solidFill>
              </a:rPr>
              <a:t>hdfnifi</a:t>
            </a:r>
            <a:r>
              <a:rPr lang="en-US" dirty="0">
                <a:solidFill>
                  <a:schemeClr val="tx1"/>
                </a:solidFill>
              </a:rPr>
              <a:t>-flow-to-push-tweets-into-</a:t>
            </a:r>
            <a:r>
              <a:rPr lang="en-US" dirty="0" err="1" smtClean="0">
                <a:solidFill>
                  <a:schemeClr val="tx1"/>
                </a:solidFill>
              </a:rPr>
              <a:t>solrbanana.html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Housekeeping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3130" y="1103374"/>
            <a:ext cx="11555381" cy="5315723"/>
          </a:xfrm>
        </p:spPr>
        <p:txBody>
          <a:bodyPr/>
          <a:lstStyle/>
          <a:p>
            <a:r>
              <a:rPr lang="en-US" dirty="0" smtClean="0"/>
              <a:t>No Class Next Week</a:t>
            </a:r>
          </a:p>
          <a:p>
            <a:r>
              <a:rPr lang="en-US" dirty="0" smtClean="0"/>
              <a:t>Happy Thanksgiving!!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Additional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Big Data Booms, SQL Makes A </a:t>
            </a:r>
            <a:r>
              <a:rPr lang="en-US" dirty="0" smtClean="0">
                <a:solidFill>
                  <a:schemeClr val="tx1"/>
                </a:solidFill>
              </a:rPr>
              <a:t>Comeback– http</a:t>
            </a:r>
            <a:r>
              <a:rPr lang="en-US" dirty="0">
                <a:solidFill>
                  <a:schemeClr val="tx1"/>
                </a:solidFill>
              </a:rPr>
              <a:t>://www.forbes.com/sites/oracle/2014/09/08/as-big-data-booms-sql-makes-a-comeback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Hive Guide </a:t>
            </a:r>
            <a:r>
              <a:rPr lang="en-US" dirty="0" smtClean="0">
                <a:solidFill>
                  <a:schemeClr val="tx1"/>
                </a:solidFill>
              </a:rPr>
              <a:t>– https</a:t>
            </a:r>
            <a:r>
              <a:rPr lang="en-US" dirty="0">
                <a:solidFill>
                  <a:schemeClr val="tx1"/>
                </a:solidFill>
              </a:rPr>
              <a:t>://cwiki.apache.org/confluence/display/Hive/</a:t>
            </a:r>
            <a:r>
              <a:rPr lang="en-US" dirty="0" smtClean="0">
                <a:solidFill>
                  <a:schemeClr val="tx1"/>
                </a:solidFill>
              </a:rPr>
              <a:t>GettingStarted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Pig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Hive Article by Alan Gates – https</a:t>
            </a:r>
            <a:r>
              <a:rPr lang="en-US" dirty="0">
                <a:solidFill>
                  <a:schemeClr val="tx1"/>
                </a:solidFill>
              </a:rPr>
              <a:t>://developer.yahoo.com/blogs/hadoop/comparing-pig-latin-sql-constructing-data-processing-pipelines-444.</a:t>
            </a: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SQL in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3130" y="1103374"/>
            <a:ext cx="11555381" cy="531572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 first SQL-on-Hadoop engine was Apache </a:t>
            </a:r>
            <a:r>
              <a:rPr lang="en-US" dirty="0" smtClean="0"/>
              <a:t>Hive</a:t>
            </a:r>
          </a:p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new ones have been </a:t>
            </a:r>
            <a:r>
              <a:rPr lang="en-US" dirty="0" smtClean="0"/>
              <a:t>released in the past 12 months.</a:t>
            </a:r>
          </a:p>
          <a:p>
            <a:pPr lvl="1"/>
            <a:r>
              <a:rPr lang="en-US" dirty="0" err="1"/>
              <a:t>Actian</a:t>
            </a:r>
            <a:r>
              <a:rPr lang="en-US" dirty="0"/>
              <a:t> </a:t>
            </a:r>
            <a:r>
              <a:rPr lang="en-US" dirty="0" err="1"/>
              <a:t>ParAccel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/>
              <a:t>Drill </a:t>
            </a:r>
            <a:r>
              <a:rPr lang="en-US" dirty="0">
                <a:sym typeface="Wingdings"/>
              </a:rPr>
              <a:t> Open </a:t>
            </a:r>
            <a:r>
              <a:rPr lang="en-US" dirty="0" smtClean="0">
                <a:sym typeface="Wingdings"/>
              </a:rPr>
              <a:t>Source</a:t>
            </a:r>
          </a:p>
          <a:p>
            <a:pPr lvl="1"/>
            <a:r>
              <a:rPr lang="en-US" dirty="0" smtClean="0">
                <a:sym typeface="Wingdings"/>
              </a:rPr>
              <a:t>Apache Spark SQL  Open Source</a:t>
            </a:r>
            <a:endParaRPr lang="en-US" dirty="0" smtClean="0"/>
          </a:p>
          <a:p>
            <a:pPr lvl="1"/>
            <a:r>
              <a:rPr lang="en-US" dirty="0" err="1" smtClean="0"/>
              <a:t>CitusDB</a:t>
            </a:r>
            <a:endParaRPr lang="en-US" dirty="0"/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Impala </a:t>
            </a:r>
            <a:r>
              <a:rPr lang="en-US" dirty="0" smtClean="0">
                <a:sym typeface="Wingdings"/>
              </a:rPr>
              <a:t> Open Source, Just submitted to Apache yesterday</a:t>
            </a:r>
            <a:endParaRPr lang="en-US" dirty="0"/>
          </a:p>
          <a:p>
            <a:pPr lvl="1"/>
            <a:r>
              <a:rPr lang="en-US" dirty="0" smtClean="0"/>
              <a:t>Concurrent Lingual</a:t>
            </a:r>
          </a:p>
          <a:p>
            <a:pPr lvl="1"/>
            <a:r>
              <a:rPr lang="en-US" dirty="0"/>
              <a:t>EMC/</a:t>
            </a:r>
            <a:r>
              <a:rPr lang="en-US" dirty="0" err="1"/>
              <a:t>Greenplum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 Open source, submitted to Apache</a:t>
            </a:r>
            <a:endParaRPr lang="en-US" dirty="0"/>
          </a:p>
          <a:p>
            <a:pPr lvl="1"/>
            <a:r>
              <a:rPr lang="en-US" dirty="0" err="1" smtClean="0"/>
              <a:t>Hadapt</a:t>
            </a:r>
            <a:endParaRPr lang="en-US" dirty="0"/>
          </a:p>
          <a:p>
            <a:pPr lvl="1"/>
            <a:r>
              <a:rPr lang="en-US" dirty="0"/>
              <a:t>HP </a:t>
            </a:r>
            <a:r>
              <a:rPr lang="en-US" dirty="0" err="1"/>
              <a:t>Vertica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IBM Big SQL </a:t>
            </a:r>
          </a:p>
          <a:p>
            <a:pPr lvl="1"/>
            <a:r>
              <a:rPr lang="en-US" dirty="0" err="1" smtClean="0"/>
              <a:t>InfiniDB</a:t>
            </a:r>
            <a:endParaRPr lang="en-US" dirty="0" smtClean="0"/>
          </a:p>
          <a:p>
            <a:pPr lvl="1"/>
            <a:r>
              <a:rPr lang="en-US" dirty="0" err="1" smtClean="0"/>
              <a:t>JethroData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MammothDB</a:t>
            </a:r>
            <a:endParaRPr lang="en-US" dirty="0" smtClean="0"/>
          </a:p>
          <a:p>
            <a:pPr lvl="1"/>
            <a:r>
              <a:rPr lang="en-US" dirty="0"/>
              <a:t>Microsoft </a:t>
            </a:r>
            <a:r>
              <a:rPr lang="en-US" dirty="0" err="1"/>
              <a:t>PolyBase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Oracle Big Data SQL</a:t>
            </a:r>
          </a:p>
          <a:p>
            <a:pPr lvl="1"/>
            <a:r>
              <a:rPr lang="en-US" dirty="0" smtClean="0"/>
              <a:t>Pivotal </a:t>
            </a:r>
            <a:r>
              <a:rPr lang="en-US" dirty="0" err="1" smtClean="0"/>
              <a:t>HawQ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 Open Source, submitted to Apache</a:t>
            </a:r>
            <a:endParaRPr lang="en-US" dirty="0" smtClean="0"/>
          </a:p>
          <a:p>
            <a:pPr lvl="1"/>
            <a:r>
              <a:rPr lang="en-US" dirty="0" smtClean="0"/>
              <a:t>Progress </a:t>
            </a:r>
            <a:r>
              <a:rPr lang="en-US" dirty="0" err="1" smtClean="0"/>
              <a:t>DataDirect</a:t>
            </a:r>
            <a:endParaRPr lang="en-US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Simba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Splice Machine</a:t>
            </a:r>
          </a:p>
          <a:p>
            <a:pPr lvl="1"/>
            <a:r>
              <a:rPr lang="en-US" dirty="0" smtClean="0"/>
              <a:t>Teradata </a:t>
            </a:r>
            <a:r>
              <a:rPr lang="en-US" dirty="0"/>
              <a:t>Aster Database (via SQL-H)</a:t>
            </a:r>
            <a:endParaRPr lang="en-US" dirty="0" smtClean="0"/>
          </a:p>
          <a:p>
            <a:r>
              <a:rPr lang="en-US" dirty="0" smtClean="0"/>
              <a:t>Ask me next week and there will probably be two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SQL – The 411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3130" y="1103374"/>
            <a:ext cx="11555381" cy="5315723"/>
          </a:xfrm>
        </p:spPr>
        <p:txBody>
          <a:bodyPr/>
          <a:lstStyle/>
          <a:p>
            <a:r>
              <a:rPr lang="en-US" dirty="0" smtClean="0"/>
              <a:t>SQL – Structured Query Language</a:t>
            </a:r>
          </a:p>
          <a:p>
            <a:r>
              <a:rPr lang="en-US" dirty="0" smtClean="0"/>
              <a:t>Emerged </a:t>
            </a:r>
            <a:r>
              <a:rPr lang="en-US" dirty="0"/>
              <a:t>in the late 1970s as the standard data access method, </a:t>
            </a:r>
            <a:r>
              <a:rPr lang="en-US" dirty="0" smtClean="0"/>
              <a:t>for </a:t>
            </a:r>
            <a:r>
              <a:rPr lang="en-US" dirty="0"/>
              <a:t>relational </a:t>
            </a:r>
            <a:r>
              <a:rPr lang="en-US" dirty="0" smtClean="0"/>
              <a:t>databases.</a:t>
            </a:r>
          </a:p>
          <a:p>
            <a:r>
              <a:rPr lang="en-US" dirty="0" smtClean="0"/>
              <a:t>A Standard defined by the International Standards Organization (ISO) </a:t>
            </a:r>
            <a:r>
              <a:rPr lang="en-US" dirty="0"/>
              <a:t>and American National Standards </a:t>
            </a:r>
            <a:r>
              <a:rPr lang="en-US" dirty="0" smtClean="0"/>
              <a:t>Institute (ANSI).</a:t>
            </a:r>
          </a:p>
          <a:p>
            <a:r>
              <a:rPr lang="en-US" dirty="0" smtClean="0"/>
              <a:t>Easy and expressive syntax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myColumn</a:t>
            </a:r>
            <a:r>
              <a:rPr lang="en-US" dirty="0" smtClean="0"/>
              <a:t> FROM </a:t>
            </a:r>
            <a:r>
              <a:rPr lang="en-US" dirty="0" err="1" smtClean="0"/>
              <a:t>MyTable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Why Use Pig and Hive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9475" y="1103313"/>
            <a:ext cx="10926763" cy="531653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Takes 15 </a:t>
            </a:r>
            <a:r>
              <a:rPr lang="en-US" dirty="0" smtClean="0"/>
              <a:t>minutes </a:t>
            </a:r>
            <a:r>
              <a:rPr lang="en-US" dirty="0"/>
              <a:t>and 9 lines in </a:t>
            </a:r>
            <a:r>
              <a:rPr lang="en-US" dirty="0" smtClean="0"/>
              <a:t>Pig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Users </a:t>
            </a:r>
            <a:r>
              <a:rPr lang="en-US" sz="1400" b="0" dirty="0">
                <a:latin typeface="Courier New"/>
                <a:cs typeface="Courier New"/>
              </a:rPr>
              <a:t>= load </a:t>
            </a:r>
            <a:r>
              <a:rPr lang="en-US" sz="1400" b="0" dirty="0" smtClean="0">
                <a:latin typeface="Courier New"/>
                <a:cs typeface="Courier New"/>
              </a:rPr>
              <a:t>‘input/users</a:t>
            </a:r>
            <a:r>
              <a:rPr lang="en-US" sz="1400" b="0" dirty="0">
                <a:latin typeface="Courier New"/>
                <a:cs typeface="Courier New"/>
              </a:rPr>
              <a:t>’ </a:t>
            </a:r>
            <a:r>
              <a:rPr lang="en-US" sz="1400" b="0" dirty="0" smtClean="0">
                <a:latin typeface="Courier New"/>
                <a:cs typeface="Courier New"/>
              </a:rPr>
              <a:t>using </a:t>
            </a:r>
            <a:r>
              <a:rPr lang="en-US" sz="1400" b="0" dirty="0" err="1" smtClean="0">
                <a:latin typeface="Courier New"/>
                <a:cs typeface="Courier New"/>
              </a:rPr>
              <a:t>PigStorage</a:t>
            </a:r>
            <a:r>
              <a:rPr lang="en-US" sz="1400" b="0" dirty="0" smtClean="0">
                <a:latin typeface="Courier New"/>
                <a:cs typeface="Courier New"/>
              </a:rPr>
              <a:t>(‘,’) as </a:t>
            </a:r>
            <a:r>
              <a:rPr lang="en-US" sz="1400" b="0" dirty="0">
                <a:latin typeface="Courier New"/>
                <a:cs typeface="Courier New"/>
              </a:rPr>
              <a:t>(</a:t>
            </a:r>
            <a:r>
              <a:rPr lang="en-US" sz="1400" b="0" dirty="0" err="1" smtClean="0">
                <a:latin typeface="Courier New"/>
                <a:cs typeface="Courier New"/>
              </a:rPr>
              <a:t>name:chararray</a:t>
            </a:r>
            <a:r>
              <a:rPr lang="en-US" sz="1400" b="0" dirty="0" smtClean="0">
                <a:latin typeface="Courier New"/>
                <a:cs typeface="Courier New"/>
              </a:rPr>
              <a:t>, </a:t>
            </a:r>
            <a:r>
              <a:rPr lang="en-US" sz="1400" b="0" dirty="0" err="1" smtClean="0">
                <a:latin typeface="Courier New"/>
                <a:cs typeface="Courier New"/>
              </a:rPr>
              <a:t>age:int</a:t>
            </a:r>
            <a:r>
              <a:rPr lang="en-US" sz="1400" b="0" dirty="0" smtClean="0">
                <a:latin typeface="Courier New"/>
                <a:cs typeface="Courier New"/>
              </a:rPr>
              <a:t>)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 err="1">
                <a:latin typeface="Courier New"/>
                <a:cs typeface="Courier New"/>
              </a:rPr>
              <a:t>Fltrd</a:t>
            </a:r>
            <a:r>
              <a:rPr lang="en-US" sz="1400" b="0" dirty="0">
                <a:latin typeface="Courier New"/>
                <a:cs typeface="Courier New"/>
              </a:rPr>
              <a:t> = filter Users </a:t>
            </a:r>
            <a:r>
              <a:rPr lang="en-US" sz="1400" b="0" dirty="0" smtClean="0">
                <a:latin typeface="Courier New"/>
                <a:cs typeface="Courier New"/>
              </a:rPr>
              <a:t>by age </a:t>
            </a:r>
            <a:r>
              <a:rPr lang="en-US" sz="1400" b="0" dirty="0">
                <a:latin typeface="Courier New"/>
                <a:cs typeface="Courier New"/>
              </a:rPr>
              <a:t>&gt;= 18 and age &lt;= 25;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>
                <a:latin typeface="Courier New"/>
                <a:cs typeface="Courier New"/>
              </a:rPr>
              <a:t>Pages = load </a:t>
            </a:r>
            <a:r>
              <a:rPr lang="en-US" sz="1400" b="0" dirty="0" smtClean="0">
                <a:latin typeface="Courier New"/>
                <a:cs typeface="Courier New"/>
              </a:rPr>
              <a:t>‘input/pages</a:t>
            </a:r>
            <a:r>
              <a:rPr lang="en-US" sz="1400" b="0" dirty="0">
                <a:latin typeface="Courier New"/>
                <a:cs typeface="Courier New"/>
              </a:rPr>
              <a:t>’ using </a:t>
            </a:r>
            <a:r>
              <a:rPr lang="en-US" sz="1400" b="0" dirty="0" err="1">
                <a:latin typeface="Courier New"/>
                <a:cs typeface="Courier New"/>
              </a:rPr>
              <a:t>PigStorage</a:t>
            </a:r>
            <a:r>
              <a:rPr lang="en-US" sz="1400" b="0" dirty="0">
                <a:latin typeface="Courier New"/>
                <a:cs typeface="Courier New"/>
              </a:rPr>
              <a:t>(‘,’) </a:t>
            </a:r>
            <a:r>
              <a:rPr lang="en-US" sz="1400" b="0" dirty="0" smtClean="0">
                <a:latin typeface="Courier New"/>
                <a:cs typeface="Courier New"/>
              </a:rPr>
              <a:t> as </a:t>
            </a:r>
            <a:r>
              <a:rPr lang="en-US" sz="1400" b="0" dirty="0">
                <a:latin typeface="Courier New"/>
                <a:cs typeface="Courier New"/>
              </a:rPr>
              <a:t>(</a:t>
            </a:r>
            <a:r>
              <a:rPr lang="en-US" sz="1400" b="0" dirty="0" err="1" smtClean="0">
                <a:latin typeface="Courier New"/>
                <a:cs typeface="Courier New"/>
              </a:rPr>
              <a:t>user:chararray</a:t>
            </a:r>
            <a:r>
              <a:rPr lang="en-US" sz="1400" b="0" dirty="0" smtClean="0">
                <a:latin typeface="Courier New"/>
                <a:cs typeface="Courier New"/>
              </a:rPr>
              <a:t>, </a:t>
            </a:r>
            <a:r>
              <a:rPr lang="en-US" sz="1400" b="0" dirty="0" err="1" smtClean="0">
                <a:latin typeface="Courier New"/>
                <a:cs typeface="Courier New"/>
              </a:rPr>
              <a:t>url:chararray</a:t>
            </a:r>
            <a:r>
              <a:rPr lang="en-US" sz="1400" b="0" dirty="0" smtClean="0">
                <a:latin typeface="Courier New"/>
                <a:cs typeface="Courier New"/>
              </a:rPr>
              <a:t>)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 err="1">
                <a:latin typeface="Courier New"/>
                <a:cs typeface="Courier New"/>
              </a:rPr>
              <a:t>Jnd</a:t>
            </a:r>
            <a:r>
              <a:rPr lang="en-US" sz="1400" b="0" dirty="0">
                <a:latin typeface="Courier New"/>
                <a:cs typeface="Courier New"/>
              </a:rPr>
              <a:t> = join </a:t>
            </a:r>
            <a:r>
              <a:rPr lang="en-US" sz="1400" b="0" dirty="0" err="1">
                <a:latin typeface="Courier New"/>
                <a:cs typeface="Courier New"/>
              </a:rPr>
              <a:t>Fltrd</a:t>
            </a:r>
            <a:r>
              <a:rPr lang="en-US" sz="1400" b="0" dirty="0">
                <a:latin typeface="Courier New"/>
                <a:cs typeface="Courier New"/>
              </a:rPr>
              <a:t> by name, Pages by user;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 err="1">
                <a:latin typeface="Courier New"/>
                <a:cs typeface="Courier New"/>
              </a:rPr>
              <a:t>Grpd</a:t>
            </a:r>
            <a:r>
              <a:rPr lang="en-US" sz="1400" b="0" dirty="0">
                <a:latin typeface="Courier New"/>
                <a:cs typeface="Courier New"/>
              </a:rPr>
              <a:t> = group </a:t>
            </a:r>
            <a:r>
              <a:rPr lang="en-US" sz="1400" b="0" dirty="0" err="1">
                <a:latin typeface="Courier New"/>
                <a:cs typeface="Courier New"/>
              </a:rPr>
              <a:t>Jnd</a:t>
            </a:r>
            <a:r>
              <a:rPr lang="en-US" sz="1400" b="0" dirty="0">
                <a:latin typeface="Courier New"/>
                <a:cs typeface="Courier New"/>
              </a:rPr>
              <a:t> by </a:t>
            </a:r>
            <a:r>
              <a:rPr lang="en-US" sz="1400" b="0" dirty="0" err="1">
                <a:latin typeface="Courier New"/>
                <a:cs typeface="Courier New"/>
              </a:rPr>
              <a:t>url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 err="1">
                <a:latin typeface="Courier New"/>
                <a:cs typeface="Courier New"/>
              </a:rPr>
              <a:t>Smmd</a:t>
            </a:r>
            <a:r>
              <a:rPr lang="en-US" sz="1400" b="0" dirty="0">
                <a:latin typeface="Courier New"/>
                <a:cs typeface="Courier New"/>
              </a:rPr>
              <a:t> = </a:t>
            </a:r>
            <a:r>
              <a:rPr lang="en-US" sz="1400" b="0" dirty="0" err="1">
                <a:latin typeface="Courier New"/>
                <a:cs typeface="Courier New"/>
              </a:rPr>
              <a:t>foreach</a:t>
            </a: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err="1">
                <a:latin typeface="Courier New"/>
                <a:cs typeface="Courier New"/>
              </a:rPr>
              <a:t>Grpd</a:t>
            </a:r>
            <a:r>
              <a:rPr lang="en-US" sz="1400" b="0" dirty="0">
                <a:latin typeface="Courier New"/>
                <a:cs typeface="Courier New"/>
              </a:rPr>
              <a:t> generate </a:t>
            </a:r>
            <a:r>
              <a:rPr lang="en-US" sz="1400" b="0" dirty="0" err="1">
                <a:latin typeface="Courier New"/>
                <a:cs typeface="Courier New"/>
              </a:rPr>
              <a:t>group</a:t>
            </a:r>
            <a:r>
              <a:rPr lang="en-US" sz="1400" b="0" dirty="0" err="1" smtClean="0">
                <a:latin typeface="Courier New"/>
                <a:cs typeface="Courier New"/>
              </a:rPr>
              <a:t>,COUNT</a:t>
            </a:r>
            <a:r>
              <a:rPr lang="en-US" sz="1400" b="0" dirty="0">
                <a:latin typeface="Courier New"/>
                <a:cs typeface="Courier New"/>
              </a:rPr>
              <a:t>(</a:t>
            </a:r>
            <a:r>
              <a:rPr lang="en-US" sz="1400" b="0" dirty="0" err="1">
                <a:latin typeface="Courier New"/>
                <a:cs typeface="Courier New"/>
              </a:rPr>
              <a:t>Jnd</a:t>
            </a:r>
            <a:r>
              <a:rPr lang="en-US" sz="1400" b="0" dirty="0">
                <a:latin typeface="Courier New"/>
                <a:cs typeface="Courier New"/>
              </a:rPr>
              <a:t>) as clicks;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 err="1">
                <a:latin typeface="Courier New"/>
                <a:cs typeface="Courier New"/>
              </a:rPr>
              <a:t>Srtd</a:t>
            </a:r>
            <a:r>
              <a:rPr lang="en-US" sz="1400" b="0" dirty="0">
                <a:latin typeface="Courier New"/>
                <a:cs typeface="Courier New"/>
              </a:rPr>
              <a:t> = order </a:t>
            </a:r>
            <a:r>
              <a:rPr lang="en-US" sz="1400" b="0" dirty="0" err="1">
                <a:latin typeface="Courier New"/>
                <a:cs typeface="Courier New"/>
              </a:rPr>
              <a:t>Smmd</a:t>
            </a:r>
            <a:r>
              <a:rPr lang="en-US" sz="1400" b="0" dirty="0">
                <a:latin typeface="Courier New"/>
                <a:cs typeface="Courier New"/>
              </a:rPr>
              <a:t> by clicks </a:t>
            </a:r>
            <a:r>
              <a:rPr lang="en-US" sz="1400" b="0" dirty="0" err="1">
                <a:latin typeface="Courier New"/>
                <a:cs typeface="Courier New"/>
              </a:rPr>
              <a:t>desc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>
                <a:latin typeface="Courier New"/>
                <a:cs typeface="Courier New"/>
              </a:rPr>
              <a:t>Top5 = limit </a:t>
            </a:r>
            <a:r>
              <a:rPr lang="en-US" sz="1400" b="0" dirty="0" err="1">
                <a:latin typeface="Courier New"/>
                <a:cs typeface="Courier New"/>
              </a:rPr>
              <a:t>Srtd</a:t>
            </a:r>
            <a:r>
              <a:rPr lang="en-US" sz="1400" b="0" dirty="0">
                <a:latin typeface="Courier New"/>
                <a:cs typeface="Courier New"/>
              </a:rPr>
              <a:t> 5;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b="0" dirty="0">
                <a:latin typeface="Courier New"/>
                <a:cs typeface="Courier New"/>
              </a:rPr>
              <a:t>store Top5 into </a:t>
            </a:r>
            <a:r>
              <a:rPr lang="en-US" sz="1400" b="0" dirty="0" smtClean="0">
                <a:latin typeface="Courier New"/>
                <a:cs typeface="Courier New"/>
              </a:rPr>
              <a:t>‘output/top5sites’ using </a:t>
            </a:r>
            <a:r>
              <a:rPr lang="en-US" sz="1400" b="0" dirty="0" err="1" smtClean="0">
                <a:latin typeface="Courier New"/>
                <a:cs typeface="Courier New"/>
              </a:rPr>
              <a:t>PigStorage</a:t>
            </a:r>
            <a:r>
              <a:rPr lang="en-US" sz="1400" b="0" dirty="0" smtClean="0">
                <a:latin typeface="Courier New"/>
                <a:cs typeface="Courier New"/>
              </a:rPr>
              <a:t>(‘,’);</a:t>
            </a:r>
          </a:p>
          <a:p>
            <a:pPr marL="545997" lvl="1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Or 10 minutes </a:t>
            </a:r>
            <a:r>
              <a:rPr lang="en-US" dirty="0"/>
              <a:t>and </a:t>
            </a:r>
            <a:r>
              <a:rPr lang="en-US" dirty="0" smtClean="0"/>
              <a:t>7 </a:t>
            </a:r>
            <a:r>
              <a:rPr lang="en-US" dirty="0"/>
              <a:t>lines in </a:t>
            </a:r>
            <a:r>
              <a:rPr lang="en-US" dirty="0" smtClean="0"/>
              <a:t>Hive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insert into </a:t>
            </a:r>
            <a:r>
              <a:rPr lang="en-US" sz="1400" dirty="0" err="1">
                <a:latin typeface="Courier New"/>
                <a:cs typeface="Courier New"/>
              </a:rPr>
              <a:t>ValuableClicksPerDMA</a:t>
            </a:r>
            <a:endParaRPr lang="en-US" sz="1400" dirty="0">
              <a:latin typeface="Courier New"/>
              <a:cs typeface="Courier New"/>
            </a:endParaRP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select </a:t>
            </a:r>
            <a:r>
              <a:rPr lang="en-US" sz="1400" dirty="0" err="1">
                <a:latin typeface="Courier New"/>
                <a:cs typeface="Courier New"/>
              </a:rPr>
              <a:t>dma</a:t>
            </a:r>
            <a:r>
              <a:rPr lang="en-US" sz="1400" dirty="0">
                <a:latin typeface="Courier New"/>
                <a:cs typeface="Courier New"/>
              </a:rPr>
              <a:t>, count(*)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from </a:t>
            </a:r>
            <a:r>
              <a:rPr lang="en-US" sz="1400" dirty="0" err="1">
                <a:latin typeface="Courier New"/>
                <a:cs typeface="Courier New"/>
              </a:rPr>
              <a:t>geoinfo</a:t>
            </a:r>
            <a:r>
              <a:rPr lang="en-US" sz="1400" dirty="0">
                <a:latin typeface="Courier New"/>
                <a:cs typeface="Courier New"/>
              </a:rPr>
              <a:t> join (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	select name, </a:t>
            </a:r>
            <a:r>
              <a:rPr lang="en-US" sz="1400" dirty="0" err="1">
                <a:latin typeface="Courier New"/>
                <a:cs typeface="Courier New"/>
              </a:rPr>
              <a:t>ipaddr</a:t>
            </a:r>
            <a:endParaRPr lang="en-US" sz="1400" dirty="0">
              <a:latin typeface="Courier New"/>
              <a:cs typeface="Courier New"/>
            </a:endParaRP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	from users join clicks on (</a:t>
            </a:r>
            <a:r>
              <a:rPr lang="en-US" sz="1400" dirty="0" err="1">
                <a:latin typeface="Courier New"/>
                <a:cs typeface="Courier New"/>
              </a:rPr>
              <a:t>users.name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clicks.user</a:t>
            </a:r>
            <a:r>
              <a:rPr lang="en-US" sz="1400" dirty="0">
                <a:latin typeface="Courier New"/>
                <a:cs typeface="Courier New"/>
              </a:rPr>
              <a:t>) where value &gt; 0;</a:t>
            </a: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) using </a:t>
            </a:r>
            <a:r>
              <a:rPr lang="en-US" sz="1400" dirty="0" err="1">
                <a:latin typeface="Courier New"/>
                <a:cs typeface="Courier New"/>
              </a:rPr>
              <a:t>ipaddr</a:t>
            </a:r>
            <a:endParaRPr lang="en-US" sz="1400" dirty="0">
              <a:latin typeface="Courier New"/>
              <a:cs typeface="Courier New"/>
            </a:endParaRPr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group by </a:t>
            </a:r>
            <a:r>
              <a:rPr lang="en-US" sz="1400" dirty="0" err="1">
                <a:latin typeface="Courier New"/>
                <a:cs typeface="Courier New"/>
              </a:rPr>
              <a:t>dma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dirty="0"/>
          </a:p>
          <a:p>
            <a:pPr marL="545997" lvl="1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61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Hive! – What is it good for …?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3130" y="1103374"/>
            <a:ext cx="11555381" cy="5315723"/>
          </a:xfrm>
        </p:spPr>
        <p:txBody>
          <a:bodyPr/>
          <a:lstStyle/>
          <a:p>
            <a:r>
              <a:rPr lang="en-US" dirty="0" smtClean="0"/>
              <a:t>Absolutely a lot of things like relational analytics.</a:t>
            </a:r>
          </a:p>
          <a:p>
            <a:r>
              <a:rPr lang="en-US" dirty="0" smtClean="0"/>
              <a:t>Brings SQL to the Hadoop and Big data World</a:t>
            </a:r>
          </a:p>
          <a:p>
            <a:r>
              <a:rPr lang="en-US" dirty="0" smtClean="0"/>
              <a:t>Probably has done more for Hadoop adoption than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34089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endCxn id="27" idx="1"/>
          </p:cNvCxnSpPr>
          <p:nvPr/>
        </p:nvCxnSpPr>
        <p:spPr>
          <a:xfrm>
            <a:off x="914162" y="2482315"/>
            <a:ext cx="1489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5955" y="2149526"/>
            <a:ext cx="1915789" cy="668692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HiveServer2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2069" y="2144466"/>
            <a:ext cx="804224" cy="675703"/>
            <a:chOff x="1287309" y="1514397"/>
            <a:chExt cx="787026" cy="881670"/>
          </a:xfrm>
        </p:grpSpPr>
        <p:sp>
          <p:nvSpPr>
            <p:cNvPr id="9" name="Isosceles Triangle 8"/>
            <p:cNvSpPr/>
            <p:nvPr/>
          </p:nvSpPr>
          <p:spPr>
            <a:xfrm>
              <a:off x="1287309" y="1717597"/>
              <a:ext cx="787026" cy="678470"/>
            </a:xfrm>
            <a:custGeom>
              <a:avLst/>
              <a:gdLst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  <a:gd name="connsiteX0" fmla="*/ 468 w 982602"/>
                <a:gd name="connsiteY0" fmla="*/ 846667 h 846667"/>
                <a:gd name="connsiteX1" fmla="*/ 491535 w 982602"/>
                <a:gd name="connsiteY1" fmla="*/ 0 h 846667"/>
                <a:gd name="connsiteX2" fmla="*/ 982602 w 982602"/>
                <a:gd name="connsiteY2" fmla="*/ 846667 h 846667"/>
                <a:gd name="connsiteX3" fmla="*/ 468 w 982602"/>
                <a:gd name="connsiteY3" fmla="*/ 846667 h 846667"/>
                <a:gd name="connsiteX0" fmla="*/ 468 w 982602"/>
                <a:gd name="connsiteY0" fmla="*/ 846667 h 846667"/>
                <a:gd name="connsiteX1" fmla="*/ 491535 w 982602"/>
                <a:gd name="connsiteY1" fmla="*/ 0 h 846667"/>
                <a:gd name="connsiteX2" fmla="*/ 982602 w 982602"/>
                <a:gd name="connsiteY2" fmla="*/ 846667 h 846667"/>
                <a:gd name="connsiteX3" fmla="*/ 468 w 982602"/>
                <a:gd name="connsiteY3" fmla="*/ 846667 h 846667"/>
                <a:gd name="connsiteX0" fmla="*/ 459 w 982593"/>
                <a:gd name="connsiteY0" fmla="*/ 846667 h 846667"/>
                <a:gd name="connsiteX1" fmla="*/ 491526 w 982593"/>
                <a:gd name="connsiteY1" fmla="*/ 0 h 846667"/>
                <a:gd name="connsiteX2" fmla="*/ 982593 w 982593"/>
                <a:gd name="connsiteY2" fmla="*/ 846667 h 846667"/>
                <a:gd name="connsiteX3" fmla="*/ 459 w 982593"/>
                <a:gd name="connsiteY3" fmla="*/ 846667 h 846667"/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  <a:gd name="connsiteX0" fmla="*/ 0 w 982134"/>
                <a:gd name="connsiteY0" fmla="*/ 846667 h 846667"/>
                <a:gd name="connsiteX1" fmla="*/ 491067 w 982134"/>
                <a:gd name="connsiteY1" fmla="*/ 0 h 846667"/>
                <a:gd name="connsiteX2" fmla="*/ 982134 w 982134"/>
                <a:gd name="connsiteY2" fmla="*/ 846667 h 846667"/>
                <a:gd name="connsiteX3" fmla="*/ 0 w 982134"/>
                <a:gd name="connsiteY3" fmla="*/ 846667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134" h="846667">
                  <a:moveTo>
                    <a:pt x="0" y="846667"/>
                  </a:moveTo>
                  <a:cubicBezTo>
                    <a:pt x="37054" y="524644"/>
                    <a:pt x="142852" y="173673"/>
                    <a:pt x="491067" y="0"/>
                  </a:cubicBezTo>
                  <a:cubicBezTo>
                    <a:pt x="817573" y="162819"/>
                    <a:pt x="934226" y="539118"/>
                    <a:pt x="982134" y="846667"/>
                  </a:cubicBezTo>
                  <a:lnTo>
                    <a:pt x="0" y="846667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2399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477622" y="1514397"/>
              <a:ext cx="406400" cy="406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2399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18878" y="2149526"/>
            <a:ext cx="1915789" cy="668692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Hive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0885" y="4460405"/>
            <a:ext cx="1915789" cy="668692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Map-reduce</a:t>
            </a:r>
            <a:endParaRPr lang="en-US" sz="1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09674" y="4460405"/>
            <a:ext cx="1915789" cy="668692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 err="1">
                <a:solidFill>
                  <a:srgbClr val="FFFFFF"/>
                </a:solidFill>
                <a:latin typeface="Arial"/>
              </a:rPr>
              <a:t>Tez</a:t>
            </a:r>
            <a:endParaRPr lang="en-US" sz="1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24"/>
          <p:cNvSpPr/>
          <p:nvPr/>
        </p:nvSpPr>
        <p:spPr>
          <a:xfrm>
            <a:off x="5977602" y="5430445"/>
            <a:ext cx="1822681" cy="789316"/>
          </a:xfrm>
          <a:prstGeom prst="can">
            <a:avLst/>
          </a:prstGeom>
          <a:solidFill>
            <a:srgbClr val="4472C4"/>
          </a:solidFill>
          <a:ln>
            <a:solidFill>
              <a:srgbClr val="073779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23"/>
          <p:cNvSpPr/>
          <p:nvPr/>
        </p:nvSpPr>
        <p:spPr>
          <a:xfrm>
            <a:off x="5720846" y="5399414"/>
            <a:ext cx="1822681" cy="789316"/>
          </a:xfrm>
          <a:prstGeom prst="can">
            <a:avLst/>
          </a:prstGeom>
          <a:solidFill>
            <a:srgbClr val="4472C4"/>
          </a:solidFill>
          <a:ln>
            <a:solidFill>
              <a:srgbClr val="073779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22"/>
          <p:cNvSpPr/>
          <p:nvPr/>
        </p:nvSpPr>
        <p:spPr>
          <a:xfrm>
            <a:off x="5464090" y="5368382"/>
            <a:ext cx="1822681" cy="789316"/>
          </a:xfrm>
          <a:prstGeom prst="can">
            <a:avLst/>
          </a:prstGeom>
          <a:solidFill>
            <a:srgbClr val="4472C4"/>
          </a:solidFill>
          <a:ln>
            <a:solidFill>
              <a:srgbClr val="073779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207337" y="5337350"/>
            <a:ext cx="1822681" cy="789316"/>
          </a:xfrm>
          <a:prstGeom prst="can">
            <a:avLst/>
          </a:prstGeom>
          <a:solidFill>
            <a:srgbClr val="4472C4"/>
          </a:solidFill>
          <a:ln>
            <a:solidFill>
              <a:srgbClr val="073779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Data Node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03926" y="2949183"/>
            <a:ext cx="1444601" cy="6686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Web UI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03926" y="2147970"/>
            <a:ext cx="1444601" cy="6686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JDBC / ODBC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03926" y="1346756"/>
            <a:ext cx="1444601" cy="6686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CLI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56379" y="1208123"/>
            <a:ext cx="7403590" cy="25514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2423" y="1000191"/>
            <a:ext cx="863303" cy="492276"/>
          </a:xfrm>
          <a:prstGeom prst="rect">
            <a:avLst/>
          </a:prstGeom>
          <a:solidFill>
            <a:schemeClr val="bg2"/>
          </a:solidFill>
        </p:spPr>
        <p:txBody>
          <a:bodyPr wrap="none" lIns="121883" tIns="60941" rIns="121883" bIns="60941" rtlCol="0">
            <a:spAutoFit/>
          </a:bodyPr>
          <a:lstStyle/>
          <a:p>
            <a:pPr defTabSz="457200"/>
            <a:r>
              <a:rPr lang="en-US" sz="2399" dirty="0">
                <a:solidFill>
                  <a:prstClr val="black"/>
                </a:solidFill>
                <a:latin typeface="Arial"/>
              </a:rPr>
              <a:t>Hive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56379" y="4173877"/>
            <a:ext cx="7403590" cy="223741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82421" y="3973526"/>
            <a:ext cx="1326571" cy="492276"/>
          </a:xfrm>
          <a:prstGeom prst="rect">
            <a:avLst/>
          </a:prstGeom>
          <a:solidFill>
            <a:schemeClr val="bg2"/>
          </a:solidFill>
        </p:spPr>
        <p:txBody>
          <a:bodyPr wrap="none" lIns="121883" tIns="60941" rIns="121883" bIns="60941" rtlCol="0">
            <a:spAutoFit/>
          </a:bodyPr>
          <a:lstStyle/>
          <a:p>
            <a:pPr defTabSz="457200"/>
            <a:r>
              <a:rPr lang="en-US" sz="2399" dirty="0">
                <a:solidFill>
                  <a:prstClr val="black"/>
                </a:solidFill>
                <a:latin typeface="Arial"/>
              </a:rPr>
              <a:t>Hadoop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391800" y="1375261"/>
            <a:ext cx="1915789" cy="668692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Compiler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91800" y="2149526"/>
            <a:ext cx="1915789" cy="668692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Optimizer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91800" y="2923789"/>
            <a:ext cx="1915789" cy="668692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457200"/>
            <a:r>
              <a:rPr lang="en-US" sz="2000" dirty="0">
                <a:solidFill>
                  <a:srgbClr val="FFFFFF"/>
                </a:solidFill>
                <a:latin typeface="Arial"/>
              </a:rPr>
              <a:t>Executor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48686" y="1826692"/>
            <a:ext cx="707811" cy="6770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/>
              </a:rPr>
              <a:t>Hive</a:t>
            </a:r>
          </a:p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/>
              </a:rPr>
              <a:t>SQL</a:t>
            </a:r>
          </a:p>
        </p:txBody>
      </p:sp>
      <p:cxnSp>
        <p:nvCxnSpPr>
          <p:cNvPr id="51" name="Straight Arrow Connector 50"/>
          <p:cNvCxnSpPr>
            <a:stCxn id="27" idx="3"/>
            <a:endCxn id="5" idx="1"/>
          </p:cNvCxnSpPr>
          <p:nvPr/>
        </p:nvCxnSpPr>
        <p:spPr>
          <a:xfrm>
            <a:off x="3848524" y="2482316"/>
            <a:ext cx="997431" cy="15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12" idx="0"/>
          </p:cNvCxnSpPr>
          <p:nvPr/>
        </p:nvCxnSpPr>
        <p:spPr>
          <a:xfrm>
            <a:off x="3848524" y="1681104"/>
            <a:ext cx="4228248" cy="46842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349216" y="3771299"/>
            <a:ext cx="0" cy="4025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95303" y="3746877"/>
            <a:ext cx="1453913" cy="49227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457200"/>
            <a:r>
              <a:rPr lang="en-US" sz="2399" dirty="0">
                <a:solidFill>
                  <a:prstClr val="black"/>
                </a:solidFill>
                <a:latin typeface="Arial"/>
              </a:rPr>
              <a:t>MR / </a:t>
            </a:r>
            <a:r>
              <a:rPr lang="en-US" sz="2399" dirty="0" err="1">
                <a:solidFill>
                  <a:prstClr val="black"/>
                </a:solidFill>
                <a:latin typeface="Arial"/>
              </a:rPr>
              <a:t>Tez</a:t>
            </a:r>
            <a:endParaRPr lang="en-US" sz="2399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1234" y="4584034"/>
            <a:ext cx="3871599" cy="1938992"/>
            <a:chOff x="88032" y="4167676"/>
            <a:chExt cx="2904456" cy="1939497"/>
          </a:xfrm>
        </p:grpSpPr>
        <p:sp>
          <p:nvSpPr>
            <p:cNvPr id="62" name="TextBox 61"/>
            <p:cNvSpPr txBox="1"/>
            <p:nvPr/>
          </p:nvSpPr>
          <p:spPr>
            <a:xfrm>
              <a:off x="415375" y="4167676"/>
              <a:ext cx="2577113" cy="193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spcBef>
                  <a:spcPts val="160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Arial"/>
                </a:rPr>
                <a:t>User issues SQL query</a:t>
              </a:r>
            </a:p>
            <a:p>
              <a:pPr defTabSz="457200">
                <a:spcBef>
                  <a:spcPts val="160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Arial"/>
                </a:rPr>
                <a:t>Hive parses and plans query</a:t>
              </a:r>
            </a:p>
            <a:p>
              <a:pPr defTabSz="457200">
                <a:spcBef>
                  <a:spcPts val="160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Arial"/>
                </a:rPr>
                <a:t>Query converted to MR/</a:t>
              </a:r>
              <a:r>
                <a:rPr lang="en-US" sz="2000" dirty="0" err="1">
                  <a:solidFill>
                    <a:prstClr val="black"/>
                  </a:solidFill>
                  <a:latin typeface="Arial"/>
                </a:rPr>
                <a:t>Tez</a:t>
              </a:r>
              <a:endParaRPr lang="en-US" sz="2000" dirty="0">
                <a:solidFill>
                  <a:prstClr val="black"/>
                </a:solidFill>
                <a:latin typeface="Arial"/>
              </a:endParaRPr>
            </a:p>
            <a:p>
              <a:pPr defTabSz="457200">
                <a:spcBef>
                  <a:spcPts val="160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Arial"/>
                </a:rPr>
                <a:t>MR or </a:t>
              </a:r>
              <a:r>
                <a:rPr lang="en-US" sz="2000" dirty="0" err="1">
                  <a:solidFill>
                    <a:prstClr val="black"/>
                  </a:solidFill>
                  <a:latin typeface="Arial"/>
                </a:rPr>
                <a:t>Tez</a:t>
              </a:r>
              <a:r>
                <a:rPr lang="en-US" sz="2000" dirty="0">
                  <a:solidFill>
                    <a:prstClr val="black"/>
                  </a:solidFill>
                  <a:latin typeface="Arial"/>
                </a:rPr>
                <a:t> run by Hadoop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88032" y="4238105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4378" rtlCol="0" anchor="ctr"/>
            <a:lstStyle/>
            <a:p>
              <a:pPr algn="ctr" defTabSz="457200"/>
              <a:r>
                <a:rPr lang="en-US" sz="2399" dirty="0">
                  <a:solidFill>
                    <a:srgbClr val="F9F9F9"/>
                  </a:solidFill>
                  <a:latin typeface="Arial"/>
                </a:rPr>
                <a:t>1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88032" y="4721311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4378" rtlCol="0" anchor="ctr"/>
            <a:lstStyle/>
            <a:p>
              <a:pPr algn="ctr" defTabSz="457200"/>
              <a:r>
                <a:rPr lang="en-US" sz="2399" dirty="0">
                  <a:solidFill>
                    <a:srgbClr val="F9F9F9"/>
                  </a:solidFill>
                  <a:latin typeface="Arial"/>
                </a:rPr>
                <a:t>2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8032" y="5204516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4378" rtlCol="0" anchor="ctr"/>
            <a:lstStyle/>
            <a:p>
              <a:pPr algn="ctr" defTabSz="457200"/>
              <a:r>
                <a:rPr lang="en-US" sz="2399" dirty="0">
                  <a:solidFill>
                    <a:srgbClr val="F9F9F9"/>
                  </a:solidFill>
                  <a:latin typeface="Arial"/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8032" y="568772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4378" rtlCol="0" anchor="ctr"/>
            <a:lstStyle/>
            <a:p>
              <a:pPr algn="ctr" defTabSz="457200"/>
              <a:r>
                <a:rPr lang="en-US" sz="2399" dirty="0">
                  <a:solidFill>
                    <a:srgbClr val="F9F9F9"/>
                  </a:solidFill>
                  <a:latin typeface="Arial"/>
                </a:rPr>
                <a:t>4</a:t>
              </a:r>
            </a:p>
          </p:txBody>
        </p:sp>
      </p:grpSp>
      <p:sp>
        <p:nvSpPr>
          <p:cNvPr id="39" name="Oval 38"/>
          <p:cNvSpPr/>
          <p:nvPr/>
        </p:nvSpPr>
        <p:spPr>
          <a:xfrm>
            <a:off x="1499442" y="2545605"/>
            <a:ext cx="406294" cy="3047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4376" rtlCol="0" anchor="ctr"/>
          <a:lstStyle/>
          <a:p>
            <a:pPr algn="ctr" defTabSz="457200"/>
            <a:r>
              <a:rPr lang="en-US" sz="2399" dirty="0">
                <a:solidFill>
                  <a:srgbClr val="F9F9F9"/>
                </a:solidFill>
                <a:latin typeface="Arial"/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8160074" y="1744952"/>
            <a:ext cx="406294" cy="3047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4376" rtlCol="0" anchor="ctr"/>
          <a:lstStyle/>
          <a:p>
            <a:pPr algn="ctr" defTabSz="457200"/>
            <a:r>
              <a:rPr lang="en-US" sz="2399" dirty="0">
                <a:solidFill>
                  <a:srgbClr val="F9F9F9"/>
                </a:solidFill>
                <a:latin typeface="Arial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10482429" y="3821163"/>
            <a:ext cx="406294" cy="3047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4376" rtlCol="0" anchor="ctr"/>
          <a:lstStyle/>
          <a:p>
            <a:pPr algn="ctr" defTabSz="457200"/>
            <a:r>
              <a:rPr lang="en-US" sz="2399" dirty="0">
                <a:solidFill>
                  <a:srgbClr val="F9F9F9"/>
                </a:solidFill>
                <a:latin typeface="Arial"/>
              </a:rPr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11556819" y="4015162"/>
            <a:ext cx="406294" cy="3047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4376" rtlCol="0" anchor="ctr"/>
          <a:lstStyle/>
          <a:p>
            <a:pPr algn="ctr" defTabSz="457200"/>
            <a:r>
              <a:rPr lang="en-US" sz="2399" dirty="0">
                <a:solidFill>
                  <a:srgbClr val="F9F9F9"/>
                </a:solidFill>
                <a:latin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25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Hive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Hive table consists of:</a:t>
            </a:r>
          </a:p>
          <a:p>
            <a:pPr lvl="1"/>
            <a:r>
              <a:rPr lang="en-US" dirty="0"/>
              <a:t>Data: typically a file or group of files in HDFS</a:t>
            </a:r>
          </a:p>
          <a:p>
            <a:pPr lvl="1"/>
            <a:r>
              <a:rPr lang="en-US" dirty="0"/>
              <a:t>Schema: in the form of metadata stored in a relational database</a:t>
            </a:r>
          </a:p>
          <a:p>
            <a:pPr lvl="1"/>
            <a:endParaRPr lang="en-US" dirty="0"/>
          </a:p>
          <a:p>
            <a:r>
              <a:rPr lang="en-US" sz="2700" dirty="0"/>
              <a:t>Schema and data are separate </a:t>
            </a:r>
          </a:p>
          <a:p>
            <a:pPr lvl="1"/>
            <a:r>
              <a:rPr lang="en-US" dirty="0"/>
              <a:t>A schema can be defined for existing data</a:t>
            </a:r>
          </a:p>
          <a:p>
            <a:pPr lvl="1"/>
            <a:r>
              <a:rPr lang="en-US" dirty="0"/>
              <a:t>Data can be added or removed independently </a:t>
            </a:r>
          </a:p>
          <a:p>
            <a:pPr lvl="1"/>
            <a:r>
              <a:rPr lang="en-US" dirty="0"/>
              <a:t>Hive can be "pointed" at existing data</a:t>
            </a:r>
          </a:p>
          <a:p>
            <a:pPr lvl="1"/>
            <a:endParaRPr lang="en-US" dirty="0"/>
          </a:p>
          <a:p>
            <a:r>
              <a:rPr lang="en-US" dirty="0"/>
              <a:t>You have to define a schema if you have existing data in HDFS that you want to use in </a:t>
            </a:r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4.xml><?xml version="1.0" encoding="utf-8"?>
<a:theme xmlns:a="http://schemas.openxmlformats.org/drawingml/2006/main" name="1_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Hortonworks_PPT_5temp">
  <a:themeElements>
    <a:clrScheme name="Hortonworks Fix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91440" rIns="91440" bIns="91440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13290</TotalTime>
  <Words>2042</Words>
  <Application>Microsoft Macintosh PowerPoint</Application>
  <PresentationFormat>Custom</PresentationFormat>
  <Paragraphs>408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1_Custom Design</vt:lpstr>
      <vt:lpstr>2_Custom Design</vt:lpstr>
      <vt:lpstr>Hortonworks_PPT_AdditionalMasters</vt:lpstr>
      <vt:lpstr>1_Hortonworks_PPT_AdditionalMasters</vt:lpstr>
      <vt:lpstr>Hortonworks_PPT_5temp</vt:lpstr>
      <vt:lpstr>1_Hortonworks_PPT_5temp</vt:lpstr>
      <vt:lpstr>2_Hortonworks_PPT_5temp</vt:lpstr>
      <vt:lpstr>Office Theme</vt:lpstr>
      <vt:lpstr>3_Hortonworks_PPT_5temp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ORCFile – Columnar Storage for Hive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Dave Patton</cp:lastModifiedBy>
  <cp:revision>111</cp:revision>
  <dcterms:created xsi:type="dcterms:W3CDTF">2014-10-14T00:51:43Z</dcterms:created>
  <dcterms:modified xsi:type="dcterms:W3CDTF">2015-11-19T01:42:31Z</dcterms:modified>
</cp:coreProperties>
</file>