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3" r:id="rId3"/>
    <p:sldMasterId id="2147483681" r:id="rId4"/>
    <p:sldMasterId id="2147483692" r:id="rId5"/>
    <p:sldMasterId id="2147483707" r:id="rId6"/>
    <p:sldMasterId id="2147483722" r:id="rId7"/>
    <p:sldMasterId id="2147483731" r:id="rId8"/>
  </p:sldMasterIdLst>
  <p:notesMasterIdLst>
    <p:notesMasterId r:id="rId13"/>
  </p:notesMasterIdLst>
  <p:sldIdLst>
    <p:sldId id="256" r:id="rId9"/>
    <p:sldId id="257" r:id="rId10"/>
    <p:sldId id="281" r:id="rId11"/>
    <p:sldId id="279" r:id="rId12"/>
  </p:sldIdLst>
  <p:sldSz cx="12188825" cy="6858000"/>
  <p:notesSz cx="6858000" cy="9144000"/>
  <p:defaultTextStyle>
    <a:defPPr>
      <a:defRPr lang="en-US"/>
    </a:defPPr>
    <a:lvl1pPr marL="0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50202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10" d="100"/>
          <a:sy n="210" d="100"/>
        </p:scale>
        <p:origin x="-488" y="-112"/>
      </p:cViewPr>
      <p:guideLst>
        <p:guide orient="horz" pos="2109"/>
        <p:guide pos="45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7B2F-9D04-EA41-8B19-A78C9997970E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DCA3-928E-4D4B-B9EF-373C0C30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2046064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014" y="4687820"/>
            <a:ext cx="2133044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5786" y="1316903"/>
            <a:ext cx="3232885" cy="162966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28"/>
            <a:ext cx="10692731" cy="4432300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3" y="2448708"/>
            <a:ext cx="12188825" cy="19659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2" y="2448689"/>
            <a:ext cx="12188825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12651" y="2924179"/>
            <a:ext cx="9143999" cy="1014984"/>
          </a:xfrm>
        </p:spPr>
        <p:txBody>
          <a:bodyPr>
            <a:normAutofit/>
          </a:bodyPr>
          <a:lstStyle>
            <a:lvl1pPr marL="0" indent="0" algn="l" defTabSz="619660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490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smtClean="0"/>
              <a:t>Company Name Goes Here</a:t>
            </a:r>
            <a:endParaRPr lang="en-US" dirty="0"/>
          </a:p>
        </p:txBody>
      </p:sp>
      <p:sp>
        <p:nvSpPr>
          <p:cNvPr id="39" name="Subtitle 2"/>
          <p:cNvSpPr txBox="1">
            <a:spLocks/>
          </p:cNvSpPr>
          <p:nvPr userDrawn="1"/>
        </p:nvSpPr>
        <p:spPr>
          <a:xfrm>
            <a:off x="8897332" y="4414651"/>
            <a:ext cx="3291840" cy="548640"/>
          </a:xfrm>
          <a:prstGeom prst="rect">
            <a:avLst/>
          </a:prstGeom>
          <a:solidFill>
            <a:schemeClr val="tx1"/>
          </a:solidFill>
        </p:spPr>
        <p:txBody>
          <a:bodyPr lIns="124797" tIns="62399" rIns="124797" bIns="62399" anchor="ctr" anchorCtr="0">
            <a:noAutofit/>
          </a:bodyPr>
          <a:lstStyle>
            <a:lvl1pPr marL="395478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600" kern="1200" baseline="0" dirty="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758" indent="0"/>
            <a:endParaRPr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897112" y="4483231"/>
            <a:ext cx="2743200" cy="411480"/>
          </a:xfrm>
        </p:spPr>
        <p:txBody>
          <a:bodyPr lIns="249598" anchor="ctr">
            <a:normAutofit/>
          </a:bodyPr>
          <a:lstStyle>
            <a:lvl1pPr>
              <a:defRPr sz="2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Tagline</a:t>
            </a:r>
            <a:endParaRPr lang="en-US" dirty="0"/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73" y="5933473"/>
            <a:ext cx="1529474" cy="758952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9" grpId="0" animBg="1"/>
      <p:bldP spid="39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3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4797" tIns="124797" rIns="124797" bIns="124797" rtlCol="0" anchor="t" anchorCtr="0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682"/>
              </a:spcBef>
              <a:buClr>
                <a:srgbClr val="69BE28"/>
              </a:buClr>
              <a:buFont typeface="Wingdings" charset="2"/>
              <a:buNone/>
              <a:defRPr sz="3300" b="1" i="0">
                <a:latin typeface="Arial"/>
                <a:cs typeface="Arial"/>
              </a:defRPr>
            </a:lvl1pPr>
            <a:lvl2pPr marL="0" indent="0">
              <a:spcBef>
                <a:spcPts val="1059"/>
              </a:spcBef>
              <a:spcAft>
                <a:spcPts val="0"/>
              </a:spcAft>
              <a:buFont typeface="Lucida Grande"/>
              <a:buNone/>
              <a:defRPr sz="2700">
                <a:solidFill>
                  <a:srgbClr val="1E1E1E"/>
                </a:solidFill>
              </a:defRPr>
            </a:lvl2pPr>
            <a:lvl3pPr marL="227498" indent="-227498"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2500">
                <a:solidFill>
                  <a:srgbClr val="1E1E1E"/>
                </a:solidFill>
              </a:defRPr>
            </a:lvl3pPr>
            <a:lvl4pPr marL="535164" indent="-233999">
              <a:spcBef>
                <a:spcPts val="1059"/>
              </a:spcBef>
              <a:spcAft>
                <a:spcPts val="0"/>
              </a:spcAft>
              <a:defRPr sz="2200">
                <a:solidFill>
                  <a:srgbClr val="1E1E1E"/>
                </a:solidFill>
              </a:defRPr>
            </a:lvl4pPr>
            <a:lvl5pPr marL="862321" indent="-240498">
              <a:spcBef>
                <a:spcPts val="1059"/>
              </a:spcBef>
              <a:spcAft>
                <a:spcPts val="0"/>
              </a:spcAft>
              <a:buFont typeface="Lucida Grande"/>
              <a:buChar char="-"/>
              <a:tabLst/>
              <a:defRPr sz="1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8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9168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5306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2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614" tIns="93614" rIns="93614" bIns="93614" rtlCol="0" anchor="t" anchorCtr="0"/>
          <a:lstStyle/>
          <a:p>
            <a:pPr defTabSz="468074"/>
            <a:endParaRPr lang="en-US" sz="19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9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8"/>
            <a:ext cx="10926639" cy="311786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8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FFFFF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7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3311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365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12"/>
            <a:ext cx="11010311" cy="908289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40"/>
            <a:ext cx="11010311" cy="152034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7"/>
            <a:ext cx="11010311" cy="640270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  <a:noFill/>
        </p:spPr>
        <p:txBody>
          <a:bodyPr wrap="square" lIns="93614" tIns="46808" rIns="93614" bIns="140422" anchor="b" anchorCtr="0">
            <a:noAutofit/>
          </a:bodyPr>
          <a:lstStyle>
            <a:lvl1pPr marL="0" indent="0" algn="l" defTabSz="464827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302"/>
            <a:ext cx="11010311" cy="961601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7"/>
            <a:ext cx="10925434" cy="370137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0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5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794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229163" indent="-229163">
              <a:spcBef>
                <a:spcPts val="794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46855" indent="-170650">
              <a:spcBef>
                <a:spcPts val="794"/>
              </a:spcBef>
              <a:spcAft>
                <a:spcPts val="0"/>
              </a:spcAft>
              <a:buFont typeface="Lucida Grande"/>
              <a:buChar char="–"/>
              <a:tabLst/>
              <a:defRPr sz="1900">
                <a:solidFill>
                  <a:srgbClr val="818A8F"/>
                </a:solidFill>
              </a:defRPr>
            </a:lvl3pPr>
            <a:lvl4pPr marL="936154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71817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33"/>
            <a:ext cx="10692731" cy="3656655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3"/>
            <a:ext cx="11010311" cy="226026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09"/>
            <a:ext cx="11010311" cy="908289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35"/>
            <a:ext cx="11010311" cy="152034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1"/>
            <a:ext cx="11010311" cy="640270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1"/>
            <a:ext cx="11010311" cy="2260263"/>
          </a:xfrm>
          <a:prstGeom prst="rect">
            <a:avLst/>
          </a:prstGeom>
          <a:noFill/>
        </p:spPr>
        <p:txBody>
          <a:bodyPr wrap="square" lIns="93631" tIns="46816" rIns="93631" bIns="140447" anchor="b" anchorCtr="0">
            <a:noAutofit/>
          </a:bodyPr>
          <a:lstStyle>
            <a:lvl1pPr marL="0" indent="0" algn="l" defTabSz="464904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299"/>
            <a:ext cx="11010311" cy="961601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6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3"/>
            <a:ext cx="10910041" cy="45601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1103374"/>
            <a:ext cx="10926639" cy="531572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823289"/>
            <a:ext cx="1471325" cy="96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6415" y="6488053"/>
            <a:ext cx="644767" cy="32694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2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" y="1016001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5" y="6602413"/>
            <a:ext cx="3859795" cy="228600"/>
          </a:xfrm>
          <a:prstGeom prst="rect">
            <a:avLst/>
          </a:prstGeom>
        </p:spPr>
        <p:txBody>
          <a:bodyPr lIns="93631" tIns="46816" rIns="93631" bIns="46816">
            <a:normAutofit/>
          </a:bodyPr>
          <a:lstStyle/>
          <a:p>
            <a:pPr defTabSz="468156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</a:rPr>
              <a:t>2014. 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Confidential and Proprietary. </a:t>
            </a:r>
          </a:p>
          <a:p>
            <a:pPr defTabSz="468156">
              <a:spcBef>
                <a:spcPct val="20000"/>
              </a:spcBef>
              <a:buFont typeface="Arial"/>
              <a:buNone/>
              <a:defRPr/>
            </a:pPr>
            <a:endParaRPr lang="en-US" sz="1900" dirty="0">
              <a:solidFill>
                <a:srgbClr val="C3C3C3"/>
              </a:solidFill>
              <a:latin typeface="Arial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6522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172307" indent="-172307">
              <a:buClr>
                <a:srgbClr val="69BE28"/>
              </a:buClr>
              <a:defRPr sz="2500" b="1" i="0">
                <a:latin typeface="Arial"/>
                <a:cs typeface="Arial"/>
              </a:defRPr>
            </a:lvl1pPr>
            <a:lvl2pPr marL="580318" indent="-172307">
              <a:buFont typeface="Lucida Grande"/>
              <a:buChar char="–"/>
              <a:defRPr sz="2000"/>
            </a:lvl2pPr>
            <a:lvl3pPr marL="1106992" indent="-170683">
              <a:spcAft>
                <a:spcPts val="1229"/>
              </a:spcAft>
              <a:buFont typeface="Lucida Grande"/>
              <a:buChar char="–"/>
              <a:defRPr sz="1900"/>
            </a:lvl3pPr>
            <a:lvl4pPr marL="1580024" indent="-175559">
              <a:defRPr sz="1900"/>
            </a:lvl4pPr>
            <a:lvl5pPr marL="2053056" indent="-180435">
              <a:buFont typeface="Lucida Grande"/>
              <a:buChar char="-"/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7" y="6465892"/>
            <a:ext cx="2844059" cy="365125"/>
          </a:xfrm>
          <a:prstGeom prst="rect">
            <a:avLst/>
          </a:prstGeom>
        </p:spPr>
        <p:txBody>
          <a:bodyPr vert="horz" lIns="93631" tIns="46816" rIns="93631" bIns="4681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68156"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 defTabSz="468156"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750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100" y="987426"/>
            <a:ext cx="184648" cy="384713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defTabSz="457200">
              <a:defRPr/>
            </a:pPr>
            <a:endParaRPr lang="en-US" sz="1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1380497"/>
            <a:ext cx="12188825" cy="3033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569073" cy="10801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4390178"/>
            <a:ext cx="12188825" cy="2467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6" y="4394491"/>
            <a:ext cx="11060475" cy="966488"/>
          </a:xfrm>
          <a:prstGeom prst="rect">
            <a:avLst/>
          </a:prstGeom>
        </p:spPr>
        <p:txBody>
          <a:bodyPr lIns="91431" tIns="45716" rIns="91431" bIns="45716" anchor="ctr" anchorCtr="0">
            <a:noAutofit/>
          </a:bodyPr>
          <a:lstStyle>
            <a:lvl1pPr marL="0" indent="0" algn="l" defTabSz="453979">
              <a:tabLst/>
              <a:defRPr sz="4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5360979"/>
            <a:ext cx="11060475" cy="87015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ctr" anchorCtr="0">
            <a:noAutofit/>
          </a:bodyPr>
          <a:lstStyle>
            <a:lvl1pPr marL="10971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Dave Patton – Solutions Engineer</a:t>
            </a:r>
            <a:endParaRPr lang="en-US" dirty="0"/>
          </a:p>
        </p:txBody>
      </p:sp>
      <p:pic>
        <p:nvPicPr>
          <p:cNvPr id="15" name="Picture 14" descr="Hor_RGB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3" y="350949"/>
            <a:ext cx="2196596" cy="8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4" y="6602413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Gill Sans"/>
                <a:cs typeface="Gill Sans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2012</a:t>
            </a:r>
            <a:endParaRPr lang="en-US" sz="80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0" i="0">
                <a:solidFill>
                  <a:srgbClr val="595959"/>
                </a:solidFill>
                <a:latin typeface="Gill Sans"/>
                <a:cs typeface="Gill Sans"/>
              </a:defRPr>
            </a:lvl1pPr>
            <a:lvl2pPr marL="566738" indent="-168275">
              <a:buFont typeface="Lucida Grande"/>
              <a:buChar char="–"/>
              <a:defRPr sz="2000">
                <a:solidFill>
                  <a:srgbClr val="595959"/>
                </a:solidFill>
                <a:latin typeface="Gill Sans"/>
                <a:cs typeface="Gill Sans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3pPr>
            <a:lvl4pPr marL="1543050" indent="-171450"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4pPr>
            <a:lvl5pPr marL="2005013" indent="-176213">
              <a:buFont typeface="Lucida Grande"/>
              <a:buChar char="-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735215" y="6465888"/>
            <a:ext cx="700011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Architecting the Future of Big 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74989" y="6545264"/>
            <a:ext cx="1339183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Professional Services</a:t>
            </a:r>
            <a:endParaRPr lang="en-US" sz="1800" dirty="0">
              <a:solidFill>
                <a:srgbClr val="C3C3C3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9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2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017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118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828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9128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043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7097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240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166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472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5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6"/>
            <a:ext cx="10926639" cy="381008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8"/>
            <a:ext cx="10925434" cy="4015497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6" Type="http://schemas.openxmlformats.org/officeDocument/2006/relationships/image" Target="../media/image15.jpeg"/><Relationship Id="rId17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theme" Target="../theme/theme7.xml"/><Relationship Id="rId10" Type="http://schemas.openxmlformats.org/officeDocument/2006/relationships/image" Target="../media/image15.jpe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89" r:id="rId6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124797" tIns="62399" rIns="124797" bIns="62399" rtlCol="0" anchor="ctr">
            <a:normAutofit/>
          </a:bodyPr>
          <a:lstStyle/>
          <a:p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124797" tIns="62399" rIns="124797" bIns="62399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62399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49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1247988" rtl="0" eaLnBrk="1" latinLnBrk="0" hangingPunct="1">
        <a:lnSpc>
          <a:spcPct val="100000"/>
        </a:lnSpc>
        <a:spcBef>
          <a:spcPts val="1878"/>
        </a:spcBef>
        <a:buFont typeface="Arial" panose="020B0604020202020204" pitchFamily="34" charset="0"/>
        <a:buNone/>
        <a:defRPr sz="33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47988" rtl="0" eaLnBrk="1" latinLnBrk="0" hangingPunct="1">
        <a:spcBef>
          <a:spcPts val="1059"/>
        </a:spcBef>
        <a:buFont typeface="Arial" panose="020B0604020202020204" pitchFamily="34" charset="0"/>
        <a:buNone/>
        <a:defRPr lang="en-US" sz="27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227498" indent="-227498" algn="l" defTabSz="1247988" rtl="0" eaLnBrk="1" latinLnBrk="0" hangingPunct="1">
        <a:spcBef>
          <a:spcPts val="1059"/>
        </a:spcBef>
        <a:buClr>
          <a:schemeClr val="accent1"/>
        </a:buClr>
        <a:buFont typeface="Arial" panose="020B0604020202020204" pitchFamily="34" charset="0"/>
        <a:buChar char="•"/>
        <a:defRPr lang="en-US" sz="25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536633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–"/>
        <a:defRPr lang="en-US" sz="22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861109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-"/>
        <a:defRPr lang="en-US" sz="19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3431964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/>
          <a:p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93614" tIns="46808" rIns="93614" bIns="46808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6807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37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936154" rtl="0" eaLnBrk="1" latinLnBrk="0" hangingPunct="1">
        <a:lnSpc>
          <a:spcPct val="100000"/>
        </a:lnSpc>
        <a:spcBef>
          <a:spcPts val="1409"/>
        </a:spcBef>
        <a:buFont typeface="Arial" panose="020B0604020202020204" pitchFamily="34" charset="0"/>
        <a:buNone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36154" rtl="0" eaLnBrk="1" latinLnBrk="0" hangingPunct="1">
        <a:spcBef>
          <a:spcPts val="794"/>
        </a:spcBef>
        <a:buFont typeface="Arial" panose="020B0604020202020204" pitchFamily="34" charset="0"/>
        <a:buNone/>
        <a:defRPr lang="en-US" sz="20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70650" indent="-170650" algn="l" defTabSz="936154" rtl="0" eaLnBrk="1" latinLnBrk="0" hangingPunct="1">
        <a:spcBef>
          <a:spcPts val="794"/>
        </a:spcBef>
        <a:buClr>
          <a:schemeClr val="accent1"/>
        </a:buClr>
        <a:buFont typeface="Arial" panose="020B0604020202020204" pitchFamily="34" charset="0"/>
        <a:buChar char="•"/>
        <a:defRPr lang="en-US" sz="19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4025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6459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-"/>
        <a:defRPr lang="en-US" sz="15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74427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2014.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7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074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07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15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231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310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059" indent="-351059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627" indent="-292548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191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270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347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427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8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156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156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7" y="6534638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156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6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156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156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310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465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621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116" indent="-351116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752" indent="-292597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388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543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699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853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3009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1164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9320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15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31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465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62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777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93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708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5242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9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 defTabSz="457200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4" y="6534639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57200"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9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12/2/15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9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8216" y="1810784"/>
            <a:ext cx="9293979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Big Data 101: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Session 7</a:t>
            </a:r>
            <a:endParaRPr lang="en-US" dirty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3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Week 6 – Topics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SQL Databases in the Big Data Stack</a:t>
            </a:r>
          </a:p>
          <a:p>
            <a:r>
              <a:rPr lang="en-US" dirty="0" smtClean="0"/>
              <a:t>Guest Speaker – Nick </a:t>
            </a:r>
            <a:r>
              <a:rPr lang="en-US" dirty="0" err="1" smtClean="0"/>
              <a:t>Dimiduk</a:t>
            </a:r>
            <a:endParaRPr lang="en-US" dirty="0" smtClean="0"/>
          </a:p>
          <a:p>
            <a:r>
              <a:rPr lang="en-US" dirty="0" smtClean="0"/>
              <a:t>More Hive Exercises</a:t>
            </a:r>
          </a:p>
        </p:txBody>
      </p:sp>
    </p:spTree>
    <p:extLst>
      <p:ext uri="{BB962C8B-B14F-4D97-AF65-F5344CB8AC3E}">
        <p14:creationId xmlns:p14="http://schemas.microsoft.com/office/powerpoint/2010/main" val="40001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Complete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Hive  Assignment (Posted Online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Complete Real time Data Ingestion in HBase &amp; Hive using Storm </a:t>
            </a:r>
            <a:r>
              <a:rPr lang="en-US" dirty="0" smtClean="0">
                <a:solidFill>
                  <a:schemeClr val="tx1"/>
                </a:solidFill>
              </a:rPr>
              <a:t>Bolt – http</a:t>
            </a:r>
            <a:r>
              <a:rPr lang="en-US" dirty="0">
                <a:solidFill>
                  <a:schemeClr val="tx1"/>
                </a:solidFill>
              </a:rPr>
              <a:t>://hortonworks.com/hadoop-tutorial/real-time-data-ingestion-hbase-hive-using-storm-bolt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smtClean="0">
                <a:solidFill>
                  <a:schemeClr val="tx1"/>
                </a:solidFill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Additional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Nicks Presentation will be posted online before class.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1_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13292</TotalTime>
  <Words>88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1_Custom Design</vt:lpstr>
      <vt:lpstr>2_Custom Design</vt:lpstr>
      <vt:lpstr>Hortonworks_PPT_AdditionalMasters</vt:lpstr>
      <vt:lpstr>1_Hortonworks_PPT_AdditionalMasters</vt:lpstr>
      <vt:lpstr>Hortonworks_PPT_5temp</vt:lpstr>
      <vt:lpstr>1_Hortonworks_PPT_5temp</vt:lpstr>
      <vt:lpstr>2_Hortonworks_PPT_5temp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Dave Patton</cp:lastModifiedBy>
  <cp:revision>113</cp:revision>
  <dcterms:created xsi:type="dcterms:W3CDTF">2014-10-14T00:51:43Z</dcterms:created>
  <dcterms:modified xsi:type="dcterms:W3CDTF">2015-12-02T23:51:47Z</dcterms:modified>
</cp:coreProperties>
</file>