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69" r:id="rId6"/>
    <p:sldId id="270" r:id="rId7"/>
    <p:sldId id="271" r:id="rId8"/>
    <p:sldId id="264" r:id="rId9"/>
    <p:sldId id="268" r:id="rId10"/>
    <p:sldId id="267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9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1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568A-F5A8-457C-9F00-52F109DCB90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8F64-494E-4FD0-99AB-7DAF0D20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cert.org/" TargetMode="External"/><Relationship Id="rId2" Type="http://schemas.openxmlformats.org/officeDocument/2006/relationships/hyperlink" Target="http://www.ecma-international.org/publications/standards/Ecma-262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cert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dirty="0" smtClean="0"/>
              <a:t>JavaScript VM in Coq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2667000" cy="167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Jeremy Johnston</a:t>
            </a:r>
          </a:p>
          <a:p>
            <a:r>
              <a:rPr lang="en-US" sz="2000" dirty="0" err="1" smtClean="0"/>
              <a:t>Vipul</a:t>
            </a:r>
            <a:r>
              <a:rPr lang="en-US" sz="2000" dirty="0" smtClean="0"/>
              <a:t> </a:t>
            </a:r>
            <a:r>
              <a:rPr lang="en-US" sz="2000" dirty="0" err="1" smtClean="0"/>
              <a:t>Puntambekar</a:t>
            </a:r>
            <a:endParaRPr lang="en-US" sz="2000" dirty="0" smtClean="0"/>
          </a:p>
          <a:p>
            <a:r>
              <a:rPr lang="en-US" sz="2000" dirty="0" err="1" smtClean="0"/>
              <a:t>Yangfan</a:t>
            </a:r>
            <a:r>
              <a:rPr lang="en-US" sz="2000" dirty="0" smtClean="0"/>
              <a:t> </a:t>
            </a:r>
            <a:r>
              <a:rPr lang="en-US" sz="2000" dirty="0" err="1" smtClean="0"/>
              <a:t>Xu</a:t>
            </a:r>
            <a:endParaRPr lang="en-US" sz="2000" dirty="0" smtClean="0"/>
          </a:p>
          <a:p>
            <a:r>
              <a:rPr lang="en-US" sz="2000" dirty="0" err="1" smtClean="0"/>
              <a:t>Amruta</a:t>
            </a:r>
            <a:r>
              <a:rPr lang="en-US" sz="2000" dirty="0" smtClean="0"/>
              <a:t> Parulekar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5410200" y="3581400"/>
            <a:ext cx="2667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Supervisor:</a:t>
            </a:r>
          </a:p>
          <a:p>
            <a:r>
              <a:rPr lang="en-US" sz="2000" dirty="0" smtClean="0"/>
              <a:t>Dr. Kevin </a:t>
            </a:r>
            <a:r>
              <a:rPr lang="en-US" sz="2000" dirty="0" err="1" smtClean="0"/>
              <a:t>Hamlen</a:t>
            </a:r>
            <a:endParaRPr lang="en-US" sz="2000" dirty="0" smtClean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581400" y="6248400"/>
            <a:ext cx="2667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17 October 2012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94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eval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566"/>
            <a:ext cx="8229600" cy="4525963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err="1" smtClean="0"/>
              <a:t>Bodin</a:t>
            </a:r>
            <a:r>
              <a:rPr lang="en-US" sz="2400" dirty="0" smtClean="0"/>
              <a:t> </a:t>
            </a:r>
            <a:r>
              <a:rPr lang="en-US" sz="2400" dirty="0" smtClean="0"/>
              <a:t>proposes parsing with CAML, and making a Coq Verifier, referencing techniques of </a:t>
            </a:r>
            <a:r>
              <a:rPr lang="en-US" sz="2400" dirty="0" err="1" smtClean="0"/>
              <a:t>CompCert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Gardner addresses simple </a:t>
            </a:r>
            <a:r>
              <a:rPr lang="en-US" sz="2400" i="1" dirty="0" err="1" smtClean="0"/>
              <a:t>eval</a:t>
            </a:r>
            <a:r>
              <a:rPr lang="en-US" sz="2400" i="1" dirty="0" smtClean="0"/>
              <a:t> </a:t>
            </a:r>
            <a:r>
              <a:rPr lang="en-US" sz="2400" dirty="0" smtClean="0"/>
              <a:t>but largely leaves it untouched, referencing Charlton and Reus for future work on complex </a:t>
            </a:r>
            <a:r>
              <a:rPr lang="en-US" sz="2400" i="1" dirty="0" err="1" smtClean="0"/>
              <a:t>eval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dirty="0" smtClean="0"/>
              <a:t>Yet </a:t>
            </a:r>
            <a:r>
              <a:rPr lang="en-US" sz="2400" i="1" dirty="0" err="1" smtClean="0"/>
              <a:t>eval</a:t>
            </a:r>
            <a:r>
              <a:rPr lang="en-US" sz="2400" dirty="0" smtClean="0"/>
              <a:t> is used in upwards of 69% analyzed codebases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557" y="5638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Bodin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MS ENS LYON 2012]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[P. Gardner, S.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Maffeis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and G. Smith. POPL 2012]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[G. Richards, C. Hammer, B. Burg, and J.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Vitek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 ECOOP 2011]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M. </a:t>
            </a:r>
            <a:r>
              <a:rPr lang="en-US" dirty="0" err="1"/>
              <a:t>Bodin</a:t>
            </a:r>
            <a:r>
              <a:rPr lang="en-US" dirty="0"/>
              <a:t>. “A Certified JavaScript Interpreter”. M2 ENS Lyon. June 2012.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Chargueraud</a:t>
            </a:r>
            <a:r>
              <a:rPr lang="en-US" dirty="0"/>
              <a:t>. “Great-Step Semantics”. 2012.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Chargueraud</a:t>
            </a:r>
            <a:r>
              <a:rPr lang="en-US" dirty="0"/>
              <a:t>. “Pretty-Big-Step Semantics”. Submitted October 2012.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P. A. Gardner, S. </a:t>
            </a:r>
            <a:r>
              <a:rPr lang="en-US" dirty="0" err="1"/>
              <a:t>Maffeis</a:t>
            </a:r>
            <a:r>
              <a:rPr lang="en-US" dirty="0"/>
              <a:t>, and G. D. Smith. “Towards a program logic for</a:t>
            </a:r>
          </a:p>
          <a:p>
            <a:pPr marL="0" indent="0">
              <a:buNone/>
            </a:pPr>
            <a:r>
              <a:rPr lang="en-US" dirty="0"/>
              <a:t>JavaScript”. In POPL ’12. ACM, 2012.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S. </a:t>
            </a:r>
            <a:r>
              <a:rPr lang="en-US" dirty="0" err="1"/>
              <a:t>Maffeis</a:t>
            </a:r>
            <a:r>
              <a:rPr lang="en-US" dirty="0"/>
              <a:t>, J. C. Mitchell, A. </a:t>
            </a:r>
            <a:r>
              <a:rPr lang="en-US" dirty="0" err="1"/>
              <a:t>Taly</a:t>
            </a:r>
            <a:r>
              <a:rPr lang="en-US" dirty="0"/>
              <a:t>. “An operational semantics for JavaScript”. In: </a:t>
            </a:r>
            <a:r>
              <a:rPr lang="en-US" i="1" dirty="0" err="1"/>
              <a:t>Ramalingam</a:t>
            </a:r>
            <a:r>
              <a:rPr lang="en-US" i="1" dirty="0"/>
              <a:t>, G. (ed.) APLAS 2008. LNCS</a:t>
            </a:r>
            <a:r>
              <a:rPr lang="en-US" dirty="0"/>
              <a:t>, vol. 5356, pp. 307–325. Springer, Heidelberg 2008.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G. Richards, C. Hammer, B. Burg, and J. </a:t>
            </a:r>
            <a:r>
              <a:rPr lang="en-US" dirty="0" err="1"/>
              <a:t>Vitek</a:t>
            </a:r>
            <a:r>
              <a:rPr lang="en-US" dirty="0"/>
              <a:t>. “The </a:t>
            </a:r>
            <a:r>
              <a:rPr lang="en-US" dirty="0" err="1"/>
              <a:t>Eval</a:t>
            </a:r>
            <a:r>
              <a:rPr lang="en-US" dirty="0"/>
              <a:t> that Men Do -- A Large-scale Study of the Use of </a:t>
            </a:r>
            <a:r>
              <a:rPr lang="en-US" dirty="0" err="1"/>
              <a:t>Eval</a:t>
            </a:r>
            <a:r>
              <a:rPr lang="en-US" dirty="0"/>
              <a:t> in JavaScript Applications”. In </a:t>
            </a:r>
            <a:r>
              <a:rPr lang="en-US" i="1" dirty="0"/>
              <a:t>Proc. 25th European Conference on Object-Oriented Programming, ECOOP ’11</a:t>
            </a:r>
            <a:r>
              <a:rPr lang="en-US" dirty="0"/>
              <a:t>, LNCS. Springer-</a:t>
            </a:r>
            <a:r>
              <a:rPr lang="en-US" dirty="0" err="1"/>
              <a:t>Verlag</a:t>
            </a:r>
            <a:r>
              <a:rPr lang="en-US" dirty="0"/>
              <a:t>, July 2011.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ECMA-262 v5.1 via </a:t>
            </a:r>
            <a:r>
              <a:rPr lang="en-US" dirty="0">
                <a:hlinkClick r:id="rId2"/>
              </a:rPr>
              <a:t>http://www.ecma-international.org/publications/standards/Ecma-262.htm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JSCert</a:t>
            </a:r>
            <a:r>
              <a:rPr lang="en-US" dirty="0"/>
              <a:t> site at </a:t>
            </a:r>
            <a:r>
              <a:rPr lang="en-US" dirty="0">
                <a:hlinkClick r:id="rId3"/>
              </a:rPr>
              <a:t>http://www.jscert.org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W3 School’s JavaScript tutorial at  </a:t>
            </a:r>
            <a:r>
              <a:rPr lang="en-US" dirty="0">
                <a:hlinkClick r:id="rId4"/>
              </a:rPr>
              <a:t>http://www.w3schools.com/js/default.asp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Programming language of the Web.</a:t>
            </a:r>
          </a:p>
          <a:p>
            <a:endParaRPr lang="en-US" sz="2000" dirty="0"/>
          </a:p>
          <a:p>
            <a:r>
              <a:rPr lang="en-US" sz="2000" dirty="0" smtClean="0"/>
              <a:t>A Scripting Language which conforms to ECMASCRIPT </a:t>
            </a:r>
            <a:r>
              <a:rPr lang="en-US" sz="2000" dirty="0" smtClean="0"/>
              <a:t>3 </a:t>
            </a:r>
            <a:r>
              <a:rPr lang="en-US" sz="2000" dirty="0" smtClean="0"/>
              <a:t>language </a:t>
            </a:r>
            <a:r>
              <a:rPr lang="en-US" sz="2000" dirty="0" smtClean="0"/>
              <a:t>standards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Features similar to other languages</a:t>
            </a:r>
          </a:p>
          <a:p>
            <a:pPr lvl="1"/>
            <a:r>
              <a:rPr lang="en-US" sz="1600" dirty="0" smtClean="0"/>
              <a:t>Functional Languages </a:t>
            </a:r>
          </a:p>
          <a:p>
            <a:pPr lvl="1"/>
            <a:r>
              <a:rPr lang="en-US" sz="1600" dirty="0" smtClean="0"/>
              <a:t>Imperative Languages</a:t>
            </a:r>
          </a:p>
          <a:p>
            <a:pPr lvl="1"/>
            <a:r>
              <a:rPr lang="en-US" sz="1600" dirty="0" smtClean="0"/>
              <a:t>Prototype Based Languages</a:t>
            </a:r>
          </a:p>
          <a:p>
            <a:pPr marL="400050"/>
            <a:endParaRPr lang="en-US" sz="2000" dirty="0" smtClean="0"/>
          </a:p>
          <a:p>
            <a:pPr marL="400050"/>
            <a:r>
              <a:rPr lang="en-US" sz="2000" dirty="0" smtClean="0"/>
              <a:t>Designed to be Dynamic </a:t>
            </a:r>
          </a:p>
          <a:p>
            <a:pPr marL="400050"/>
            <a:endParaRPr lang="en-US" sz="2000" dirty="0"/>
          </a:p>
          <a:p>
            <a:pPr marL="400050"/>
            <a:r>
              <a:rPr lang="en-US" sz="2000" dirty="0" smtClean="0"/>
              <a:t>Weakly Typed Language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6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on the Web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3302836" cy="2362200"/>
          </a:xfrm>
        </p:spPr>
      </p:pic>
      <p:cxnSp>
        <p:nvCxnSpPr>
          <p:cNvPr id="8" name="Elbow Connector 7"/>
          <p:cNvCxnSpPr/>
          <p:nvPr/>
        </p:nvCxnSpPr>
        <p:spPr>
          <a:xfrm rot="5400000">
            <a:off x="6248400" y="2362200"/>
            <a:ext cx="609600" cy="4572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2600" y="1981200"/>
            <a:ext cx="266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 </a:t>
            </a:r>
            <a:r>
              <a:rPr lang="en-US" dirty="0" smtClean="0"/>
              <a:t>Data Compromised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343400" y="3962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64" y="2895600"/>
            <a:ext cx="3302836" cy="2362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60960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Martin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Bodin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M2 ENS LYON. A Certified JavaScript Interpreter] June 2012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5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114800"/>
          </a:xfrm>
        </p:spPr>
        <p:txBody>
          <a:bodyPr/>
          <a:lstStyle/>
          <a:p>
            <a:r>
              <a:rPr lang="en-US" sz="2000" dirty="0"/>
              <a:t>Need for a Formal Analysis of </a:t>
            </a:r>
            <a:r>
              <a:rPr lang="en-US" sz="2000" dirty="0" smtClean="0"/>
              <a:t>JavaScript</a:t>
            </a:r>
          </a:p>
          <a:p>
            <a:endParaRPr lang="en-US" sz="2000" dirty="0" smtClean="0"/>
          </a:p>
          <a:p>
            <a:r>
              <a:rPr lang="en-US" sz="2000" dirty="0" smtClean="0"/>
              <a:t>No Formal Investigation of full core language on the scale defined by informal ECMA specification</a:t>
            </a:r>
          </a:p>
          <a:p>
            <a:endParaRPr lang="en-US" sz="2000" dirty="0"/>
          </a:p>
          <a:p>
            <a:r>
              <a:rPr lang="en-US" sz="2000" dirty="0" smtClean="0"/>
              <a:t>D</a:t>
            </a:r>
            <a:r>
              <a:rPr lang="en-US" sz="2000" dirty="0" smtClean="0"/>
              <a:t>etect </a:t>
            </a:r>
            <a:r>
              <a:rPr lang="en-US" sz="2000" dirty="0" smtClean="0"/>
              <a:t>security </a:t>
            </a:r>
            <a:r>
              <a:rPr lang="en-US" sz="2000" dirty="0" smtClean="0"/>
              <a:t>vulnerability</a:t>
            </a:r>
          </a:p>
          <a:p>
            <a:pPr lvl="1"/>
            <a:r>
              <a:rPr lang="en-US" sz="1600" dirty="0" smtClean="0"/>
              <a:t>Cross Site Scripting Vulnerability</a:t>
            </a:r>
          </a:p>
          <a:p>
            <a:pPr lvl="1"/>
            <a:r>
              <a:rPr lang="en-US" sz="1600" dirty="0" smtClean="0"/>
              <a:t>Browser and Plugin Coding Errors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/>
              <a:t>Will prove as a basis for analyzing other real world scripting </a:t>
            </a:r>
            <a:r>
              <a:rPr lang="en-US" sz="2000" dirty="0" smtClean="0"/>
              <a:t>language like JSON,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</a:t>
            </a:r>
            <a:r>
              <a:rPr lang="en-US" sz="2000" dirty="0" err="1" smtClean="0"/>
              <a:t>CoffeeScript,etc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yxx121830\Downloads\RHSCup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1384"/>
            <a:ext cx="2667000" cy="45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JSCert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52596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err="1" smtClean="0"/>
              <a:t>JSCert</a:t>
            </a:r>
            <a:r>
              <a:rPr lang="en-US" sz="2000" dirty="0" smtClean="0"/>
              <a:t> </a:t>
            </a:r>
            <a:r>
              <a:rPr lang="en-US" sz="2000" dirty="0" smtClean="0"/>
              <a:t>project aims </a:t>
            </a:r>
            <a:r>
              <a:rPr lang="en-US" sz="2000" dirty="0"/>
              <a:t>to build models of JavaScript in the Coq proof assistant and to design automated tools based on those semantics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This project </a:t>
            </a:r>
            <a:r>
              <a:rPr lang="en-US" sz="2000" dirty="0"/>
              <a:t>is an ongoing collaboration between INRIA and Imperial </a:t>
            </a:r>
            <a:r>
              <a:rPr lang="en-US" sz="2000" dirty="0" smtClean="0"/>
              <a:t>College.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6172200"/>
            <a:ext cx="558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smtClean="0">
                <a:hlinkClick r:id="rId3"/>
              </a:rPr>
              <a:t>http://www.jscert.org</a:t>
            </a:r>
            <a:r>
              <a:rPr lang="en-US" sz="14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19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JSCert’s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 able to handle </a:t>
            </a:r>
            <a:r>
              <a:rPr lang="en-US" sz="2000" dirty="0"/>
              <a:t>with most </a:t>
            </a:r>
            <a:r>
              <a:rPr lang="en-US" sz="2000" dirty="0" smtClean="0"/>
              <a:t>challenging JavaScript features, including</a:t>
            </a:r>
          </a:p>
          <a:p>
            <a:pPr lvl="1"/>
            <a:r>
              <a:rPr lang="en-US" sz="2000" dirty="0" smtClean="0"/>
              <a:t>Prototype inheritance.</a:t>
            </a:r>
          </a:p>
          <a:p>
            <a:pPr lvl="1"/>
            <a:r>
              <a:rPr lang="en-US" sz="2000" dirty="0" smtClean="0"/>
              <a:t>Interplay </a:t>
            </a:r>
            <a:r>
              <a:rPr lang="en-US" sz="2000" dirty="0"/>
              <a:t>between scoping rules and ‘with’ statement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sz="2000" dirty="0"/>
              <a:t>S</a:t>
            </a:r>
            <a:r>
              <a:rPr lang="en-US" sz="2000" dirty="0" smtClean="0"/>
              <a:t>eparation </a:t>
            </a:r>
            <a:r>
              <a:rPr lang="en-US" sz="2000" dirty="0"/>
              <a:t>logic </a:t>
            </a:r>
            <a:r>
              <a:rPr lang="en-US" sz="2000" dirty="0" smtClean="0"/>
              <a:t>to provide </a:t>
            </a:r>
            <a:r>
              <a:rPr lang="en-US" sz="2000" dirty="0"/>
              <a:t>tractable reasoning about JavaScript </a:t>
            </a:r>
            <a:r>
              <a:rPr lang="en-US" sz="2000" dirty="0" smtClean="0"/>
              <a:t>code</a:t>
            </a:r>
          </a:p>
          <a:p>
            <a:pPr lvl="1"/>
            <a:r>
              <a:rPr lang="en-US" sz="2000" dirty="0"/>
              <a:t>Establish natural layers of abstraction on top of </a:t>
            </a:r>
            <a:r>
              <a:rPr lang="en-US" sz="2000" dirty="0" smtClean="0"/>
              <a:t>basic reasoning</a:t>
            </a:r>
          </a:p>
          <a:p>
            <a:pPr lvl="2"/>
            <a:r>
              <a:rPr lang="en-US" sz="2000" dirty="0"/>
              <a:t>With principled code – stay within these layers of abstraction and the reasoning is straightforward.</a:t>
            </a:r>
          </a:p>
          <a:p>
            <a:pPr lvl="2"/>
            <a:r>
              <a:rPr lang="en-US" sz="2000" dirty="0"/>
              <a:t>With arbitrary code – break open the appropriate abstraction layers until  re-establish the invariants of the abstraction.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096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Gardner, S.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Maffeis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G. Smith. POPL 2012]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JSCert’s</a:t>
            </a:r>
            <a:r>
              <a:rPr lang="en-US" dirty="0" smtClean="0"/>
              <a:t> Operational </a:t>
            </a:r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5082"/>
          </a:xfrm>
        </p:spPr>
        <p:txBody>
          <a:bodyPr>
            <a:normAutofit fontScale="70000" lnSpcReduction="20000"/>
          </a:bodyPr>
          <a:lstStyle/>
          <a:p>
            <a:endParaRPr lang="en-US" sz="2900" dirty="0" smtClean="0"/>
          </a:p>
          <a:p>
            <a:r>
              <a:rPr lang="en-US" sz="2900" dirty="0" smtClean="0"/>
              <a:t>Semantics </a:t>
            </a:r>
            <a:r>
              <a:rPr lang="en-US" sz="2900" dirty="0"/>
              <a:t>of </a:t>
            </a:r>
            <a:r>
              <a:rPr lang="en-US" sz="2900" dirty="0" err="1" smtClean="0"/>
              <a:t>JSCert</a:t>
            </a:r>
            <a:r>
              <a:rPr lang="en-US" sz="2900" dirty="0" smtClean="0"/>
              <a:t> </a:t>
            </a:r>
            <a:r>
              <a:rPr lang="en-US" sz="2900" dirty="0"/>
              <a:t>follows closely the </a:t>
            </a:r>
            <a:r>
              <a:rPr lang="en-US" sz="2900" dirty="0" smtClean="0"/>
              <a:t>small-step </a:t>
            </a:r>
            <a:r>
              <a:rPr lang="en-US" sz="2900" dirty="0"/>
              <a:t>JavaScript </a:t>
            </a:r>
            <a:r>
              <a:rPr lang="en-US" sz="2900" dirty="0" smtClean="0"/>
              <a:t>semantics</a:t>
            </a:r>
          </a:p>
          <a:p>
            <a:pPr lvl="1"/>
            <a:r>
              <a:rPr lang="en-US" sz="2900" dirty="0" smtClean="0"/>
              <a:t>In small-step semantics, the </a:t>
            </a:r>
            <a:r>
              <a:rPr lang="en-US" sz="2900" dirty="0" err="1" smtClean="0"/>
              <a:t>subterm</a:t>
            </a:r>
            <a:r>
              <a:rPr lang="en-US" sz="2900" dirty="0" smtClean="0"/>
              <a:t> in evaluation position is reduced step by step and these transitions are </a:t>
            </a:r>
            <a:r>
              <a:rPr lang="en-US" sz="2900" dirty="0" err="1" smtClean="0"/>
              <a:t>reected</a:t>
            </a:r>
            <a:r>
              <a:rPr lang="en-US" sz="2900" dirty="0" smtClean="0"/>
              <a:t> at the top level.</a:t>
            </a:r>
          </a:p>
          <a:p>
            <a:pPr lvl="1"/>
            <a:r>
              <a:rPr lang="en-US" sz="2900" dirty="0"/>
              <a:t>The semantics has two main parts</a:t>
            </a:r>
            <a:r>
              <a:rPr lang="en-US" sz="2900" dirty="0" smtClean="0"/>
              <a:t>: that </a:t>
            </a:r>
            <a:r>
              <a:rPr lang="en-US" sz="2900" dirty="0"/>
              <a:t>one-step evaluation </a:t>
            </a:r>
            <a:r>
              <a:rPr lang="en-US" sz="2900" dirty="0" smtClean="0"/>
              <a:t>relations for </a:t>
            </a:r>
            <a:r>
              <a:rPr lang="en-US" sz="2900" dirty="0"/>
              <a:t>the three main syntactic categories of the language, and </a:t>
            </a:r>
            <a:r>
              <a:rPr lang="en-US" sz="2900" dirty="0" smtClean="0"/>
              <a:t>definitions </a:t>
            </a:r>
            <a:r>
              <a:rPr lang="en-US" sz="2900" dirty="0"/>
              <a:t>for all of </a:t>
            </a:r>
            <a:r>
              <a:rPr lang="en-US" sz="2900" dirty="0" smtClean="0"/>
              <a:t>the native </a:t>
            </a:r>
            <a:r>
              <a:rPr lang="en-US" sz="2900" dirty="0"/>
              <a:t>objects that are provided by an implementation</a:t>
            </a:r>
            <a:r>
              <a:rPr lang="en-US" sz="2900" dirty="0" smtClean="0"/>
              <a:t>.</a:t>
            </a:r>
          </a:p>
          <a:p>
            <a:pPr lvl="1"/>
            <a:endParaRPr lang="en-US" sz="29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/>
              <a:t>Also, </a:t>
            </a:r>
            <a:r>
              <a:rPr lang="en-US" sz="2900" dirty="0" err="1" smtClean="0"/>
              <a:t>JSCert</a:t>
            </a:r>
            <a:r>
              <a:rPr lang="en-US" sz="2900" dirty="0" smtClean="0"/>
              <a:t> </a:t>
            </a:r>
            <a:r>
              <a:rPr lang="en-US" sz="2900" dirty="0"/>
              <a:t>deﬁnes a big-step operational semantics for a large subset of JavaScript that represents faithfully the inheritance, prototyping and scoping mechanisms described in the </a:t>
            </a:r>
            <a:r>
              <a:rPr lang="en-US" sz="2900" dirty="0" err="1"/>
              <a:t>ECMAScript</a:t>
            </a:r>
            <a:r>
              <a:rPr lang="en-US" sz="2900" dirty="0"/>
              <a:t> 3 </a:t>
            </a:r>
            <a:r>
              <a:rPr lang="en-US" sz="2900" dirty="0" smtClean="0"/>
              <a:t>standard</a:t>
            </a:r>
          </a:p>
          <a:p>
            <a:pPr lvl="1"/>
            <a:r>
              <a:rPr lang="en-US" sz="2900" dirty="0" smtClean="0"/>
              <a:t>In big-step semantics, a term is directly related to its result, and the behavior of a term is expressed in terms of the behavior of its </a:t>
            </a:r>
            <a:r>
              <a:rPr lang="en-US" sz="2900" dirty="0" err="1" smtClean="0"/>
              <a:t>subterms</a:t>
            </a:r>
            <a:r>
              <a:rPr lang="en-US" sz="29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212" y="5785282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Maffeis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J.C. Mitchell, and A.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APLAS 2008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Charguéraud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Pretty-Big-Step Semantics. Submitted October 2012]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 Bodin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Proposed </a:t>
            </a:r>
            <a:r>
              <a:rPr lang="en-US" sz="2400" dirty="0" smtClean="0"/>
              <a:t>future works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/>
            <a:r>
              <a:rPr lang="en-US" sz="2400" dirty="0" smtClean="0"/>
              <a:t>Making a modular interpreter for varying standards</a:t>
            </a:r>
          </a:p>
          <a:p>
            <a:pPr lvl="1"/>
            <a:r>
              <a:rPr lang="en-US" sz="2400" dirty="0" smtClean="0"/>
              <a:t>Add exceptions and error handling using Pretty-Big-Step semantics</a:t>
            </a:r>
          </a:p>
          <a:p>
            <a:pPr lvl="1"/>
            <a:r>
              <a:rPr lang="en-US" sz="2400" dirty="0" smtClean="0"/>
              <a:t>Defining a bytecode for JavaScript, similar to ActionScript</a:t>
            </a:r>
          </a:p>
          <a:p>
            <a:pPr lvl="1"/>
            <a:r>
              <a:rPr lang="en-US" sz="2400" b="1" dirty="0" smtClean="0"/>
              <a:t>Analysis of and implementing the </a:t>
            </a:r>
            <a:r>
              <a:rPr lang="en-US" sz="2400" b="1" i="1" dirty="0" err="1" smtClean="0"/>
              <a:t>eval</a:t>
            </a:r>
            <a:r>
              <a:rPr lang="en-US" sz="2400" b="1" dirty="0" smtClean="0"/>
              <a:t> function</a:t>
            </a:r>
          </a:p>
          <a:p>
            <a:pPr lvl="1"/>
            <a:r>
              <a:rPr lang="en-US" sz="2400" dirty="0" smtClean="0"/>
              <a:t>Implementing type conversion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[M.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Bodin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MS ENS LYON 2012]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Charguéraud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Pretty-Big-Step Semantics. Submitted October 2012]</a:t>
            </a:r>
          </a:p>
        </p:txBody>
      </p:sp>
    </p:spTree>
    <p:extLst>
      <p:ext uri="{BB962C8B-B14F-4D97-AF65-F5344CB8AC3E}">
        <p14:creationId xmlns:p14="http://schemas.microsoft.com/office/powerpoint/2010/main" val="37106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eval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Takes </a:t>
            </a:r>
            <a:r>
              <a:rPr lang="en-US" sz="2400" dirty="0" smtClean="0"/>
              <a:t>in any string representing a JavaScript expression, and tries to evaluate or execute the </a:t>
            </a:r>
            <a:r>
              <a:rPr lang="en-US" sz="2400" dirty="0" smtClean="0"/>
              <a:t>expression</a:t>
            </a:r>
          </a:p>
          <a:p>
            <a:endParaRPr lang="en-US" sz="2400" dirty="0" smtClean="0"/>
          </a:p>
          <a:p>
            <a:r>
              <a:rPr lang="en-US" sz="2400" dirty="0" smtClean="0"/>
              <a:t>The expression could be an entire program in its own right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r>
              <a:rPr lang="en-US" sz="2400" dirty="0" smtClean="0"/>
              <a:t>A call to </a:t>
            </a:r>
            <a:r>
              <a:rPr lang="en-US" sz="2400" i="1" dirty="0" err="1" smtClean="0"/>
              <a:t>eval</a:t>
            </a:r>
            <a:r>
              <a:rPr lang="en-US" sz="2400" i="1" dirty="0" smtClean="0"/>
              <a:t> </a:t>
            </a:r>
            <a:r>
              <a:rPr lang="en-US" sz="2400" dirty="0" smtClean="0"/>
              <a:t>runs within the same lexical and variable environment as the environment in which it was called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19125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[Ecma-262 version 5.1]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844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JavaScript VM in Coq</vt:lpstr>
      <vt:lpstr>JavaScript</vt:lpstr>
      <vt:lpstr>How it works on the Web</vt:lpstr>
      <vt:lpstr>Motivation</vt:lpstr>
      <vt:lpstr>JSCert</vt:lpstr>
      <vt:lpstr>JSCert’s Feature</vt:lpstr>
      <vt:lpstr>JSCert’s Operational Semantics</vt:lpstr>
      <vt:lpstr>Martin Bodin</vt:lpstr>
      <vt:lpstr>The eval function</vt:lpstr>
      <vt:lpstr>The eval function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VM</dc:title>
  <dc:creator>Jeremy P Johnston</dc:creator>
  <cp:lastModifiedBy>Risk</cp:lastModifiedBy>
  <cp:revision>34</cp:revision>
  <dcterms:created xsi:type="dcterms:W3CDTF">2012-10-15T16:16:26Z</dcterms:created>
  <dcterms:modified xsi:type="dcterms:W3CDTF">2012-10-17T17:49:08Z</dcterms:modified>
</cp:coreProperties>
</file>