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86" r:id="rId3"/>
    <p:sldId id="280" r:id="rId4"/>
    <p:sldId id="281" r:id="rId5"/>
    <p:sldId id="283" r:id="rId6"/>
    <p:sldId id="259" r:id="rId7"/>
    <p:sldId id="262" r:id="rId8"/>
    <p:sldId id="299" r:id="rId9"/>
    <p:sldId id="300" r:id="rId10"/>
    <p:sldId id="301" r:id="rId11"/>
    <p:sldId id="302" r:id="rId12"/>
    <p:sldId id="304" r:id="rId13"/>
    <p:sldId id="303" r:id="rId14"/>
    <p:sldId id="307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10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7DA3AF"/>
    <a:srgbClr val="EA752B"/>
    <a:srgbClr val="9F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72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D204-DD6A-4D28-9602-77007571802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DBA7-224B-48A3-9EC4-F27F7B69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6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8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99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75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1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BA7-224B-48A3-9EC4-F27F7B69C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34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4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FDBA7-224B-48A3-9EC4-F27F7B69CF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0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F64F-0D92-4E09-B675-9B149A7C5B5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4908-C012-4C53-9B3D-BBC635CF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26" y="715166"/>
            <a:ext cx="8920716" cy="54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93" y="1407401"/>
            <a:ext cx="9152165" cy="534302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111866" y="504710"/>
            <a:ext cx="19249" cy="1805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51931" y="4078912"/>
            <a:ext cx="3543005" cy="1507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0" y="1222265"/>
            <a:ext cx="9281650" cy="54186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87171" y="628891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401092" y="3931573"/>
            <a:ext cx="3543005" cy="1507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9" y="1374528"/>
            <a:ext cx="9163664" cy="53142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269184" y="884530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391259" y="3823418"/>
            <a:ext cx="3543005" cy="1507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6" y="1420554"/>
            <a:ext cx="9829041" cy="5097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531764" y="752984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568241" y="3666102"/>
            <a:ext cx="3543005" cy="1507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(6)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0" y="1415846"/>
            <a:ext cx="10838755" cy="50237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90990" y="748276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266333" y="4021394"/>
            <a:ext cx="2424222" cy="1073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(7)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3" y="990980"/>
            <a:ext cx="10626214" cy="547872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866062" y="431565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35391" y="3644978"/>
            <a:ext cx="2424222" cy="1073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(8)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0111"/>
            <a:ext cx="10515600" cy="55077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875895" y="431565"/>
            <a:ext cx="2068" cy="1335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735392" y="3539611"/>
            <a:ext cx="2424222" cy="1073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05" y="911635"/>
            <a:ext cx="9627508" cy="54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1" y="1099135"/>
            <a:ext cx="8947357" cy="52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(11)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4" y="1099135"/>
            <a:ext cx="10245212" cy="5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56" y="1094572"/>
            <a:ext cx="9317736" cy="49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(12)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9135"/>
            <a:ext cx="10515600" cy="52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865018"/>
            <a:ext cx="10515600" cy="57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(14)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3172"/>
            <a:ext cx="10515600" cy="5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+ R + MS SQL Server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181" y="1099135"/>
            <a:ext cx="6351638" cy="54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" y="0"/>
            <a:ext cx="12181434" cy="68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4722659"/>
          </a:xfrm>
        </p:spPr>
        <p:txBody>
          <a:bodyPr>
            <a:no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The facts: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R is a language and environment for statistical computing and graphics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Freely available and maintained by volunteers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R is extensible; can be expanded by installing “packages</a:t>
            </a:r>
            <a:r>
              <a:rPr lang="en-US" sz="2100" dirty="0" smtClean="0">
                <a:solidFill>
                  <a:prstClr val="black"/>
                </a:solidFill>
                <a:latin typeface="Adobe Garamond Pro"/>
                <a:cs typeface="Adobe Garamond Pro"/>
              </a:rPr>
              <a:t>”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sz="2100" dirty="0">
              <a:solidFill>
                <a:prstClr val="black"/>
              </a:solidFill>
              <a:latin typeface="Adobe Garamond Pro"/>
              <a:cs typeface="Adobe Garamond Pr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How to get it: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  <a:hlinkClick r:id="rId2"/>
              </a:rPr>
              <a:t>http://www.r-project.org/</a:t>
            </a: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 (or Google “Download R”)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Available for Windows, Mac, Linux</a:t>
            </a:r>
          </a:p>
          <a:p>
            <a:pPr marL="800100" lvl="1" indent="-34290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Free to install, no </a:t>
            </a:r>
            <a:r>
              <a:rPr lang="en-US" sz="2100" dirty="0" smtClean="0">
                <a:solidFill>
                  <a:prstClr val="black"/>
                </a:solidFill>
                <a:latin typeface="Adobe Garamond Pro"/>
                <a:cs typeface="Adobe Garamond Pro"/>
              </a:rPr>
              <a:t>catches</a:t>
            </a:r>
          </a:p>
          <a:p>
            <a:pPr marL="457200" lvl="1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100" dirty="0">
              <a:solidFill>
                <a:prstClr val="black"/>
              </a:solidFill>
              <a:latin typeface="Adobe Garamond Pro"/>
              <a:cs typeface="Adobe Garamond Pr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Also highly recommended:</a:t>
            </a:r>
          </a:p>
          <a:p>
            <a:pPr marL="742950" lvl="1" indent="-28575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R Studio: a free IDE for R</a:t>
            </a:r>
          </a:p>
          <a:p>
            <a:pPr marL="742950" lvl="1" indent="-28575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  <a:hlinkClick r:id="rId3"/>
              </a:rPr>
              <a:t>http://www.rstudio.com/</a:t>
            </a: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 </a:t>
            </a:r>
          </a:p>
          <a:p>
            <a:pPr marL="742950" lvl="1" indent="-28575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Adobe Garamond Pro"/>
                <a:cs typeface="Adobe Garamond Pro"/>
              </a:rPr>
              <a:t>If you install R and R Studio, then you only need to run R </a:t>
            </a:r>
            <a:r>
              <a:rPr lang="en-US" sz="2100" dirty="0" smtClean="0">
                <a:solidFill>
                  <a:prstClr val="black"/>
                </a:solidFill>
                <a:latin typeface="Adobe Garamond Pro"/>
                <a:cs typeface="Adobe Garamond Pro"/>
              </a:rPr>
              <a:t>Studio</a:t>
            </a:r>
            <a:endParaRPr lang="en-US" sz="2100" dirty="0">
              <a:solidFill>
                <a:prstClr val="black"/>
              </a:solidFill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1028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167"/>
            <a:ext cx="10515600" cy="863907"/>
          </a:xfrm>
        </p:spPr>
        <p:txBody>
          <a:bodyPr/>
          <a:lstStyle/>
          <a:p>
            <a:pPr algn="ctr"/>
            <a:r>
              <a:rPr lang="en-US" dirty="0">
                <a:latin typeface="CMSSBX10"/>
              </a:rPr>
              <a:t>Installing </a:t>
            </a:r>
            <a:r>
              <a:rPr lang="en-US" dirty="0" smtClean="0">
                <a:latin typeface="CMSSBX10"/>
              </a:rPr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031"/>
            <a:ext cx="10515600" cy="6046839"/>
          </a:xfrm>
        </p:spPr>
        <p:txBody>
          <a:bodyPr>
            <a:normAutofit/>
          </a:bodyPr>
          <a:lstStyle/>
          <a:p>
            <a:r>
              <a:rPr lang="en-US" sz="2000" dirty="0"/>
              <a:t>R must be installed on your system! If it is not, go </a:t>
            </a:r>
            <a:r>
              <a:rPr lang="en-US" sz="2000" dirty="0" smtClean="0"/>
              <a:t>to </a:t>
            </a:r>
            <a:r>
              <a:rPr lang="en-US" sz="2000" dirty="0" smtClean="0">
                <a:hlinkClick r:id="rId2"/>
              </a:rPr>
              <a:t>www.cran.r-project.org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Click on</a:t>
            </a:r>
          </a:p>
          <a:p>
            <a:r>
              <a:rPr lang="en-US" sz="2000" dirty="0"/>
              <a:t>Windows &gt; base &gt; R-version-win32.exe &gt; Run</a:t>
            </a:r>
          </a:p>
          <a:p>
            <a:r>
              <a:rPr lang="en-US" sz="2000" dirty="0"/>
              <a:t>and follow the instructions to install the </a:t>
            </a:r>
            <a:r>
              <a:rPr lang="en-US" sz="2000" dirty="0" smtClean="0"/>
              <a:t>programme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21" y="1698061"/>
            <a:ext cx="7316457" cy="42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32"/>
          </a:xfrm>
        </p:spPr>
        <p:txBody>
          <a:bodyPr/>
          <a:lstStyle/>
          <a:p>
            <a:pPr algn="ctr"/>
            <a:r>
              <a:rPr lang="en-US" dirty="0" err="1">
                <a:latin typeface="CMSSBX10"/>
              </a:rPr>
              <a:t>RStudio</a:t>
            </a:r>
            <a:r>
              <a:rPr lang="en-US" dirty="0">
                <a:latin typeface="CMSSBX10"/>
              </a:rPr>
              <a:t> </a:t>
            </a:r>
            <a:r>
              <a:rPr lang="en-US" dirty="0" smtClean="0">
                <a:latin typeface="CMSSBX10"/>
              </a:rPr>
              <a:t>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6084"/>
            <a:ext cx="10235589" cy="53321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106463" y="4385187"/>
            <a:ext cx="4589305" cy="1327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85496" y="2762865"/>
            <a:ext cx="1358917" cy="6819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48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>
                <a:solidFill>
                  <a:prstClr val="black"/>
                </a:solidFill>
                <a:latin typeface="CMSSBX10"/>
              </a:rPr>
              <a:t>and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423016"/>
            <a:ext cx="10501162" cy="233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are the benefits of using Tableau and 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61" y="3268384"/>
            <a:ext cx="2411226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2" y="3686245"/>
            <a:ext cx="4105592" cy="1080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147" y="2437191"/>
            <a:ext cx="9236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Access </a:t>
            </a:r>
            <a:r>
              <a:rPr lang="en-US" sz="2800" dirty="0"/>
              <a:t>R packages or functions for quantitative analysis</a:t>
            </a:r>
          </a:p>
          <a:p>
            <a:pPr lvl="1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18147" y="5227421"/>
            <a:ext cx="9612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Take advantages of Tableau's data visualization capacities</a:t>
            </a:r>
          </a:p>
        </p:txBody>
      </p:sp>
      <p:sp>
        <p:nvSpPr>
          <p:cNvPr id="7" name="Left Arrow 6"/>
          <p:cNvSpPr/>
          <p:nvPr/>
        </p:nvSpPr>
        <p:spPr>
          <a:xfrm>
            <a:off x="3603009" y="3686245"/>
            <a:ext cx="3354383" cy="28525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603009" y="4177061"/>
            <a:ext cx="3354383" cy="294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rved Up Arrow 17"/>
          <p:cNvSpPr/>
          <p:nvPr/>
        </p:nvSpPr>
        <p:spPr>
          <a:xfrm rot="10800000">
            <a:off x="6461712" y="1835750"/>
            <a:ext cx="3334469" cy="740155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6614552" y="4317135"/>
            <a:ext cx="3181629" cy="602330"/>
          </a:xfrm>
          <a:prstGeom prst="curvedUp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341" y="3731656"/>
            <a:ext cx="2439475" cy="6419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20" y="2632391"/>
            <a:ext cx="1085905" cy="1124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673" y="2376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</a:t>
            </a:r>
            <a:r>
              <a:rPr lang="en-US" dirty="0">
                <a:solidFill>
                  <a:prstClr val="black"/>
                </a:solidFill>
                <a:latin typeface="CMSSBX10"/>
              </a:rPr>
              <a:t>and R Integration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14" y="2529416"/>
            <a:ext cx="4156560" cy="1021853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10263113" y="1528546"/>
            <a:ext cx="1751463" cy="86074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  <a:endParaRPr lang="en-US" sz="24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575102" y="4933680"/>
            <a:ext cx="2393444" cy="103856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Data Visualization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11136570" y="2410080"/>
            <a:ext cx="167504" cy="13353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10849965" y="4305531"/>
            <a:ext cx="167504" cy="5508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499545" y="3663414"/>
            <a:ext cx="1787857" cy="6596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Rserve</a:t>
            </a:r>
            <a:endParaRPr lang="en-US" sz="28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7250717" y="4495522"/>
            <a:ext cx="2019869" cy="6629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370" y="2745193"/>
            <a:ext cx="1655956" cy="111859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7287402" y="1694707"/>
            <a:ext cx="1924334" cy="66874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R Script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into 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17" y="1446519"/>
            <a:ext cx="5303293" cy="46211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How is Tableau integrating with R?</a:t>
            </a:r>
          </a:p>
          <a:p>
            <a:pPr marL="0" indent="0">
              <a:buNone/>
            </a:pPr>
            <a:endParaRPr lang="en-US" sz="3500" dirty="0" smtClean="0"/>
          </a:p>
          <a:p>
            <a:pPr lvl="1"/>
            <a:r>
              <a:rPr lang="en-US" sz="4000" dirty="0" smtClean="0"/>
              <a:t>Install Rserve Package</a:t>
            </a:r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4000" dirty="0" smtClean="0"/>
              <a:t>Create Calculation Field in Tableau</a:t>
            </a:r>
          </a:p>
          <a:p>
            <a:pPr marL="457200" lvl="1" indent="0">
              <a:buNone/>
            </a:pPr>
            <a:endParaRPr lang="en-US" sz="4000" dirty="0" smtClean="0"/>
          </a:p>
          <a:p>
            <a:pPr lvl="1"/>
            <a:r>
              <a:rPr lang="en-US" sz="4000" dirty="0" smtClean="0"/>
              <a:t>Use one of the four functions: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900" b="1" dirty="0" smtClean="0"/>
              <a:t>SCRIPT_BOOL</a:t>
            </a:r>
            <a:r>
              <a:rPr lang="en-US" sz="2900" dirty="0" smtClean="0"/>
              <a:t>: Return a </a:t>
            </a:r>
            <a:r>
              <a:rPr lang="en-US" sz="2900" b="1" dirty="0"/>
              <a:t>B</a:t>
            </a:r>
            <a:r>
              <a:rPr lang="en-US" sz="2900" b="1" dirty="0" smtClean="0"/>
              <a:t>oolean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SCRIPT_INT</a:t>
            </a:r>
            <a:r>
              <a:rPr lang="en-US" sz="2900" dirty="0" smtClean="0"/>
              <a:t>: Return an </a:t>
            </a:r>
            <a:r>
              <a:rPr lang="en-US" sz="2900" b="1" dirty="0" smtClean="0"/>
              <a:t>Integer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SCRIPT_REAL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Real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SCRIPT_STR</a:t>
            </a:r>
            <a:r>
              <a:rPr lang="en-US" sz="2900" dirty="0" smtClean="0"/>
              <a:t>: Return a </a:t>
            </a:r>
            <a:r>
              <a:rPr lang="en-US" sz="2900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9" grpId="0" animBg="1"/>
      <p:bldP spid="47" grpId="0" animBg="1"/>
      <p:bldP spid="36" grpId="0" animBg="1"/>
      <p:bldP spid="34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32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prstClr val="black"/>
                </a:solidFill>
                <a:latin typeface="CMSSBX10"/>
              </a:rPr>
              <a:t>Rserve</a:t>
            </a:r>
            <a:r>
              <a:rPr lang="en-US" dirty="0" smtClean="0">
                <a:solidFill>
                  <a:prstClr val="black"/>
                </a:solidFill>
                <a:latin typeface="CMSSBX10"/>
              </a:rPr>
              <a:t> Package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914"/>
            <a:ext cx="7506902" cy="4899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14" y="2000664"/>
            <a:ext cx="1658256" cy="112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98" y="2971305"/>
            <a:ext cx="1798476" cy="77425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H="1">
            <a:off x="8605967" y="2322540"/>
            <a:ext cx="972947" cy="120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39454" y="1178450"/>
            <a:ext cx="19249" cy="1805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88550" y="3797156"/>
            <a:ext cx="3543005" cy="1507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8933062" y="4460452"/>
            <a:ext cx="2949960" cy="152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Very Important!</a:t>
            </a:r>
            <a:endParaRPr lang="en-US" sz="2400" b="1" dirty="0" smtClean="0"/>
          </a:p>
          <a:p>
            <a:pPr marL="0" indent="0" algn="ctr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Remember to keep </a:t>
            </a:r>
            <a:r>
              <a:rPr lang="en-US" sz="2400" dirty="0" err="1" smtClean="0">
                <a:latin typeface="Calibri" panose="020F0502020204030204" pitchFamily="34" charset="0"/>
              </a:rPr>
              <a:t>Rstudio</a:t>
            </a:r>
            <a:r>
              <a:rPr lang="en-US" sz="2400" dirty="0" smtClean="0">
                <a:latin typeface="Calibri" panose="020F0502020204030204" pitchFamily="34" charset="0"/>
              </a:rPr>
              <a:t> open to use </a:t>
            </a:r>
            <a:r>
              <a:rPr lang="en-US" sz="2400" dirty="0" err="1" smtClean="0">
                <a:latin typeface="Calibri" panose="020F0502020204030204" pitchFamily="34" charset="0"/>
              </a:rPr>
              <a:t>Rserve</a:t>
            </a:r>
            <a:r>
              <a:rPr lang="en-US" sz="2400" dirty="0" smtClean="0">
                <a:latin typeface="Calibri" panose="020F0502020204030204" pitchFamily="34" charset="0"/>
              </a:rPr>
              <a:t> in Tableau.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H="1">
            <a:off x="10137223" y="3570075"/>
            <a:ext cx="703226" cy="754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9404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MSSBX10"/>
              </a:rPr>
              <a:t>Tableau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848"/>
            <a:ext cx="10515600" cy="77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Go to Help -&gt; Setting and Performance -&gt; Manage External Server Connection and set it. 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Make </a:t>
            </a:r>
            <a:r>
              <a:rPr lang="en-US" sz="2000" dirty="0">
                <a:latin typeface="Calibri" panose="020F0502020204030204" pitchFamily="34" charset="0"/>
              </a:rPr>
              <a:t>sure you choose "localhost" and test it. That's all.</a:t>
            </a:r>
            <a:endParaRPr lang="en-US" sz="2000" dirty="0"/>
          </a:p>
        </p:txBody>
      </p:sp>
      <p:sp>
        <p:nvSpPr>
          <p:cNvPr id="8" name="Left-Right-Up Arrow 7"/>
          <p:cNvSpPr/>
          <p:nvPr/>
        </p:nvSpPr>
        <p:spPr>
          <a:xfrm flipV="1">
            <a:off x="4910470" y="2359787"/>
            <a:ext cx="2371060" cy="207690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7" y="1845198"/>
            <a:ext cx="4111037" cy="2955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178" y="1796902"/>
            <a:ext cx="3977495" cy="2824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261" y="4927937"/>
            <a:ext cx="5718346" cy="18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327</Words>
  <Application>Microsoft Office PowerPoint</Application>
  <PresentationFormat>Widescreen</PresentationFormat>
  <Paragraphs>91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Garamond Pro</vt:lpstr>
      <vt:lpstr>Arial</vt:lpstr>
      <vt:lpstr>Calibri</vt:lpstr>
      <vt:lpstr>Calibri Light</vt:lpstr>
      <vt:lpstr>CMSSBX10</vt:lpstr>
      <vt:lpstr>Office Theme</vt:lpstr>
      <vt:lpstr>PowerPoint Presentation</vt:lpstr>
      <vt:lpstr>PowerPoint Presentation</vt:lpstr>
      <vt:lpstr>What is R? </vt:lpstr>
      <vt:lpstr>Installing R</vt:lpstr>
      <vt:lpstr>RStudio screen</vt:lpstr>
      <vt:lpstr>Tableau and R </vt:lpstr>
      <vt:lpstr>Tableau and R Integration </vt:lpstr>
      <vt:lpstr>Rserve Package</vt:lpstr>
      <vt:lpstr>Tableau (1)</vt:lpstr>
      <vt:lpstr>Tableau (2)</vt:lpstr>
      <vt:lpstr>Tableau (3)</vt:lpstr>
      <vt:lpstr>Tableau (4)</vt:lpstr>
      <vt:lpstr>Tableau (5)</vt:lpstr>
      <vt:lpstr>Tableau (6)</vt:lpstr>
      <vt:lpstr>Tableau (7)</vt:lpstr>
      <vt:lpstr>Tableau (8)</vt:lpstr>
      <vt:lpstr>Tableau (9)</vt:lpstr>
      <vt:lpstr>Tableau (10)</vt:lpstr>
      <vt:lpstr>Tableau (11)</vt:lpstr>
      <vt:lpstr>Tableau (12)</vt:lpstr>
      <vt:lpstr>Tableau (13)</vt:lpstr>
      <vt:lpstr>Tableau (14)</vt:lpstr>
      <vt:lpstr>Tableau + R + MS SQL Server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Yujia Liu</dc:creator>
  <cp:lastModifiedBy>Jeremy Williams</cp:lastModifiedBy>
  <cp:revision>145</cp:revision>
  <dcterms:created xsi:type="dcterms:W3CDTF">2015-05-22T02:34:31Z</dcterms:created>
  <dcterms:modified xsi:type="dcterms:W3CDTF">2018-08-30T08:04:41Z</dcterms:modified>
</cp:coreProperties>
</file>