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6"/>
  </p:notesMasterIdLst>
  <p:handoutMasterIdLst>
    <p:handoutMasterId r:id="rId17"/>
  </p:handoutMasterIdLst>
  <p:sldIdLst>
    <p:sldId id="2204" r:id="rId2"/>
    <p:sldId id="2203" r:id="rId3"/>
    <p:sldId id="1024" r:id="rId4"/>
    <p:sldId id="1025" r:id="rId5"/>
    <p:sldId id="1026" r:id="rId6"/>
    <p:sldId id="1027" r:id="rId7"/>
    <p:sldId id="1028" r:id="rId8"/>
    <p:sldId id="1029" r:id="rId9"/>
    <p:sldId id="1030" r:id="rId10"/>
    <p:sldId id="1031" r:id="rId11"/>
    <p:sldId id="1032" r:id="rId12"/>
    <p:sldId id="1033" r:id="rId13"/>
    <p:sldId id="1940" r:id="rId14"/>
    <p:sldId id="1953" r:id="rId15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CC66"/>
    <a:srgbClr val="D60093"/>
    <a:srgbClr val="C0C0C0"/>
    <a:srgbClr val="FF9900"/>
    <a:srgbClr val="006600"/>
    <a:srgbClr val="CC00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F035-1816-4131-DE78-0E31B82FDF38}" v="1" dt="2022-11-24T16:12:4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26"/>
  </p:normalViewPr>
  <p:slideViewPr>
    <p:cSldViewPr snapToGrid="0">
      <p:cViewPr varScale="1">
        <p:scale>
          <a:sx n="116" d="100"/>
          <a:sy n="116" d="100"/>
        </p:scale>
        <p:origin x="1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2768" y="-96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3" rIns="91589" bIns="45793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3" rIns="91589" bIns="4579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3" rIns="91589" bIns="45793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918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3" rIns="91589" bIns="4579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</a:defRPr>
            </a:lvl1pPr>
          </a:lstStyle>
          <a:p>
            <a:fld id="{C222E063-5C3A-0140-BDB9-92653C732D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49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8" tIns="45083" rIns="90168" bIns="45083" numCol="1" anchor="t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8" tIns="45083" rIns="90168" bIns="45083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6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8" tIns="45083" rIns="90168" bIns="45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6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8" tIns="45083" rIns="90168" bIns="45083" numCol="1" anchor="b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918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8" tIns="45083" rIns="90168" bIns="45083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Times New Roman" charset="0"/>
              </a:defRPr>
            </a:lvl1pPr>
          </a:lstStyle>
          <a:p>
            <a:fld id="{19B54826-9982-BC41-877C-10A9593FD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5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CA608-DFDA-1948-86C7-D42451F5EB4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9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0B4E6-32DB-464A-BC12-316D1D4C9BFD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112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23A22F-40EC-ED4C-9456-29201BF24F6E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55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aseline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2E3FA2-32FB-9D4A-B6D0-0D83CE0E5AF8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859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31" tIns="45716" rIns="91431" bIns="45716"/>
          <a:lstStyle/>
          <a:p>
            <a:endParaRPr/>
          </a:p>
        </p:txBody>
      </p:sp>
      <p:sp>
        <p:nvSpPr>
          <p:cNvPr id="581" name="Shape 5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871">
              <a:spcBef>
                <a:spcPts val="408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2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5863" y="698500"/>
            <a:ext cx="4651375" cy="3489325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protein</a:t>
            </a:r>
          </a:p>
          <a:p>
            <a:endParaRPr lang="en-US" sz="1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CC6C21-64BF-374A-9565-2D7EB272D464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442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31" tIns="45716" rIns="91431" bIns="45716"/>
          <a:lstStyle/>
          <a:p>
            <a:endParaRPr/>
          </a:p>
        </p:txBody>
      </p:sp>
      <p:sp>
        <p:nvSpPr>
          <p:cNvPr id="439" name="Shape 4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DE0D22-AF82-A341-BE4F-39A0590054B1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973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aseline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96118-BAFA-3B41-9805-7E6E23ECF218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1593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743A6-2ACC-CB4D-BD1A-9F8226C094C5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6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B3518F-345F-A94B-AEC7-1156A4839238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351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aseline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72BF2C-0295-614D-9ABB-E0483B7335D3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3358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796EBC-394C-1E4E-8D5E-175F3B0F716F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6115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527050"/>
            <a:ext cx="3508375" cy="2632075"/>
          </a:xfrm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aseline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0B4E6-32DB-464A-BC12-316D1D4C9BFD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417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4B9F-D496-814C-B064-E62FFA58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E036-7025-2542-83CA-33DC7A865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44D29-A961-844F-B89D-64B56CB46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6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F8E56-325D-C04B-BBBC-C8D5E34A6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A593-06B3-A544-9D07-A3900F0E2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C2803-1063-3C4E-AD97-3A737D69B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61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19758-379B-F24B-A5B1-405CFE0E0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61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61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DA632-3427-0446-B63A-7F9A1780D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4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08A3-4561-3B46-8DAF-9FDAAFD6C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5DC17-C57A-684F-8170-C2C41C1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EA384-4657-1048-86D9-9748BF650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ED548-B1AC-6F49-8807-1E88B0DC5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EFE83-B955-534F-8088-8975B66AB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B2132-E935-1C41-9587-2A354F559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133E9-C394-0747-8282-4407A4015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80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A1ECF-E3C2-0148-8083-809BEE951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11A7-D7CC-2045-B1EF-0C6C996D4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92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/>
            </a:lvl1pPr>
          </a:lstStyle>
          <a:p>
            <a:pPr>
              <a:defRPr/>
            </a:pPr>
            <a:fld id="{3427B9F8-5691-0347-9BEB-3D4250AAC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pitchFamily="-65" charset="0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  <a:ea typeface="ＭＳ Ｐゴシック" pitchFamily="-65" charset="-128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  <a:ea typeface="ＭＳ Ｐゴシック" pitchFamily="-65" charset="-128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ea typeface="ＭＳ Ｐゴシック" pitchFamily="-65" charset="-128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ＭＳ Ｐゴシック" pitchFamily="-65" charset="-128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ＭＳ Ｐゴシック" pitchFamily="-65" charset="-128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ＭＳ Ｐゴシック" pitchFamily="-65" charset="-128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ＭＳ Ｐゴシック" pitchFamily="-65" charset="-128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2">
            <a:extLst>
              <a:ext uri="{FF2B5EF4-FFF2-40B4-BE49-F238E27FC236}">
                <a16:creationId xmlns:a16="http://schemas.microsoft.com/office/drawing/2014/main" id="{7CFDF250-AC66-B04A-B67B-E414D07D08F7}"/>
              </a:ext>
            </a:extLst>
          </p:cNvPr>
          <p:cNvSpPr/>
          <p:nvPr/>
        </p:nvSpPr>
        <p:spPr>
          <a:xfrm>
            <a:off x="1927654" y="6018680"/>
            <a:ext cx="72163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2202" rIns="42202">
            <a:spAutoFit/>
          </a:bodyPr>
          <a:lstStyle/>
          <a:p>
            <a:r>
              <a:rPr lang="en-US">
                <a:latin typeface="Montserrat" pitchFamily="2" charset="77"/>
              </a:rPr>
              <a:t>Chong, </a:t>
            </a:r>
            <a:r>
              <a:rPr lang="en-US" err="1">
                <a:latin typeface="Montserrat" pitchFamily="2" charset="77"/>
              </a:rPr>
              <a:t>Saglam</a:t>
            </a:r>
            <a:r>
              <a:rPr lang="en-US">
                <a:latin typeface="Montserrat" pitchFamily="2" charset="77"/>
              </a:rPr>
              <a:t>, and Zuckerman</a:t>
            </a:r>
            <a:r>
              <a:rPr>
                <a:latin typeface="Montserrat" pitchFamily="2" charset="77"/>
              </a:rPr>
              <a:t>, </a:t>
            </a:r>
            <a:r>
              <a:rPr lang="en-US" i="1" err="1">
                <a:latin typeface="Montserrat" pitchFamily="2" charset="77"/>
              </a:rPr>
              <a:t>Curr</a:t>
            </a:r>
            <a:r>
              <a:rPr lang="en-US" i="1">
                <a:latin typeface="Montserrat" pitchFamily="2" charset="77"/>
              </a:rPr>
              <a:t>. </a:t>
            </a:r>
            <a:r>
              <a:rPr lang="en-US" i="1" err="1">
                <a:latin typeface="Montserrat" pitchFamily="2" charset="77"/>
              </a:rPr>
              <a:t>Opin</a:t>
            </a:r>
            <a:r>
              <a:rPr lang="en-US" i="1">
                <a:latin typeface="Montserrat" pitchFamily="2" charset="77"/>
              </a:rPr>
              <a:t>. Struct. Biol.,</a:t>
            </a:r>
            <a:r>
              <a:rPr i="1">
                <a:latin typeface="Montserrat" pitchFamily="2" charset="77"/>
              </a:rPr>
              <a:t> </a:t>
            </a:r>
            <a:r>
              <a:rPr lang="en-US">
                <a:latin typeface="Montserrat" pitchFamily="2" charset="77"/>
              </a:rPr>
              <a:t>2017</a:t>
            </a:r>
            <a:r>
              <a:rPr lang="en-US" i="1">
                <a:latin typeface="Montserrat" pitchFamily="2" charset="77"/>
              </a:rPr>
              <a:t>.</a:t>
            </a:r>
            <a:endParaRPr>
              <a:latin typeface="Montserrat" pitchFamily="2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71500E-BAE4-8B4A-AC77-7ACC1422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6" y="434063"/>
            <a:ext cx="9061523" cy="1055077"/>
          </a:xfrm>
        </p:spPr>
        <p:txBody>
          <a:bodyPr/>
          <a:lstStyle/>
          <a:p>
            <a:r>
              <a:rPr lang="en-US" sz="2800" b="1">
                <a:latin typeface="Montserrat" pitchFamily="2" charset="77"/>
              </a:rPr>
              <a:t>The problem with standard simulations</a:t>
            </a:r>
          </a:p>
        </p:txBody>
      </p:sp>
    </p:spTree>
    <p:extLst>
      <p:ext uri="{BB962C8B-B14F-4D97-AF65-F5344CB8AC3E}">
        <p14:creationId xmlns:p14="http://schemas.microsoft.com/office/powerpoint/2010/main" val="372722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" descr="WE Step 3b.ai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"/>
          <a:stretch>
            <a:fillRect/>
          </a:stretch>
        </p:blipFill>
        <p:spPr bwMode="auto">
          <a:xfrm>
            <a:off x="285755" y="572971"/>
            <a:ext cx="8572500" cy="573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4" name="TextBox 4"/>
          <p:cNvSpPr txBox="1">
            <a:spLocks noChangeArrowheads="1"/>
          </p:cNvSpPr>
          <p:nvPr/>
        </p:nvSpPr>
        <p:spPr bwMode="auto">
          <a:xfrm>
            <a:off x="3894992" y="1033104"/>
            <a:ext cx="1148862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>
                <a:latin typeface="Times New Roman" charset="0"/>
                <a:cs typeface="Times New Roman" charset="0"/>
              </a:rPr>
              <a:t>t = 3τ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92" y="5347308"/>
            <a:ext cx="1803439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</a:rPr>
              <a:t>Probability =</a:t>
            </a:r>
          </a:p>
        </p:txBody>
      </p:sp>
      <p:sp>
        <p:nvSpPr>
          <p:cNvPr id="7" name="Oval 6"/>
          <p:cNvSpPr/>
          <p:nvPr/>
        </p:nvSpPr>
        <p:spPr>
          <a:xfrm>
            <a:off x="2790183" y="4732660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22229" y="4724123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2432" y="4501988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1305" y="4732898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07859" y="3336154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66462" y="1735667"/>
            <a:ext cx="950872" cy="937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1387" y="2178542"/>
            <a:ext cx="820615" cy="963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6054" y="1748692"/>
            <a:ext cx="599179" cy="872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570380" y="1031865"/>
            <a:ext cx="2017307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 dirty="0" err="1">
                <a:latin typeface="Times New Roman" charset="0"/>
                <a:cs typeface="Times New Roman" charset="0"/>
              </a:rPr>
              <a:t>τ</a:t>
            </a:r>
            <a:r>
              <a:rPr lang="en-US" sz="2585" dirty="0">
                <a:latin typeface="Times New Roman" charset="0"/>
                <a:cs typeface="Times New Roman" charset="0"/>
              </a:rPr>
              <a:t> = 400 </a:t>
            </a:r>
            <a:r>
              <a:rPr lang="en-US" sz="2585" dirty="0" err="1">
                <a:latin typeface="Times New Roman" charset="0"/>
                <a:cs typeface="Times New Roman" charset="0"/>
              </a:rPr>
              <a:t>ps</a:t>
            </a:r>
            <a:endParaRPr lang="en-US" sz="2585" dirty="0">
              <a:latin typeface="Times New Roman" charset="0"/>
              <a:cs typeface="Times New Roman" charset="0"/>
            </a:endParaRPr>
          </a:p>
        </p:txBody>
      </p:sp>
      <p:pic>
        <p:nvPicPr>
          <p:cNvPr id="17" name="Picture 2" descr="WE Step 4b.ai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b="74640"/>
          <a:stretch/>
        </p:blipFill>
        <p:spPr bwMode="auto">
          <a:xfrm>
            <a:off x="285755" y="1527257"/>
            <a:ext cx="8572500" cy="65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WE Step 4b.ai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28" b="4891"/>
          <a:stretch/>
        </p:blipFill>
        <p:spPr bwMode="auto">
          <a:xfrm>
            <a:off x="285755" y="5278641"/>
            <a:ext cx="8572500" cy="131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524368" y="1720038"/>
            <a:ext cx="950872" cy="937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63961" y="1733063"/>
            <a:ext cx="599179" cy="872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76218" y="5396732"/>
            <a:ext cx="387270" cy="355908"/>
          </a:xfrm>
          <a:prstGeom prst="ellipse">
            <a:avLst/>
          </a:prstGeom>
          <a:solidFill>
            <a:srgbClr val="EFA8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3570380" y="1062718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4τ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1693" y="1572847"/>
            <a:ext cx="1875692" cy="27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71138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0.00125 ps</a:t>
            </a:r>
            <a:r>
              <a:rPr lang="en-US" sz="2215" baseline="30000" dirty="0">
                <a:solidFill>
                  <a:srgbClr val="A10033"/>
                </a:solidFill>
                <a:latin typeface="Montserrat" pitchFamily="2" charset="77"/>
              </a:rPr>
              <a:t>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E2BE9-6B8E-FF4D-94A9-95907AA4BEEB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43A22D-1535-A541-BD25-B127B9050153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</p:spTree>
    <p:extLst>
      <p:ext uri="{BB962C8B-B14F-4D97-AF65-F5344CB8AC3E}">
        <p14:creationId xmlns:p14="http://schemas.microsoft.com/office/powerpoint/2010/main" val="21864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7" name="Picture 2" descr="WE Step 4c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"/>
          <a:stretch>
            <a:fillRect/>
          </a:stretch>
        </p:blipFill>
        <p:spPr bwMode="auto">
          <a:xfrm>
            <a:off x="306320" y="572971"/>
            <a:ext cx="8572500" cy="57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098" name="TextBox 4"/>
          <p:cNvSpPr txBox="1">
            <a:spLocks noChangeArrowheads="1"/>
          </p:cNvSpPr>
          <p:nvPr/>
        </p:nvSpPr>
        <p:spPr bwMode="auto">
          <a:xfrm>
            <a:off x="3570381" y="1033101"/>
            <a:ext cx="1708639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 dirty="0" err="1">
                <a:latin typeface="Times New Roman" charset="0"/>
                <a:cs typeface="Times New Roman" charset="0"/>
              </a:rPr>
              <a:t>τ</a:t>
            </a:r>
            <a:r>
              <a:rPr lang="en-US" sz="2585" dirty="0">
                <a:latin typeface="Times New Roman" charset="0"/>
                <a:cs typeface="Times New Roman" charset="0"/>
              </a:rPr>
              <a:t> = 400 </a:t>
            </a:r>
            <a:r>
              <a:rPr lang="en-US" sz="2585" dirty="0" err="1">
                <a:latin typeface="Times New Roman" charset="0"/>
                <a:cs typeface="Times New Roman" charset="0"/>
              </a:rPr>
              <a:t>ps</a:t>
            </a:r>
            <a:endParaRPr lang="en-US" sz="2585" dirty="0">
              <a:latin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5539" y="1735671"/>
            <a:ext cx="1211384" cy="14197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7285" y="2126436"/>
            <a:ext cx="534051" cy="58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9846" y="1761718"/>
            <a:ext cx="455898" cy="4168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90183" y="4732660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22229" y="4728859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2432" y="4501988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11305" y="4732898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07859" y="3336154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3439" y="3689517"/>
            <a:ext cx="820615" cy="963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5113" y="4728859"/>
            <a:ext cx="387270" cy="355908"/>
          </a:xfrm>
          <a:prstGeom prst="ellipse">
            <a:avLst/>
          </a:prstGeom>
          <a:solidFill>
            <a:srgbClr val="EFA8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34799" y="3879683"/>
            <a:ext cx="799775" cy="825834"/>
            <a:chOff x="2746030" y="3917236"/>
            <a:chExt cx="866423" cy="894653"/>
          </a:xfrm>
        </p:grpSpPr>
        <p:sp>
          <p:nvSpPr>
            <p:cNvPr id="31" name="Freeform 30"/>
            <p:cNvSpPr/>
            <p:nvPr/>
          </p:nvSpPr>
          <p:spPr>
            <a:xfrm flipH="1">
              <a:off x="3209580" y="4374109"/>
              <a:ext cx="402873" cy="437780"/>
            </a:xfrm>
            <a:custGeom>
              <a:avLst/>
              <a:gdLst>
                <a:gd name="connsiteX0" fmla="*/ 409223 w 409223"/>
                <a:gd name="connsiteY0" fmla="*/ 244858 h 442413"/>
                <a:gd name="connsiteX1" fmla="*/ 211667 w 409223"/>
                <a:gd name="connsiteY1" fmla="*/ 4969 h 442413"/>
                <a:gd name="connsiteX2" fmla="*/ 0 w 409223"/>
                <a:gd name="connsiteY2" fmla="*/ 442413 h 442413"/>
                <a:gd name="connsiteX0" fmla="*/ 402873 w 402873"/>
                <a:gd name="connsiteY0" fmla="*/ 373575 h 437780"/>
                <a:gd name="connsiteX1" fmla="*/ 211667 w 402873"/>
                <a:gd name="connsiteY1" fmla="*/ 336 h 437780"/>
                <a:gd name="connsiteX2" fmla="*/ 0 w 402873"/>
                <a:gd name="connsiteY2" fmla="*/ 437780 h 43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73" h="437780">
                  <a:moveTo>
                    <a:pt x="402873" y="373575"/>
                  </a:moveTo>
                  <a:cubicBezTo>
                    <a:pt x="338197" y="237167"/>
                    <a:pt x="278813" y="-10365"/>
                    <a:pt x="211667" y="336"/>
                  </a:cubicBezTo>
                  <a:cubicBezTo>
                    <a:pt x="144522" y="11037"/>
                    <a:pt x="0" y="437780"/>
                    <a:pt x="0" y="437780"/>
                  </a:cubicBezTo>
                </a:path>
              </a:pathLst>
            </a:custGeom>
            <a:ln w="508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2746030" y="3917236"/>
              <a:ext cx="828323" cy="817748"/>
            </a:xfrm>
            <a:custGeom>
              <a:avLst/>
              <a:gdLst>
                <a:gd name="connsiteX0" fmla="*/ 409223 w 409223"/>
                <a:gd name="connsiteY0" fmla="*/ 244858 h 442413"/>
                <a:gd name="connsiteX1" fmla="*/ 211667 w 409223"/>
                <a:gd name="connsiteY1" fmla="*/ 4969 h 442413"/>
                <a:gd name="connsiteX2" fmla="*/ 0 w 409223"/>
                <a:gd name="connsiteY2" fmla="*/ 442413 h 442413"/>
                <a:gd name="connsiteX0" fmla="*/ 402873 w 402873"/>
                <a:gd name="connsiteY0" fmla="*/ 373575 h 437780"/>
                <a:gd name="connsiteX1" fmla="*/ 211667 w 402873"/>
                <a:gd name="connsiteY1" fmla="*/ 336 h 437780"/>
                <a:gd name="connsiteX2" fmla="*/ 0 w 402873"/>
                <a:gd name="connsiteY2" fmla="*/ 437780 h 437780"/>
                <a:gd name="connsiteX0" fmla="*/ 599723 w 599723"/>
                <a:gd name="connsiteY0" fmla="*/ 823284 h 823284"/>
                <a:gd name="connsiteX1" fmla="*/ 211667 w 599723"/>
                <a:gd name="connsiteY1" fmla="*/ 5545 h 823284"/>
                <a:gd name="connsiteX2" fmla="*/ 0 w 599723"/>
                <a:gd name="connsiteY2" fmla="*/ 442989 h 823284"/>
                <a:gd name="connsiteX0" fmla="*/ 828323 w 828323"/>
                <a:gd name="connsiteY0" fmla="*/ 817748 h 817748"/>
                <a:gd name="connsiteX1" fmla="*/ 440267 w 828323"/>
                <a:gd name="connsiteY1" fmla="*/ 9 h 817748"/>
                <a:gd name="connsiteX2" fmla="*/ 0 w 828323"/>
                <a:gd name="connsiteY2" fmla="*/ 799403 h 81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323" h="817748">
                  <a:moveTo>
                    <a:pt x="828323" y="817748"/>
                  </a:moveTo>
                  <a:cubicBezTo>
                    <a:pt x="763647" y="681340"/>
                    <a:pt x="578321" y="3066"/>
                    <a:pt x="440267" y="9"/>
                  </a:cubicBezTo>
                  <a:cubicBezTo>
                    <a:pt x="302213" y="-3048"/>
                    <a:pt x="0" y="799403"/>
                    <a:pt x="0" y="799403"/>
                  </a:cubicBezTo>
                </a:path>
              </a:pathLst>
            </a:custGeom>
            <a:ln w="508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3570380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4τ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7633A8-202B-2643-B3E3-2741C77FBB63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3B0D89-D287-7540-9530-90E97C916553}"/>
              </a:ext>
            </a:extLst>
          </p:cNvPr>
          <p:cNvSpPr txBox="1"/>
          <p:nvPr/>
        </p:nvSpPr>
        <p:spPr>
          <a:xfrm>
            <a:off x="6500754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0.00125 ps</a:t>
            </a:r>
            <a:r>
              <a:rPr lang="en-US" sz="2215" baseline="30000" dirty="0">
                <a:solidFill>
                  <a:srgbClr val="A10033"/>
                </a:solidFill>
                <a:latin typeface="Montserrat" pitchFamily="2" charset="77"/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1190E-C3A8-5648-A3C2-680831E3FC78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D6794D-ACA2-2B4B-A875-C98944DD6F73}"/>
              </a:ext>
            </a:extLst>
          </p:cNvPr>
          <p:cNvGrpSpPr/>
          <p:nvPr/>
        </p:nvGrpSpPr>
        <p:grpSpPr>
          <a:xfrm>
            <a:off x="3842717" y="4238914"/>
            <a:ext cx="1095114" cy="431566"/>
            <a:chOff x="723330" y="4211293"/>
            <a:chExt cx="1186374" cy="46753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C6B28D59-1EC3-FC4B-8062-8A6D0C80D133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8D922BB-7A51-4347-893A-EFBFF7104FE5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F371C2-011D-6944-9A43-846BD58C4600}"/>
              </a:ext>
            </a:extLst>
          </p:cNvPr>
          <p:cNvGrpSpPr/>
          <p:nvPr/>
        </p:nvGrpSpPr>
        <p:grpSpPr>
          <a:xfrm>
            <a:off x="4865334" y="3053986"/>
            <a:ext cx="1095114" cy="431566"/>
            <a:chOff x="723330" y="4211293"/>
            <a:chExt cx="1186374" cy="467530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84782B1-B1FA-344E-98D9-30C2FB71551F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4A27666-8D3C-174D-8D49-622D6F3431B6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5" name="Picture 2" descr="WE Step 4d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"/>
          <a:stretch>
            <a:fillRect/>
          </a:stretch>
        </p:blipFill>
        <p:spPr bwMode="auto">
          <a:xfrm>
            <a:off x="285755" y="572971"/>
            <a:ext cx="8572500" cy="57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18692" y="2662604"/>
            <a:ext cx="486508" cy="4615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8066" y="2224462"/>
            <a:ext cx="367812" cy="342900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4148" name="TextBox 6"/>
          <p:cNvSpPr txBox="1">
            <a:spLocks noChangeArrowheads="1"/>
          </p:cNvSpPr>
          <p:nvPr/>
        </p:nvSpPr>
        <p:spPr bwMode="auto">
          <a:xfrm>
            <a:off x="3566745" y="1033101"/>
            <a:ext cx="1767255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 dirty="0" err="1">
                <a:latin typeface="Times New Roman" charset="0"/>
                <a:cs typeface="Times New Roman" charset="0"/>
              </a:rPr>
              <a:t>τ</a:t>
            </a:r>
            <a:r>
              <a:rPr lang="en-US" sz="2585" dirty="0">
                <a:latin typeface="Times New Roman" charset="0"/>
                <a:cs typeface="Times New Roman" charset="0"/>
              </a:rPr>
              <a:t> = 400 </a:t>
            </a:r>
            <a:r>
              <a:rPr lang="en-US" sz="2585" dirty="0" err="1">
                <a:latin typeface="Times New Roman" charset="0"/>
                <a:cs typeface="Times New Roman" charset="0"/>
              </a:rPr>
              <a:t>ps</a:t>
            </a:r>
            <a:endParaRPr lang="en-US" sz="2585" dirty="0">
              <a:latin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5475" y="4728859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4589" y="4732879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8947" y="4456516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94987" y="4500962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68128" y="3274492"/>
            <a:ext cx="387270" cy="3559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05541" y="2152491"/>
            <a:ext cx="481949" cy="4819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92513" y="4210539"/>
            <a:ext cx="429846" cy="429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46361" y="2217616"/>
            <a:ext cx="468923" cy="898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96821" y="1735667"/>
            <a:ext cx="442872" cy="872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07859" y="3336154"/>
            <a:ext cx="387270" cy="3559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67687" y="2900996"/>
            <a:ext cx="1620129" cy="639169"/>
          </a:xfrm>
          <a:prstGeom prst="rect">
            <a:avLst/>
          </a:prstGeom>
          <a:solidFill>
            <a:srgbClr val="FF9300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68812" tIns="126609" rIns="168812" bIns="168812" rtlCol="0">
            <a:spAutoFit/>
          </a:bodyPr>
          <a:lstStyle/>
          <a:p>
            <a:pPr algn="ctr"/>
            <a:r>
              <a:rPr lang="en-US" sz="2215" b="1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Montserrat" pitchFamily="2" charset="77"/>
              </a:rPr>
              <a:t>Run MD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3570380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4τ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40769" y="1475153"/>
            <a:ext cx="2012461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</a:rPr>
              <a:t>Flux =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17A4B-BA3A-B542-B7BD-EC773D91F990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BE2D37-D7BA-664E-B5AE-FEFB735FCF78}"/>
              </a:ext>
            </a:extLst>
          </p:cNvPr>
          <p:cNvSpPr txBox="1"/>
          <p:nvPr/>
        </p:nvSpPr>
        <p:spPr>
          <a:xfrm>
            <a:off x="6471138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</a:t>
            </a:r>
            <a:r>
              <a:rPr lang="en-US" sz="2215">
                <a:solidFill>
                  <a:srgbClr val="A10033"/>
                </a:solidFill>
                <a:latin typeface="Montserrat" pitchFamily="2" charset="77"/>
              </a:rPr>
              <a:t>lux </a:t>
            </a:r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= 0.00125 ps</a:t>
            </a:r>
            <a:r>
              <a:rPr lang="en-US" sz="2215" baseline="30000" dirty="0">
                <a:solidFill>
                  <a:srgbClr val="A10033"/>
                </a:solidFill>
                <a:latin typeface="Montserrat" pitchFamily="2" charset="77"/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B9237E-200E-1F43-9543-74DDAEC93132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</p:spTree>
    <p:extLst>
      <p:ext uri="{BB962C8B-B14F-4D97-AF65-F5344CB8AC3E}">
        <p14:creationId xmlns:p14="http://schemas.microsoft.com/office/powerpoint/2010/main" val="10218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body" idx="1"/>
          </p:nvPr>
        </p:nvSpPr>
        <p:spPr>
          <a:xfrm>
            <a:off x="3805430" y="1865870"/>
            <a:ext cx="4881370" cy="36469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662"/>
              </a:spcAft>
              <a:buNone/>
            </a:pPr>
            <a:r>
              <a:rPr lang="en-US" sz="2000">
                <a:latin typeface="Montserrat" pitchFamily="2" charset="77"/>
              </a:rPr>
              <a:t>May miss slow motions orthogonal to the progress coordinate.</a:t>
            </a:r>
          </a:p>
          <a:p>
            <a:pPr marL="0" indent="0">
              <a:spcBef>
                <a:spcPts val="0"/>
              </a:spcBef>
              <a:spcAft>
                <a:spcPts val="1662"/>
              </a:spcAft>
              <a:buNone/>
            </a:pPr>
            <a:r>
              <a:rPr lang="en-US" sz="2000">
                <a:latin typeface="Montserrat" pitchFamily="2" charset="77"/>
              </a:rPr>
              <a:t>Worse case is “brute force” sampling of orthogonal motions.</a:t>
            </a:r>
          </a:p>
          <a:p>
            <a:pPr marL="0" indent="0">
              <a:spcBef>
                <a:spcPts val="0"/>
              </a:spcBef>
              <a:spcAft>
                <a:spcPts val="1662"/>
              </a:spcAft>
              <a:buNone/>
            </a:pPr>
            <a:r>
              <a:rPr lang="en-US" sz="2000" i="1">
                <a:latin typeface="Montserrat" pitchFamily="2" charset="77"/>
              </a:rPr>
              <a:t>However</a:t>
            </a:r>
            <a:r>
              <a:rPr lang="en-US" sz="2000">
                <a:latin typeface="Montserrat" pitchFamily="2" charset="77"/>
              </a:rPr>
              <a:t>, we can switch progress coordinates “on-the-fly.”</a:t>
            </a:r>
          </a:p>
          <a:p>
            <a:pPr marL="0" indent="0">
              <a:spcBef>
                <a:spcPts val="0"/>
              </a:spcBef>
              <a:spcAft>
                <a:spcPts val="1662"/>
              </a:spcAft>
              <a:buNone/>
            </a:pPr>
            <a:endParaRPr lang="en-US" sz="2000">
              <a:latin typeface="Montserrat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14FF0E-F076-DE4A-AFCB-25154C24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9649"/>
            <a:ext cx="8229600" cy="1055077"/>
          </a:xfrm>
        </p:spPr>
        <p:txBody>
          <a:bodyPr/>
          <a:lstStyle/>
          <a:p>
            <a:r>
              <a:rPr lang="en-US" sz="2800" b="1">
                <a:latin typeface="Montserrat" pitchFamily="2" charset="77"/>
              </a:rPr>
              <a:t>No free lunch!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BB9E0B6-45DF-4347-13B7-162AFF10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1434687"/>
            <a:ext cx="2979174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271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739856" y="1245862"/>
            <a:ext cx="5805054" cy="4881063"/>
          </a:xfrm>
          <a:prstGeom prst="rect">
            <a:avLst/>
          </a:prstGeom>
          <a:solidFill>
            <a:srgbClr val="CC6666">
              <a:alpha val="70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4834314"/>
            <a:ext cx="7696200" cy="1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311526" y="4831383"/>
            <a:ext cx="423496" cy="14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770190" y="4831373"/>
            <a:ext cx="423496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226652" y="4829184"/>
            <a:ext cx="423497" cy="29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6845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1417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277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9705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5133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0561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5989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557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7137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2565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7993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3421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884984" y="4829908"/>
            <a:ext cx="423497" cy="1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691" name="TextBox 24"/>
          <p:cNvSpPr txBox="1">
            <a:spLocks noChangeArrowheads="1"/>
          </p:cNvSpPr>
          <p:nvPr/>
        </p:nvSpPr>
        <p:spPr bwMode="auto">
          <a:xfrm>
            <a:off x="741186" y="3889132"/>
            <a:ext cx="63511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10</a:t>
            </a:r>
            <a:r>
              <a:rPr lang="en-US" sz="1846" baseline="30000">
                <a:latin typeface="Montserrat" pitchFamily="2" charset="77"/>
                <a:cs typeface="Helvetica" charset="0"/>
              </a:rPr>
              <a:t>-15</a:t>
            </a:r>
            <a:endParaRPr lang="en-US" sz="1846">
              <a:latin typeface="Montserrat" pitchFamily="2" charset="77"/>
              <a:cs typeface="Helvetica" charset="0"/>
            </a:endParaRPr>
          </a:p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(fs)</a:t>
            </a:r>
          </a:p>
        </p:txBody>
      </p:sp>
      <p:sp>
        <p:nvSpPr>
          <p:cNvPr id="28692" name="TextBox 26"/>
          <p:cNvSpPr txBox="1">
            <a:spLocks noChangeArrowheads="1"/>
          </p:cNvSpPr>
          <p:nvPr/>
        </p:nvSpPr>
        <p:spPr bwMode="auto">
          <a:xfrm>
            <a:off x="2112052" y="3889132"/>
            <a:ext cx="63511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10</a:t>
            </a:r>
            <a:r>
              <a:rPr lang="en-US" sz="1846" baseline="30000">
                <a:latin typeface="Montserrat" pitchFamily="2" charset="77"/>
                <a:cs typeface="Helvetica" charset="0"/>
              </a:rPr>
              <a:t>-12</a:t>
            </a:r>
            <a:endParaRPr lang="en-US" sz="1846">
              <a:latin typeface="Montserrat" pitchFamily="2" charset="77"/>
              <a:cs typeface="Helvetica" charset="0"/>
            </a:endParaRPr>
          </a:p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(ps)</a:t>
            </a:r>
          </a:p>
        </p:txBody>
      </p:sp>
      <p:sp>
        <p:nvSpPr>
          <p:cNvPr id="28693" name="TextBox 27"/>
          <p:cNvSpPr txBox="1">
            <a:spLocks noChangeArrowheads="1"/>
          </p:cNvSpPr>
          <p:nvPr/>
        </p:nvSpPr>
        <p:spPr bwMode="auto">
          <a:xfrm>
            <a:off x="3494674" y="3889132"/>
            <a:ext cx="617478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10</a:t>
            </a:r>
            <a:r>
              <a:rPr lang="en-US" sz="1846" baseline="30000">
                <a:latin typeface="Montserrat" pitchFamily="2" charset="77"/>
                <a:cs typeface="Helvetica" charset="0"/>
              </a:rPr>
              <a:t>-9</a:t>
            </a:r>
            <a:endParaRPr lang="en-US" sz="1846">
              <a:latin typeface="Montserrat" pitchFamily="2" charset="77"/>
              <a:cs typeface="Helvetica" charset="0"/>
            </a:endParaRPr>
          </a:p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(ns)</a:t>
            </a:r>
          </a:p>
        </p:txBody>
      </p:sp>
      <p:sp>
        <p:nvSpPr>
          <p:cNvPr id="28694" name="TextBox 28"/>
          <p:cNvSpPr txBox="1">
            <a:spLocks noChangeArrowheads="1"/>
          </p:cNvSpPr>
          <p:nvPr/>
        </p:nvSpPr>
        <p:spPr bwMode="auto">
          <a:xfrm>
            <a:off x="4864808" y="3889132"/>
            <a:ext cx="617478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10</a:t>
            </a:r>
            <a:r>
              <a:rPr lang="en-US" sz="1846" baseline="30000">
                <a:latin typeface="Montserrat" pitchFamily="2" charset="77"/>
                <a:cs typeface="Helvetica" charset="0"/>
              </a:rPr>
              <a:t>-6</a:t>
            </a:r>
            <a:endParaRPr lang="en-US" sz="1846">
              <a:latin typeface="Montserrat" pitchFamily="2" charset="77"/>
              <a:cs typeface="Helvetica" charset="0"/>
            </a:endParaRPr>
          </a:p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(μs)</a:t>
            </a:r>
          </a:p>
        </p:txBody>
      </p:sp>
      <p:sp>
        <p:nvSpPr>
          <p:cNvPr id="28695" name="TextBox 29"/>
          <p:cNvSpPr txBox="1">
            <a:spLocks noChangeArrowheads="1"/>
          </p:cNvSpPr>
          <p:nvPr/>
        </p:nvSpPr>
        <p:spPr bwMode="auto">
          <a:xfrm>
            <a:off x="6190717" y="3889132"/>
            <a:ext cx="708848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10</a:t>
            </a:r>
            <a:r>
              <a:rPr lang="en-US" sz="1846" baseline="30000">
                <a:latin typeface="Montserrat" pitchFamily="2" charset="77"/>
                <a:cs typeface="Helvetica" charset="0"/>
              </a:rPr>
              <a:t>-3</a:t>
            </a:r>
            <a:endParaRPr lang="en-US" sz="1846">
              <a:latin typeface="Montserrat" pitchFamily="2" charset="77"/>
              <a:cs typeface="Helvetica" charset="0"/>
            </a:endParaRPr>
          </a:p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(ms)</a:t>
            </a:r>
          </a:p>
        </p:txBody>
      </p:sp>
      <p:sp>
        <p:nvSpPr>
          <p:cNvPr id="28696" name="TextBox 30"/>
          <p:cNvSpPr txBox="1">
            <a:spLocks noChangeArrowheads="1"/>
          </p:cNvSpPr>
          <p:nvPr/>
        </p:nvSpPr>
        <p:spPr bwMode="auto">
          <a:xfrm>
            <a:off x="7652021" y="3889132"/>
            <a:ext cx="530916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10</a:t>
            </a:r>
            <a:r>
              <a:rPr lang="en-US" sz="1846" baseline="30000">
                <a:latin typeface="Montserrat" pitchFamily="2" charset="77"/>
                <a:cs typeface="Helvetica" charset="0"/>
              </a:rPr>
              <a:t>0</a:t>
            </a:r>
            <a:endParaRPr lang="en-US" sz="1846">
              <a:latin typeface="Montserrat" pitchFamily="2" charset="77"/>
              <a:cs typeface="Helvetica" charset="0"/>
            </a:endParaRPr>
          </a:p>
          <a:p>
            <a:pPr algn="ctr" eaLnBrk="1" hangingPunct="1"/>
            <a:r>
              <a:rPr lang="en-US" sz="1846">
                <a:latin typeface="Montserrat" pitchFamily="2" charset="77"/>
                <a:cs typeface="Helvetica" charset="0"/>
              </a:rPr>
              <a:t>(s)</a:t>
            </a:r>
          </a:p>
        </p:txBody>
      </p:sp>
      <p:sp>
        <p:nvSpPr>
          <p:cNvPr id="36" name="TextBox 67"/>
          <p:cNvSpPr txBox="1">
            <a:spLocks noChangeArrowheads="1"/>
          </p:cNvSpPr>
          <p:nvPr/>
        </p:nvSpPr>
        <p:spPr bwMode="auto">
          <a:xfrm>
            <a:off x="2495983" y="1804698"/>
            <a:ext cx="1266693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Surface</a:t>
            </a:r>
          </a:p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side chain</a:t>
            </a:r>
          </a:p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rotation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59474" y="3358010"/>
            <a:ext cx="921726" cy="2931"/>
          </a:xfrm>
          <a:prstGeom prst="straightConnector1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34917" y="2682697"/>
            <a:ext cx="1830265" cy="1465"/>
          </a:xfrm>
          <a:prstGeom prst="line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31476" y="1665493"/>
            <a:ext cx="2296257" cy="2931"/>
          </a:xfrm>
          <a:prstGeom prst="straightConnector1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8"/>
          <p:cNvSpPr txBox="1">
            <a:spLocks noChangeArrowheads="1"/>
          </p:cNvSpPr>
          <p:nvPr/>
        </p:nvSpPr>
        <p:spPr bwMode="auto">
          <a:xfrm>
            <a:off x="693133" y="2966747"/>
            <a:ext cx="177163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62">
                <a:latin typeface="Montserrat" pitchFamily="2" charset="77"/>
                <a:cs typeface="Helvetica" charset="0"/>
              </a:rPr>
              <a:t>Bond vibration</a:t>
            </a: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2973271" y="2966747"/>
            <a:ext cx="179889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62">
                <a:latin typeface="Montserrat" pitchFamily="2" charset="77"/>
                <a:cs typeface="Helvetica" charset="0"/>
              </a:rPr>
              <a:t>Hinge bending</a:t>
            </a:r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5900636" y="1297675"/>
            <a:ext cx="178286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Protein folding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42846" y="3356538"/>
            <a:ext cx="1875692" cy="1466"/>
          </a:xfrm>
          <a:prstGeom prst="straightConnector1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5640271" y="3360941"/>
            <a:ext cx="2741730" cy="0"/>
          </a:xfrm>
          <a:prstGeom prst="straightConnector1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98536" y="2688323"/>
            <a:ext cx="455735" cy="1466"/>
          </a:xfrm>
          <a:prstGeom prst="line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9"/>
          <p:cNvSpPr txBox="1">
            <a:spLocks noChangeArrowheads="1"/>
          </p:cNvSpPr>
          <p:nvPr/>
        </p:nvSpPr>
        <p:spPr bwMode="auto">
          <a:xfrm>
            <a:off x="3895351" y="2284107"/>
            <a:ext cx="166103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Loop motions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6499" y="368736"/>
            <a:ext cx="8984140" cy="1055077"/>
          </a:xfrm>
        </p:spPr>
        <p:txBody>
          <a:bodyPr/>
          <a:lstStyle/>
          <a:p>
            <a:r>
              <a:rPr lang="en-US" sz="2000" b="1">
                <a:latin typeface="Montserrat" pitchFamily="2" charset="77"/>
                <a:ea typeface="ＭＳ Ｐゴシック" charset="0"/>
                <a:cs typeface="Helvetica" charset="0"/>
              </a:rPr>
              <a:t>Weighted ensemble MD greatly extends accessible timescales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1104" y="5155786"/>
            <a:ext cx="305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Montserrat" pitchFamily="2" charset="77"/>
              </a:rPr>
              <a:t>Standard MD (Anton)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59493D-513F-5C4A-8AA2-BEE5DF02D9C3}"/>
              </a:ext>
            </a:extLst>
          </p:cNvPr>
          <p:cNvSpPr/>
          <p:nvPr/>
        </p:nvSpPr>
        <p:spPr>
          <a:xfrm>
            <a:off x="732839" y="1261234"/>
            <a:ext cx="7678322" cy="486879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8D6F4-3750-3B4E-809D-B9F97BE2EE84}"/>
              </a:ext>
            </a:extLst>
          </p:cNvPr>
          <p:cNvSpPr txBox="1"/>
          <p:nvPr/>
        </p:nvSpPr>
        <p:spPr>
          <a:xfrm>
            <a:off x="4993620" y="5675786"/>
            <a:ext cx="39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Montserrat" pitchFamily="2" charset="77"/>
              </a:rPr>
              <a:t>Weighted ensemble MD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DBDF9D-6F63-CF65-BA3D-338EC3A1BAA9}"/>
              </a:ext>
            </a:extLst>
          </p:cNvPr>
          <p:cNvCxnSpPr>
            <a:cxnSpLocks/>
          </p:cNvCxnSpPr>
          <p:nvPr/>
        </p:nvCxnSpPr>
        <p:spPr>
          <a:xfrm>
            <a:off x="5631330" y="2487056"/>
            <a:ext cx="2750670" cy="0"/>
          </a:xfrm>
          <a:prstGeom prst="line">
            <a:avLst/>
          </a:prstGeom>
          <a:ln>
            <a:solidFill>
              <a:srgbClr val="CC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68">
            <a:extLst>
              <a:ext uri="{FF2B5EF4-FFF2-40B4-BE49-F238E27FC236}">
                <a16:creationId xmlns:a16="http://schemas.microsoft.com/office/drawing/2014/main" id="{35007338-57E9-BA94-23A8-714C7D64F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705" y="2114800"/>
            <a:ext cx="1866217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Protein binding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8AA101-712A-F15B-D542-C2C6BD44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500" y="2753990"/>
            <a:ext cx="3129742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62">
                <a:latin typeface="Montserrat" pitchFamily="2" charset="77"/>
                <a:cs typeface="Helvetica" charset="0"/>
              </a:rPr>
              <a:t>Large-scale conformational transitions</a:t>
            </a:r>
          </a:p>
        </p:txBody>
      </p:sp>
    </p:spTree>
    <p:extLst>
      <p:ext uri="{BB962C8B-B14F-4D97-AF65-F5344CB8AC3E}">
        <p14:creationId xmlns:p14="http://schemas.microsoft.com/office/powerpoint/2010/main" val="6236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/>
      <p:bldP spid="56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3791125" y="3440090"/>
            <a:ext cx="5151071" cy="77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90" rIns="34290">
            <a:spAutoFit/>
          </a:bodyPr>
          <a:lstStyle/>
          <a:p>
            <a:pPr algn="r">
              <a:defRPr sz="2000"/>
            </a:pPr>
            <a:r>
              <a:rPr lang="en-US" sz="1477" dirty="0">
                <a:latin typeface="Montserrat" pitchFamily="2" charset="77"/>
              </a:rPr>
              <a:t>von Neumann &amp; Ulam “splitting strategy” (1950s)</a:t>
            </a:r>
            <a:endParaRPr lang="en-US" sz="1477">
              <a:latin typeface="Montserrat" pitchFamily="2" charset="77"/>
            </a:endParaRPr>
          </a:p>
          <a:p>
            <a:pPr algn="r">
              <a:defRPr sz="2000"/>
            </a:pPr>
            <a:r>
              <a:rPr lang="en-US" sz="1477">
                <a:latin typeface="Montserrat" pitchFamily="2" charset="77"/>
              </a:rPr>
              <a:t>Huber &amp; Kim, </a:t>
            </a:r>
            <a:r>
              <a:rPr lang="en-US" sz="1477" i="1" err="1">
                <a:latin typeface="Montserrat" pitchFamily="2" charset="77"/>
              </a:rPr>
              <a:t>Biophys</a:t>
            </a:r>
            <a:r>
              <a:rPr lang="en-US" sz="1477" i="1">
                <a:latin typeface="Montserrat" pitchFamily="2" charset="77"/>
              </a:rPr>
              <a:t>. Journal </a:t>
            </a:r>
            <a:r>
              <a:rPr lang="en-US" sz="1477">
                <a:latin typeface="Montserrat" pitchFamily="2" charset="77"/>
              </a:rPr>
              <a:t>(1996)</a:t>
            </a:r>
          </a:p>
          <a:p>
            <a:pPr algn="r">
              <a:defRPr sz="2000"/>
            </a:pPr>
            <a:r>
              <a:rPr lang="en-US" sz="1477">
                <a:latin typeface="Montserrat" pitchFamily="2" charset="77"/>
              </a:rPr>
              <a:t>Zuckerman &amp; Chong, </a:t>
            </a:r>
            <a:r>
              <a:rPr lang="en-US" sz="1477" i="1">
                <a:latin typeface="Montserrat" pitchFamily="2" charset="77"/>
              </a:rPr>
              <a:t>Ann. Rev. </a:t>
            </a:r>
            <a:r>
              <a:rPr lang="en-US" sz="1477" i="1" err="1">
                <a:latin typeface="Montserrat" pitchFamily="2" charset="77"/>
              </a:rPr>
              <a:t>Biophys</a:t>
            </a:r>
            <a:r>
              <a:rPr lang="en-US" sz="1477" i="1">
                <a:latin typeface="Montserrat" pitchFamily="2" charset="77"/>
              </a:rPr>
              <a:t>. </a:t>
            </a:r>
            <a:r>
              <a:rPr lang="en-US" sz="1477">
                <a:latin typeface="Montserrat" pitchFamily="2" charset="77"/>
              </a:rPr>
              <a:t>(2017)</a:t>
            </a:r>
          </a:p>
        </p:txBody>
      </p:sp>
      <p:sp>
        <p:nvSpPr>
          <p:cNvPr id="435" name="Shape 435"/>
          <p:cNvSpPr/>
          <p:nvPr/>
        </p:nvSpPr>
        <p:spPr>
          <a:xfrm>
            <a:off x="105508" y="510198"/>
            <a:ext cx="8846590" cy="85725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rIns="34290" anchor="ctr">
            <a:noAutofit/>
          </a:bodyPr>
          <a:lstStyle>
            <a:lvl1pPr algn="ctr" defTabSz="786384">
              <a:defRPr sz="3440">
                <a:effectLst>
                  <a:outerShdw blurRad="43688" dist="32766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3784"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lang="en-US" sz="2585" b="1">
                <a:latin typeface="Montserrat" pitchFamily="2" charset="77"/>
              </a:rPr>
              <a:t>Weighted ensemble MD focuses on transitions</a:t>
            </a:r>
            <a:endParaRPr sz="2585" b="1">
              <a:latin typeface="Montserrat" pitchFamily="2" charset="77"/>
            </a:endParaRPr>
          </a:p>
        </p:txBody>
      </p:sp>
      <p:sp>
        <p:nvSpPr>
          <p:cNvPr id="437" name="Shape 437"/>
          <p:cNvSpPr>
            <a:spLocks noGrp="1"/>
          </p:cNvSpPr>
          <p:nvPr>
            <p:ph type="body" sz="half" idx="1"/>
          </p:nvPr>
        </p:nvSpPr>
        <p:spPr>
          <a:xfrm>
            <a:off x="228600" y="4249668"/>
            <a:ext cx="8686800" cy="11193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665243">
              <a:spcBef>
                <a:spcPts val="0"/>
              </a:spcBef>
              <a:spcAft>
                <a:spcPts val="1662"/>
              </a:spcAft>
              <a:buNone/>
              <a:defRPr sz="2716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215">
                <a:latin typeface="Montserrat" pitchFamily="2" charset="77"/>
              </a:rPr>
              <a:t>Generates </a:t>
            </a:r>
            <a:r>
              <a:rPr lang="en-US" sz="2215" b="1">
                <a:latin typeface="Montserrat" pitchFamily="2" charset="77"/>
              </a:rPr>
              <a:t>unbiased, continuous pathways and rates </a:t>
            </a:r>
            <a:r>
              <a:rPr lang="en-US" sz="2215">
                <a:latin typeface="Montserrat" pitchFamily="2" charset="77"/>
              </a:rPr>
              <a:t>with </a:t>
            </a:r>
            <a:r>
              <a:rPr lang="en-US" sz="2215" b="1">
                <a:latin typeface="Montserrat" pitchFamily="2" charset="77"/>
              </a:rPr>
              <a:t>orders of magnitude less computing </a:t>
            </a:r>
            <a:r>
              <a:rPr lang="en-US" sz="2215">
                <a:latin typeface="Montserrat" pitchFamily="2" charset="77"/>
              </a:rPr>
              <a:t>than standard MD.</a:t>
            </a:r>
          </a:p>
          <a:p>
            <a:pPr marL="0" indent="0" defTabSz="665243">
              <a:spcBef>
                <a:spcPts val="0"/>
              </a:spcBef>
              <a:spcAft>
                <a:spcPts val="1662"/>
              </a:spcAft>
              <a:buNone/>
              <a:defRPr sz="2716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215" b="1">
                <a:latin typeface="Montserrat" pitchFamily="2" charset="77"/>
              </a:rPr>
              <a:t>Efficiency scales exponentially </a:t>
            </a:r>
            <a:r>
              <a:rPr lang="en-US" sz="2215">
                <a:latin typeface="Montserrat" pitchFamily="2" charset="77"/>
              </a:rPr>
              <a:t>with the barrier.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246E-868F-4C82-BA26-1C313515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79" y="1503277"/>
            <a:ext cx="4261520" cy="1888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524A9-00A6-F7C1-B563-456A1826A0D5}"/>
              </a:ext>
            </a:extLst>
          </p:cNvPr>
          <p:cNvSpPr txBox="1"/>
          <p:nvPr/>
        </p:nvSpPr>
        <p:spPr>
          <a:xfrm>
            <a:off x="5379104" y="1165057"/>
            <a:ext cx="310443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>
                <a:latin typeface="Montserrat" pitchFamily="2" charset="77"/>
              </a:rPr>
              <a:t>Resampling procedure</a:t>
            </a:r>
          </a:p>
        </p:txBody>
      </p:sp>
    </p:spTree>
    <p:extLst>
      <p:ext uri="{BB962C8B-B14F-4D97-AF65-F5344CB8AC3E}">
        <p14:creationId xmlns:p14="http://schemas.microsoft.com/office/powerpoint/2010/main" val="32481658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" descr="WE Step 0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" b="10358"/>
          <a:stretch>
            <a:fillRect/>
          </a:stretch>
        </p:blipFill>
        <p:spPr bwMode="auto">
          <a:xfrm>
            <a:off x="285755" y="1143000"/>
            <a:ext cx="8572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8648" y="1092332"/>
            <a:ext cx="1900409" cy="4331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15" dirty="0">
                <a:latin typeface="Montserrat" pitchFamily="2" charset="77"/>
                <a:cs typeface="Times New Roman"/>
              </a:rPr>
              <a:t> </a:t>
            </a:r>
            <a:r>
              <a:rPr lang="en-US" sz="2215" dirty="0">
                <a:latin typeface="Montserrat" pitchFamily="2" charset="77"/>
                <a:cs typeface="Arial"/>
              </a:rPr>
              <a:t>time = 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>
          <a:xfrm>
            <a:off x="468923" y="435992"/>
            <a:ext cx="8229600" cy="1055077"/>
          </a:xfrm>
        </p:spPr>
        <p:txBody>
          <a:bodyPr/>
          <a:lstStyle/>
          <a:p>
            <a:pPr eaLnBrk="1" hangingPunct="1"/>
            <a:r>
              <a:rPr lang="en-US" sz="2585" b="1" dirty="0">
                <a:latin typeface="Montserrat" pitchFamily="2" charset="77"/>
                <a:ea typeface="ＭＳ Ｐゴシック" charset="0"/>
                <a:cs typeface="ＭＳ Ｐゴシック" charset="0"/>
              </a:rPr>
              <a:t>How does resampling work?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8" name="Oval 7"/>
          <p:cNvSpPr/>
          <p:nvPr/>
        </p:nvSpPr>
        <p:spPr>
          <a:xfrm>
            <a:off x="2357115" y="1760684"/>
            <a:ext cx="387270" cy="355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04700" y="4730529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6198" y="4732662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2513" y="1735670"/>
            <a:ext cx="1042050" cy="455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7687" y="2900996"/>
            <a:ext cx="1620129" cy="639169"/>
          </a:xfrm>
          <a:prstGeom prst="rect">
            <a:avLst/>
          </a:prstGeom>
          <a:solidFill>
            <a:srgbClr val="FF9300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68812" tIns="126609" rIns="168812" bIns="168812" rtlCol="0">
            <a:spAutoFit/>
          </a:bodyPr>
          <a:lstStyle/>
          <a:p>
            <a:pPr algn="ctr"/>
            <a:r>
              <a:rPr lang="en-US" sz="2215" b="1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Montserrat" pitchFamily="2" charset="77"/>
              </a:rPr>
              <a:t>Run 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1693" y="1553308"/>
            <a:ext cx="1250461" cy="312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793122-F365-ED4F-98C2-026741A8F033}"/>
                  </a:ext>
                </a:extLst>
              </p:cNvPr>
              <p:cNvSpPr txBox="1"/>
              <p:nvPr/>
            </p:nvSpPr>
            <p:spPr>
              <a:xfrm>
                <a:off x="6494379" y="1392065"/>
                <a:ext cx="1996830" cy="569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15" dirty="0">
                    <a:solidFill>
                      <a:srgbClr val="C00000"/>
                    </a:solidFill>
                    <a:latin typeface="Montserrat" pitchFamily="2" charset="77"/>
                  </a:rPr>
                  <a:t>flux </a:t>
                </a:r>
                <a14:m>
                  <m:oMath xmlns:m="http://schemas.openxmlformats.org/officeDocument/2006/math">
                    <m:r>
                      <a:rPr lang="en-US" sz="2215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1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1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15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</m:num>
                      <m:den>
                        <m:r>
                          <a:rPr lang="en-US" sz="221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sz="2215" dirty="0">
                  <a:solidFill>
                    <a:srgbClr val="C00000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793122-F365-ED4F-98C2-026741A8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79" y="1392065"/>
                <a:ext cx="1996830" cy="569836"/>
              </a:xfrm>
              <a:prstGeom prst="rect">
                <a:avLst/>
              </a:prstGeom>
              <a:blipFill>
                <a:blip r:embed="rId4"/>
                <a:stretch>
                  <a:fillRect l="-443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DD4E752-CE46-1D47-B38D-D8948AAD1EE7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</p:spTree>
    <p:extLst>
      <p:ext uri="{BB962C8B-B14F-4D97-AF65-F5344CB8AC3E}">
        <p14:creationId xmlns:p14="http://schemas.microsoft.com/office/powerpoint/2010/main" val="73478325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00023 C 0.00049 -4.81481E-6 0.00273 -4.81481E-6 0.00209 0.00047 C -0.00304 0.00325 -0.00881 0.00116 -0.01426 0.00163 C -0.0149 0.00186 -0.0165 0.00232 -0.01586 0.00232 C -0.01201 0.00232 -0.00016 0.00186 -0.004 0.00163 C -0.01282 0.0007 -0.02163 0.00116 -0.03044 0.00093 C -0.02884 0.00116 -0.02708 0.00116 -0.02532 0.00163 C -0.02435 0.00163 -0.02131 0.00278 -0.02227 0.00278 C -0.02532 0.00209 -0.02804 0.00139 -0.03092 0.00093 C -0.03926 0.00163 -0.04711 0.00278 -0.05528 0.00232 C -0.05673 0.00209 -0.05817 0.00186 -0.05945 0.00163 C -0.05993 0.00139 -0.06121 0.00093 -0.06073 0.00093 C -0.05913 0.00093 -0.05737 0.00139 -0.0556 0.00163 C -0.05769 0.00186 -0.05977 0.00186 -0.06169 0.00232 C -0.06282 0.00232 -0.0657 0.00278 -0.06458 0.00278 C -0.06201 0.00278 -0.05929 0.00232 -0.05657 0.00232 C -0.0532 0.00093 -0.05544 0.00163 -0.04967 0.00163 " pathEditMode="relative" ptsTypes="ffffffffffffffff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615E-6 2.59259E-6 C 0.02372 0.00069 0.0476 -0.00209 0.07147 0.00115 C 0.07949 0.00069 0.07917 0.00092 0.08462 -0.0007 C 0.07965 -0.00163 0.07484 -0.00163 0.07019 2.59259E-6 C 0.07789 0.00416 0.08798 0.00092 0.09615 0.00069 C 0.1101 -0.00139 0.12436 0.00231 0.13846 2.59259E-6 C 0.13333 -0.00186 0.1351 -0.00163 0.12612 2.59259E-6 C 0.12564 2.59259E-6 0.12692 0.00046 0.1274 0.00069 C 0.13045 0.00092 0.13365 0.00092 0.13686 0.00115 C 0.1399 0.00115 0.14295 0.00115 0.14615 0.00115 " pathEditMode="relative" ptsTypes="fffffffff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2" descr="WE Step 1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5"/>
          <a:stretch>
            <a:fillRect/>
          </a:stretch>
        </p:blipFill>
        <p:spPr bwMode="auto">
          <a:xfrm>
            <a:off x="285755" y="572974"/>
            <a:ext cx="8572500" cy="568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TextBox 5"/>
          <p:cNvSpPr txBox="1">
            <a:spLocks noChangeArrowheads="1"/>
          </p:cNvSpPr>
          <p:nvPr/>
        </p:nvSpPr>
        <p:spPr bwMode="auto">
          <a:xfrm>
            <a:off x="3570380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</a:t>
            </a:r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endParaRPr lang="en-US" sz="2215" dirty="0">
              <a:latin typeface="Montserrat" pitchFamily="2" charset="77"/>
              <a:cs typeface="Times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26018" y="1760684"/>
            <a:ext cx="387270" cy="355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>
              <a:latin typeface="Montserrat" pitchFamily="2" charset="77"/>
            </a:endParaRPr>
          </a:p>
        </p:txBody>
      </p:sp>
      <p:sp>
        <p:nvSpPr>
          <p:cNvPr id="9" name="Oval 8"/>
          <p:cNvSpPr/>
          <p:nvPr/>
        </p:nvSpPr>
        <p:spPr>
          <a:xfrm>
            <a:off x="3719511" y="1761547"/>
            <a:ext cx="387270" cy="355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>
              <a:latin typeface="Montserrat" pitchFamily="2" charset="7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95151" y="4743555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>
              <a:latin typeface="Montserrat" pitchFamily="2" charset="7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2361" y="1735668"/>
            <a:ext cx="547077" cy="416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>
              <a:latin typeface="Montserrat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7603" y="1733066"/>
            <a:ext cx="547077" cy="416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>
              <a:latin typeface="Montserrat" pitchFamily="2" charset="7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46198" y="4732662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15">
              <a:latin typeface="Montserrat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A3877-27FE-4D49-B214-E002F4215DA6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2F3EC-A92B-D648-87BA-75DA1894C7C9}"/>
              </a:ext>
            </a:extLst>
          </p:cNvPr>
          <p:cNvSpPr txBox="1"/>
          <p:nvPr/>
        </p:nvSpPr>
        <p:spPr>
          <a:xfrm>
            <a:off x="6485946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C00000"/>
                </a:solidFill>
                <a:latin typeface="Montserrat" pitchFamily="2" charset="77"/>
              </a:rPr>
              <a:t>flux = 0</a:t>
            </a:r>
            <a:endParaRPr lang="en-US" sz="2215" baseline="300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1A1A0-FB38-1042-87CA-28A6B4B1F850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b="1" dirty="0">
                <a:latin typeface="Montserrat" pitchFamily="2" charset="77"/>
              </a:rPr>
              <a:t>progress coordinate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A2EAD-FF54-6B45-97AC-09AD891D13EA}"/>
              </a:ext>
            </a:extLst>
          </p:cNvPr>
          <p:cNvGrpSpPr/>
          <p:nvPr/>
        </p:nvGrpSpPr>
        <p:grpSpPr>
          <a:xfrm>
            <a:off x="1992275" y="4466162"/>
            <a:ext cx="1095114" cy="431566"/>
            <a:chOff x="723330" y="4211293"/>
            <a:chExt cx="1186374" cy="46753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0ABFF17-62DD-C14E-9003-5E4CCC456C27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7D6A96F-EAB9-C848-B427-DD8DF027CF0D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D316E5-7E1F-A74E-9BE9-FF3F6AEDE9A4}"/>
              </a:ext>
            </a:extLst>
          </p:cNvPr>
          <p:cNvGrpSpPr/>
          <p:nvPr/>
        </p:nvGrpSpPr>
        <p:grpSpPr>
          <a:xfrm>
            <a:off x="3350350" y="4476980"/>
            <a:ext cx="1095114" cy="431566"/>
            <a:chOff x="723330" y="4211293"/>
            <a:chExt cx="1186374" cy="46753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7B056331-2D14-7E4B-8F49-985242076915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CD2575E-2F4E-D141-847B-BC8C1E9AA6D0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7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" descr="WE Step 1b.ai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4"/>
          <a:stretch>
            <a:fillRect/>
          </a:stretch>
        </p:blipFill>
        <p:spPr bwMode="auto">
          <a:xfrm>
            <a:off x="285755" y="572968"/>
            <a:ext cx="8572500" cy="574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3814728" y="4717505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77639" y="4732662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96989" y="4745740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46493" y="4728859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61436" y="1722641"/>
            <a:ext cx="521025" cy="1002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83648" y="1733062"/>
            <a:ext cx="521025" cy="1002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7687" y="2900996"/>
            <a:ext cx="1620129" cy="639169"/>
          </a:xfrm>
          <a:prstGeom prst="rect">
            <a:avLst/>
          </a:prstGeom>
          <a:solidFill>
            <a:srgbClr val="FF9300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68812" tIns="126609" rIns="168812" bIns="168812" rtlCol="0">
            <a:spAutoFit/>
          </a:bodyPr>
          <a:lstStyle/>
          <a:p>
            <a:pPr algn="ctr"/>
            <a:r>
              <a:rPr lang="en-US" sz="2215" b="1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Montserrat" pitchFamily="2" charset="77"/>
              </a:rPr>
              <a:t>Run MD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EF6E8-259C-4E4B-AFE1-1CD80DB64235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2278F-4079-9B4D-838D-694447443D10}"/>
              </a:ext>
            </a:extLst>
          </p:cNvPr>
          <p:cNvSpPr txBox="1"/>
          <p:nvPr/>
        </p:nvSpPr>
        <p:spPr>
          <a:xfrm>
            <a:off x="6485946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</a:t>
            </a:r>
            <a:endParaRPr lang="en-US" sz="2215" baseline="30000" dirty="0">
              <a:solidFill>
                <a:srgbClr val="A10033"/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BE6FB2-468F-DD4C-A17E-59B6384F2845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4EF7A113-909F-3249-ACE0-F405CE2D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80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</a:t>
            </a:r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endParaRPr lang="en-US" sz="2215" dirty="0">
              <a:latin typeface="Montserrat" pitchFamily="2" charset="77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297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-0.00069 C 0.00305 0.00023 0.00609 0.00162 0.00994 -0.00069 C 0.0117 -0.00208 0.00177 -0.00139 0.00385 -0.00139 C 0.01619 -0.00185 0.02869 -0.00139 0.04119 -0.00139 " pathEditMode="relative" ptsTypes="fff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6 2.22222E-6 C 0.03606 0.00208 0.07227 0.00069 0.10849 -0.00417 C 0.11714 -0.00371 0.12564 2.22222E-6 0.13445 2.22222E-6 " pathEditMode="relative" rAng="0" ptsTypes="ff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5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2 -0.00208 C 0.00497 -0.00278 0.00946 -0.00324 0.0133 -0.00555 C 0.01426 -0.00625 0.01715 -0.00764 0.01619 -0.00833 C 0.01571 -0.00856 0.00833 -0.00579 0.00705 -0.00486 C 0.01202 -0.00255 0.01907 -0.00856 0.02308 -0.01227 C 0.02484 -0.01389 0.0274 -0.01505 0.02917 -0.01667 C 0.02997 -0.01782 0.03173 -0.02083 0.03093 -0.02014 C 0.03013 -0.01967 0.02981 -0.01852 0.02917 -0.01759 C 0.02644 -0.01458 0.02372 -0.01273 0.02067 -0.01088 C 0.01939 -0.01042 0.01827 -0.01018 0.01731 -0.0088 C 0.01683 -0.00833 0.01571 -0.00787 0.01619 -0.00764 C 0.01731 -0.00741 0.01859 -0.0081 0.01971 -0.00833 C 0.02356 -0.01065 0.0274 -0.01458 0.03157 -0.0162 C 0.03317 -0.01875 0.03478 -0.01921 0.03702 -0.02083 C 0.03782 -0.02176 0.04087 -0.02454 0.0399 -0.02338 C 0.0359 -0.01991 0.03173 -0.01759 0.02756 -0.01481 C 0.02676 -0.01458 0.02628 -0.01412 0.02564 -0.01342 C 0.02516 -0.01319 0.02452 -0.01319 0.0242 -0.01273 C 0.0234 -0.0125 0.02148 -0.01157 0.02228 -0.01157 C 0.0234 -0.01157 0.02468 -0.0125 0.02612 -0.01273 C 0.02933 -0.01736 0.0351 -0.02361 0.03942 -0.02616 C 0.0399 -0.02708 0.04263 -0.03148 0.04183 -0.02893 C 0.04135 -0.02731 0.03798 -0.02407 0.03702 -0.02292 C 0.03606 -0.02199 0.03478 -0.02106 0.03414 -0.02014 C 0.03365 -0.01991 0.03253 -0.01875 0.03301 -0.01875 C 0.03606 -0.02176 0.03365 -0.0206 0.03654 -0.02153 C 0.03814 -0.02315 0.03862 -0.0243 0.04087 -0.025 C 0.04263 -0.02708 0.04375 -0.02685 0.04535 -0.0294 C 0.04599 -0.03055 0.04375 -0.02778 0.04327 -0.02731 " pathEditMode="relative" rAng="0" ptsTypes="ffffffffffffffffffffffffffff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1.48148E-6 C 0.00545 -0.00046 0.00946 -0.00046 0.01426 -0.00347 C 0.01539 -0.0044 0.01683 -0.00509 0.01795 -0.00625 C 0.01891 -0.00717 0.02196 -0.00926 0.02099 -0.00879 C 0.01699 -0.00741 0.01426 -0.00463 0.01058 -0.00347 C 0.00914 -0.00278 0.00801 -0.00162 0.00689 -0.00069 C 0.00529 -1.48148E-6 0.00353 0.00093 0.00192 0.00162 C 0.00112 0.00185 -1.28205E-6 0.00324 -1.28205E-6 0.00347 C 0.0008 0.00324 0.0016 0.00185 0.00241 0.00162 C 0.00385 0.00116 0.00801 -0.00092 0.00994 -0.00231 C 0.01474 -0.00625 0.01426 -0.00509 0.00914 -0.00417 L 0.00321 -0.00162 C 0.00321 -0.00092 0.00321 -0.00162 0.00321 -0.00092 C 0.00241 -0.00092 0.00064 -0.00069 0.00128 -0.00069 C 0.00529 -0.00208 0.00705 -0.00278 0.01058 -0.00417 C 0.01282 -0.00648 0.01603 -0.00903 0.01907 -0.01018 C 0.02164 -0.01319 0.02532 -0.01481 0.02837 -0.01713 C 0.03317 -0.02199 0.03846 -0.0287 0.04455 -0.02986 C 0.04824 -0.03426 0.03991 -0.02685 0.0383 -0.02569 C 0.03574 -0.02454 0.03221 -0.02106 0.02901 -0.01991 C 0.03237 -0.02338 0.03638 -0.025 0.04023 -0.02731 C 0.04696 -0.03217 0.05353 -0.03958 0.05817 -0.04676 C 0.0593 -0.05116 0.05705 -0.04491 0.05433 -0.04352 C 0.05096 -0.03842 0.04535 -0.03518 0.04183 -0.03079 C 0.0391 -0.02824 0.04039 -0.02893 0.03654 -0.02569 C 0.03574 -0.02569 0.03398 -0.02454 0.03462 -0.025 C 0.04231 -0.03125 0.04952 -0.03819 0.05689 -0.04467 C 0.05978 -0.04838 0.0625 -0.0544 0.06667 -0.05532 C 0.07035 -0.05949 0.07244 -0.06435 0.07628 -0.06805 C 0.08205 -0.07477 0.07516 -0.06643 0.08029 -0.07361 C 0.08061 -0.07384 0.08173 -0.07546 0.08157 -0.07454 C 0.07821 -0.06829 0.07228 -0.06342 0.06795 -0.05787 C 0.0641 -0.0544 0.06827 -0.05833 0.06426 -0.05347 C 0.06362 -0.05301 0.06314 -0.05231 0.0625 -0.05116 C 0.06186 -0.05092 0.06074 -0.0493 0.06074 -0.05 C 0.06074 -0.05139 0.06507 -0.0544 0.06619 -0.05463 C 0.06971 -0.06088 0.07404 -0.06528 0.07805 -0.07037 C 0.07853 -0.07407 0.07468 -0.0706 0.07805 -0.07083 C 0.07773 -0.0706 0.08269 -0.0743 0.08333 -0.07454 C 0.08398 -0.07523 0.07452 -0.06759 0.075 -0.06782 C 0.07548 -0.06829 0.07628 -0.07176 0.0766 -0.07292 " pathEditMode="relative" rAng="0" ptsTypes="ffffffffffFfffffffffffffffffffffffffffff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3" descr="WE Step 2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>
            <a:fillRect/>
          </a:stretch>
        </p:blipFill>
        <p:spPr bwMode="auto">
          <a:xfrm>
            <a:off x="285755" y="572966"/>
            <a:ext cx="8572500" cy="57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892" y="5347308"/>
            <a:ext cx="1803439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</a:rPr>
              <a:t>probability =</a:t>
            </a:r>
          </a:p>
        </p:txBody>
      </p:sp>
      <p:sp>
        <p:nvSpPr>
          <p:cNvPr id="16" name="Oval 15"/>
          <p:cNvSpPr/>
          <p:nvPr/>
        </p:nvSpPr>
        <p:spPr>
          <a:xfrm>
            <a:off x="4492056" y="4248582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98183" y="4728859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0536" y="4582260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96989" y="4745740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0669" y="1748696"/>
            <a:ext cx="481949" cy="442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34154" y="1748692"/>
            <a:ext cx="1172308" cy="872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55590" y="4297135"/>
            <a:ext cx="377744" cy="408381"/>
          </a:xfrm>
          <a:custGeom>
            <a:avLst/>
            <a:gdLst>
              <a:gd name="connsiteX0" fmla="*/ 409223 w 409223"/>
              <a:gd name="connsiteY0" fmla="*/ 244858 h 442413"/>
              <a:gd name="connsiteX1" fmla="*/ 211667 w 409223"/>
              <a:gd name="connsiteY1" fmla="*/ 4969 h 442413"/>
              <a:gd name="connsiteX2" fmla="*/ 0 w 409223"/>
              <a:gd name="connsiteY2" fmla="*/ 442413 h 44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223" h="442413">
                <a:moveTo>
                  <a:pt x="409223" y="244858"/>
                </a:moveTo>
                <a:cubicBezTo>
                  <a:pt x="344547" y="108450"/>
                  <a:pt x="279871" y="-27957"/>
                  <a:pt x="211667" y="4969"/>
                </a:cubicBezTo>
                <a:cubicBezTo>
                  <a:pt x="143463" y="37895"/>
                  <a:pt x="0" y="442413"/>
                  <a:pt x="0" y="442413"/>
                </a:cubicBezTo>
              </a:path>
            </a:pathLst>
          </a:custGeom>
          <a:ln w="508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570380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2τ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5DD21-EF69-084F-966A-6E258E6D8C66}"/>
              </a:ext>
            </a:extLst>
          </p:cNvPr>
          <p:cNvSpPr txBox="1"/>
          <p:nvPr/>
        </p:nvSpPr>
        <p:spPr>
          <a:xfrm>
            <a:off x="6485946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</a:t>
            </a:r>
            <a:endParaRPr lang="en-US" sz="2215" baseline="30000" dirty="0">
              <a:solidFill>
                <a:srgbClr val="A10033"/>
              </a:solidFill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373682-48C4-474E-A4B8-A0E6474499F3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DB26D3-641A-B34B-9F3F-CB407793BC60}"/>
              </a:ext>
            </a:extLst>
          </p:cNvPr>
          <p:cNvGrpSpPr/>
          <p:nvPr/>
        </p:nvGrpSpPr>
        <p:grpSpPr>
          <a:xfrm>
            <a:off x="2349377" y="4466162"/>
            <a:ext cx="1095114" cy="431566"/>
            <a:chOff x="723330" y="4211293"/>
            <a:chExt cx="1186374" cy="46753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C9B2A7E-A08E-5845-90AC-A50B622EAA0D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74502E47-0C75-BA48-A026-FCB0109324F0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2" descr="WE Step 2b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"/>
          <a:stretch>
            <a:fillRect/>
          </a:stretch>
        </p:blipFill>
        <p:spPr bwMode="auto">
          <a:xfrm>
            <a:off x="285755" y="572971"/>
            <a:ext cx="8572500" cy="57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8" name="TextBox 4"/>
          <p:cNvSpPr txBox="1">
            <a:spLocks noChangeArrowheads="1"/>
          </p:cNvSpPr>
          <p:nvPr/>
        </p:nvSpPr>
        <p:spPr bwMode="auto">
          <a:xfrm>
            <a:off x="3570380" y="1033102"/>
            <a:ext cx="1521070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 dirty="0" err="1">
                <a:latin typeface="Times New Roman" charset="0"/>
                <a:cs typeface="Times New Roman" charset="0"/>
              </a:rPr>
              <a:t>τ</a:t>
            </a:r>
            <a:r>
              <a:rPr lang="en-US" sz="2585" dirty="0">
                <a:latin typeface="Times New Roman" charset="0"/>
                <a:cs typeface="Times New Roman" charset="0"/>
              </a:rPr>
              <a:t> = 200 </a:t>
            </a:r>
            <a:r>
              <a:rPr lang="en-US" sz="2585" dirty="0" err="1">
                <a:latin typeface="Times New Roman" charset="0"/>
                <a:cs typeface="Times New Roman" charset="0"/>
              </a:rPr>
              <a:t>p</a:t>
            </a:r>
            <a:endParaRPr lang="en-US" sz="2585" dirty="0">
              <a:latin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0407" y="4247744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96989" y="4745740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26906" y="4730292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Oval 13"/>
          <p:cNvSpPr/>
          <p:nvPr/>
        </p:nvSpPr>
        <p:spPr>
          <a:xfrm>
            <a:off x="2701155" y="4728859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44615" y="1709617"/>
            <a:ext cx="560103" cy="9248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7951" y="1722641"/>
            <a:ext cx="781539" cy="1002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67687" y="2900996"/>
            <a:ext cx="1620129" cy="639169"/>
          </a:xfrm>
          <a:prstGeom prst="rect">
            <a:avLst/>
          </a:prstGeom>
          <a:solidFill>
            <a:srgbClr val="FF9300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68812" tIns="126609" rIns="168812" bIns="168812" rtlCol="0">
            <a:spAutoFit/>
          </a:bodyPr>
          <a:lstStyle/>
          <a:p>
            <a:pPr algn="ctr"/>
            <a:r>
              <a:rPr lang="en-US" sz="2215" b="1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Montserrat" pitchFamily="2" charset="77"/>
              </a:rPr>
              <a:t>Run MD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555572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2τ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7BC2D-8267-8048-81CE-BCFB92A6651B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6C05B-B549-B54B-B01F-E5700CDA6521}"/>
              </a:ext>
            </a:extLst>
          </p:cNvPr>
          <p:cNvSpPr txBox="1"/>
          <p:nvPr/>
        </p:nvSpPr>
        <p:spPr>
          <a:xfrm>
            <a:off x="6485946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</a:t>
            </a:r>
            <a:endParaRPr lang="en-US" sz="2215" baseline="30000" dirty="0">
              <a:solidFill>
                <a:srgbClr val="A10033"/>
              </a:solidFill>
              <a:latin typeface="Montserra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20F71-2B01-FD4A-948A-901B9EAA1284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</p:spTree>
    <p:extLst>
      <p:ext uri="{BB962C8B-B14F-4D97-AF65-F5344CB8AC3E}">
        <p14:creationId xmlns:p14="http://schemas.microsoft.com/office/powerpoint/2010/main" val="42179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-0.00069 C -0.01154 -0.00139 -0.02244 -0.00115 -0.03382 -3.33333E-6 C -0.04151 -0.00069 -0.01779 0.0007 -0.0226 -0.00139 C -0.02564 -0.00092 -0.05193 -0.00139 -0.05481 -0.00069 C -0.05561 -0.00069 -0.0702 -0.00092 -0.06939 -0.00069 C -0.06699 -0.00023 -0.05497 -3.33333E-6 -0.05449 -3.33333E-6 " pathEditMode="relative" rAng="0" ptsTypes="fffff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0.00092 C 0.00224 -0.00069 0.01474 -0.00115 0.00977 0.00139 C 0.00753 0.00093 0.00352 0.00301 0.00352 -4.81481E-6 C 0.00352 -0.00092 0.00449 -0.00092 0.00513 -0.00092 C 0.0141 -0.00162 0.02324 -0.00138 0.03237 -0.00162 C 0.03702 -4.81481E-6 0.03141 0.00024 0.03029 -4.81481E-6 C 0.02917 -0.00069 0.02644 -0.00162 0.03077 -0.00162 C 0.0359 -0.00162 0.04102 -0.00115 0.04615 -0.00092 C 0.04551 -0.00069 0.04006 0.00024 0.04407 -0.00162 C 0.04727 -0.00138 0.05048 -0.00162 0.05384 -0.00092 C 0.05433 -0.00092 0.05272 -4.81481E-6 0.05224 -4.81481E-6 C 0.0516 -4.81481E-6 0.04936 -0.00208 0.0492 -0.00231 C 0.04391 -0.00069 0.03878 -0.00115 0.03333 -4.81481E-6 C 0.02917 -0.00046 0.025 -0.00092 0.02099 -0.00092 C 0.02019 -0.00092 0.02227 -4.81481E-6 0.02308 -4.81481E-6 C 0.025 -4.81481E-6 0.02708 -0.00046 0.02917 -0.00092 C 0.02997 -0.00115 0.02195 -0.00046 0.02003 -0.00046 " pathEditMode="relative" rAng="0" ptsTypes="ffffffffffffffff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9231E-7 -0.00092 C -0.00417 0.0007 -0.00833 -0.00046 -0.01234 0.00139 C -0.01314 0.00116 -0.01426 0.00162 -0.01442 0.0007 C -0.01474 -0.00023 -0.01346 -0.00023 -0.01282 -0.00023 C -0.00897 -0.00023 -0.00497 0.00023 -0.00096 0.0007 C -0.0032 0.00139 -0.00417 0.00232 -0.00673 0.0007 C -0.00737 0.00023 -0.00577 -0.00023 -0.00513 -0.00023 C -0.00208 -0.00069 0.00096 -0.00069 0.00417 -0.00092 C 0.00689 -0.00208 0.00946 -0.00347 0.01234 -0.00463 C 0.01314 -0.00555 0.0149 -0.00764 0.0149 -0.00741 C 0.01218 -0.00393 0.00801 -0.00463 0.00465 -0.00393 C 0.00273 -0.00255 -7.69231E-7 -0.00278 0.00208 -0.00023 C 0.00256 -0.00046 0.00305 -0.00069 0.00353 -0.00092 C 0.00385 -0.00139 0.00417 -0.00208 0.00465 -0.00231 C 0.00833 -0.00463 0.0125 -0.0044 0.01635 -0.00602 C 0.01923 -0.01042 0.03638 -0.02292 0.04023 -0.02454 C 0.04167 -0.02685 0.0391 -0.0243 0.04119 -0.02523 C 0.04375 -0.02917 0.04263 -0.02592 0.04167 -0.02523 C 0.04135 -0.0243 0.04423 -0.02963 0.04375 -0.02893 C 0.04295 -0.02824 0.03782 -0.02268 0.03702 -0.02222 C 0.03317 -0.02037 0.03718 -0.02176 0.03398 -0.01921 C 0.03301 -0.01875 0.02099 -0.00833 0.02099 -0.0081 C 0.0226 -0.01042 0.03077 -0.01713 0.03301 -0.01782 C 0.0343 -0.01921 0.03606 -0.02014 0.03606 -0.01991 C 0.03638 -0.02083 0.03494 -0.01782 0.0343 -0.01875 C 0.03381 -0.01944 0.03333 -0.01759 0.03285 -0.01713 C 0.03109 -0.01597 0.02901 -0.01597 0.02724 -0.01505 C 0.02292 -0.01088 0.03446 -0.0206 0.0351 -0.02083 C 0.03622 -0.02176 0.03109 -0.01667 0.03237 -0.01713 C 0.03301 -0.01782 0.03253 -0.01875 0.03301 -0.01967 C 0.03349 -0.0206 0.03446 -0.02153 0.03542 -0.02245 C 0.03638 -0.02361 0.03766 -0.02407 0.03846 -0.02523 C 0.03878 -0.02592 0.0399 -0.02685 0.03942 -0.02685 C 0.03654 -0.02685 0.03574 -0.01782 0.03381 -0.01713 C 0.03205 -0.01667 0.03686 -0.02106 0.03766 -0.02222 " pathEditMode="relative" rAng="0" ptsTypes="fffffffffffffffffffffffffffffaffff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2821E-7 2.59259E-6 C -0.00144 0.00208 -0.00128 0.00347 -0.00305 0.00532 C -0.00433 0.00787 -0.00705 0.00995 -0.00914 0.01111 C -0.00994 0.01203 -0.01378 0.01852 -0.01426 0.01852 C -0.01539 0.01852 -0.0133 0.01551 -0.01234 0.01481 C -0.00994 0.01203 -0.00978 0.01227 -0.00721 0.01111 C -0.00577 0.00926 -0.00465 0.0081 -0.00353 0.00602 C -0.00337 0.00463 -0.00289 0.00185 -0.00208 0.00092 C -0.00176 0.00023 -0.00048 -0.00093 -0.00048 2.59259E-6 C -0.00048 0.00092 -0.0016 0.00092 -0.00208 0.00162 C -0.00385 0.00509 -0.00593 0.00694 -0.00817 0.00972 C -0.00881 0.01018 -0.0093 0.01111 -0.00978 0.01203 C -0.01026 0.0125 -0.01042 0.01342 -0.01074 0.01412 C -0.01218 0.01574 -0.01394 0.01643 -0.0149 0.01852 C -0.01731 0.02245 -0.01779 0.02708 -0.02099 0.03055 C -0.01987 0.02778 -0.01827 0.02615 -0.01683 0.02384 C -0.01378 0.01828 -0.01202 0.01365 -0.00769 0.00972 C -0.00577 0.00555 -0.00321 0.00301 5.12821E-7 0.00162 C 0.00128 -0.00047 0.00288 -0.0044 0.00465 -0.0051 C 0.00481 -0.00579 0.00945 -0.01621 0.01026 -0.01621 C 0.0109 -0.01621 0.00929 -0.01389 0.00817 -0.0125 C 0.00481 -0.00903 0.00609 -0.00996 0.00304 -0.0088 C 0.00256 -0.00834 0.0016 -0.00672 0.0016 -0.00741 C 0.0016 -0.00857 0.0024 -0.00903 0.00304 -0.00949 C 0.00465 -0.01158 0.00737 -0.01459 0.00929 -0.01621 C 0.01058 -0.01968 0.01234 -0.0213 0.01442 -0.02361 C 0.01619 -0.02593 0.01715 -0.02894 0.01907 -0.03102 C 0.01795 -0.02616 0.0157 -0.025 0.0133 -0.0213 C 0.01282 -0.01991 0.01234 -0.01551 0.01234 -0.0169 C 0.01234 -0.02385 0.01506 -0.02338 0.01843 -0.02801 C 0.02195 -0.03334 0.02644 -0.03727 0.02981 -0.04283 C 0.03061 -0.04468 0.03109 -0.04722 0.03189 -0.04885 C 0.03365 -0.05417 0.03606 -0.05857 0.03894 -0.06297 C 0.0391 -0.06366 0.03926 -0.06459 0.03958 -0.06505 C 0.03974 -0.06597 0.04022 -0.06667 0.04054 -0.06736 C 0.0407 -0.06806 0.04103 -0.07037 0.04103 -0.06945 C 0.04103 -0.06389 0.03638 -0.05972 0.03381 -0.05625 C 0.03237 -0.04977 0.03413 -0.05787 0.03285 -0.05185 C 0.03253 -0.05116 0.03221 -0.04885 0.03237 -0.04954 C 0.03317 -0.05602 0.03285 -0.05602 0.03638 -0.05834 C 0.0367 -0.05926 0.03686 -0.06019 0.0375 -0.06065 C 0.03782 -0.06111 0.03846 -0.06088 0.03894 -0.06135 C 0.0399 -0.06297 0.0399 -0.06574 0.04103 -0.06736 C 0.04215 -0.07292 0.04231 -0.07523 0.04519 -0.07917 C 0.04615 -0.08449 0.04872 -0.0956 0.0524 -0.09699 C 0.05449 -0.09908 0.05481 -0.10116 0.05641 -0.10371 C 0.05529 -0.09908 0.05433 -0.09607 0.05176 -0.0926 C 0.05112 -0.09005 0.05032 -0.0882 0.0492 -0.08588 C 0.04872 -0.0838 0.04888 -0.08148 0.04824 -0.07917 C 0.04744 -0.07685 0.04471 -0.075 0.04359 -0.07315 C 0.04439 -0.07894 0.04792 -0.08056 0.04984 -0.08519 C 0.05144 -0.08959 0.05048 -0.0882 0.0524 -0.09028 C 0.05336 -0.0956 0.05593 -0.10047 0.05897 -0.10371 C 0.05978 -0.10787 0.0609 -0.11181 0.06362 -0.11389 C 0.06426 -0.11551 0.06506 -0.1169 0.0657 -0.11852 C 0.06586 -0.11922 0.06635 -0.12315 0.06667 -0.12361 C 0.06763 -0.12616 0.06987 -0.12639 0.07131 -0.12963 C 0.07228 -0.13542 0.07596 -0.13935 0.07708 -0.1419 " pathEditMode="relative" rAng="0" ptsTypes="fffffffffffffffffffffffffffffffffffffffffffffffffffffffff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2" descr="WE Step 3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"/>
          <a:stretch>
            <a:fillRect/>
          </a:stretch>
        </p:blipFill>
        <p:spPr bwMode="auto">
          <a:xfrm>
            <a:off x="285755" y="572971"/>
            <a:ext cx="8572500" cy="57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6" name="TextBox 4"/>
          <p:cNvSpPr txBox="1">
            <a:spLocks noChangeArrowheads="1"/>
          </p:cNvSpPr>
          <p:nvPr/>
        </p:nvSpPr>
        <p:spPr bwMode="auto">
          <a:xfrm>
            <a:off x="3570380" y="1033101"/>
            <a:ext cx="1767255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 dirty="0" err="1">
                <a:latin typeface="Times New Roman" charset="0"/>
                <a:cs typeface="Times New Roman" charset="0"/>
              </a:rPr>
              <a:t>τ</a:t>
            </a:r>
            <a:r>
              <a:rPr lang="en-US" sz="2585" dirty="0">
                <a:latin typeface="Times New Roman" charset="0"/>
                <a:cs typeface="Times New Roman" charset="0"/>
              </a:rPr>
              <a:t> = 300 </a:t>
            </a:r>
            <a:r>
              <a:rPr lang="en-US" sz="2585" dirty="0" err="1">
                <a:latin typeface="Times New Roman" charset="0"/>
                <a:cs typeface="Times New Roman" charset="0"/>
              </a:rPr>
              <a:t>ps</a:t>
            </a:r>
            <a:endParaRPr lang="en-US" sz="2585" dirty="0">
              <a:latin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11618" y="4745686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29263" y="4745740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6959" y="4616786"/>
            <a:ext cx="387270" cy="3559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4883" y="3336786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79487" y="1722645"/>
            <a:ext cx="976924" cy="9248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07695" y="2113410"/>
            <a:ext cx="481949" cy="58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2105" y="1722640"/>
            <a:ext cx="534051" cy="48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570380" y="1077526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3τ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64A3-C7D2-564D-85AB-CC0954FCFD27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B403B4-22C5-2947-8ECC-F1615DF3D10D}"/>
              </a:ext>
            </a:extLst>
          </p:cNvPr>
          <p:cNvSpPr txBox="1"/>
          <p:nvPr/>
        </p:nvSpPr>
        <p:spPr>
          <a:xfrm>
            <a:off x="6485946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</a:t>
            </a:r>
            <a:endParaRPr lang="en-US" sz="2215" baseline="30000" dirty="0">
              <a:solidFill>
                <a:srgbClr val="A10033"/>
              </a:solidFill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7AA02-0419-574B-8EE0-77FB44595DD4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E2245-5D73-E64D-86DA-7E6FCA0C750E}"/>
              </a:ext>
            </a:extLst>
          </p:cNvPr>
          <p:cNvGrpSpPr/>
          <p:nvPr/>
        </p:nvGrpSpPr>
        <p:grpSpPr>
          <a:xfrm>
            <a:off x="3680399" y="4352536"/>
            <a:ext cx="1095114" cy="431566"/>
            <a:chOff x="723330" y="4211293"/>
            <a:chExt cx="1186374" cy="467530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8F022A0-6F16-004E-A4DB-4879A91C6890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0E96AB8-D2B9-624E-BA06-0ED386590803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1A1300-C648-D24B-BBF2-185F75F8B2F0}"/>
              </a:ext>
            </a:extLst>
          </p:cNvPr>
          <p:cNvGrpSpPr/>
          <p:nvPr/>
        </p:nvGrpSpPr>
        <p:grpSpPr>
          <a:xfrm>
            <a:off x="4849100" y="3070217"/>
            <a:ext cx="1095114" cy="431566"/>
            <a:chOff x="723330" y="4211293"/>
            <a:chExt cx="1186374" cy="46753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D413F01-2C0B-514F-A9A4-C72CC1392202}"/>
                </a:ext>
              </a:extLst>
            </p:cNvPr>
            <p:cNvSpPr/>
            <p:nvPr/>
          </p:nvSpPr>
          <p:spPr>
            <a:xfrm>
              <a:off x="723330" y="4217158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FF50024-3A96-9E4E-9351-568F4F95DF76}"/>
                </a:ext>
              </a:extLst>
            </p:cNvPr>
            <p:cNvSpPr/>
            <p:nvPr/>
          </p:nvSpPr>
          <p:spPr>
            <a:xfrm flipH="1">
              <a:off x="1315345" y="4211293"/>
              <a:ext cx="594359" cy="461665"/>
            </a:xfrm>
            <a:prstGeom prst="arc">
              <a:avLst/>
            </a:prstGeom>
            <a:ln w="50800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3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" descr="WE Step 3b.ai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"/>
          <a:stretch>
            <a:fillRect/>
          </a:stretch>
        </p:blipFill>
        <p:spPr bwMode="auto">
          <a:xfrm>
            <a:off x="285755" y="572971"/>
            <a:ext cx="8572500" cy="573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4" name="TextBox 4"/>
          <p:cNvSpPr txBox="1">
            <a:spLocks noChangeArrowheads="1"/>
          </p:cNvSpPr>
          <p:nvPr/>
        </p:nvSpPr>
        <p:spPr bwMode="auto">
          <a:xfrm>
            <a:off x="3570380" y="1033101"/>
            <a:ext cx="1884486" cy="4901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85" dirty="0" err="1">
                <a:latin typeface="Times New Roman" charset="0"/>
                <a:cs typeface="Times New Roman" charset="0"/>
              </a:rPr>
              <a:t>τ</a:t>
            </a:r>
            <a:r>
              <a:rPr lang="en-US" sz="2585" dirty="0">
                <a:latin typeface="Times New Roman" charset="0"/>
                <a:cs typeface="Times New Roman" charset="0"/>
              </a:rPr>
              <a:t> = 300 </a:t>
            </a:r>
            <a:r>
              <a:rPr lang="en-US" sz="2585" dirty="0" err="1">
                <a:latin typeface="Times New Roman" charset="0"/>
                <a:cs typeface="Times New Roman" charset="0"/>
              </a:rPr>
              <a:t>ps</a:t>
            </a:r>
            <a:endParaRPr lang="en-US" sz="2585" dirty="0">
              <a:latin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13299" y="4745686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28322" y="4745740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6884" y="4560604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4616" y="4619131"/>
            <a:ext cx="387270" cy="355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61267" y="3260522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07859" y="3336154"/>
            <a:ext cx="387270" cy="355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66462" y="1735667"/>
            <a:ext cx="950872" cy="937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1387" y="2178542"/>
            <a:ext cx="820615" cy="963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6054" y="1748692"/>
            <a:ext cx="599179" cy="872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67687" y="2900996"/>
            <a:ext cx="1620129" cy="639169"/>
          </a:xfrm>
          <a:prstGeom prst="rect">
            <a:avLst/>
          </a:prstGeom>
          <a:solidFill>
            <a:srgbClr val="FF9300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68812" tIns="126609" rIns="168812" bIns="168812" rtlCol="0">
            <a:spAutoFit/>
          </a:bodyPr>
          <a:lstStyle/>
          <a:p>
            <a:pPr algn="ctr"/>
            <a:r>
              <a:rPr lang="en-US" sz="2215" b="1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Montserrat" pitchFamily="2" charset="77"/>
              </a:rPr>
              <a:t>Run MD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555572" y="1062718"/>
            <a:ext cx="1607320" cy="4331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15" dirty="0">
                <a:latin typeface="Montserrat" pitchFamily="2" charset="77"/>
                <a:cs typeface="Arial"/>
              </a:rPr>
              <a:t>time</a:t>
            </a:r>
            <a:r>
              <a:rPr lang="en-US" sz="2215" dirty="0">
                <a:latin typeface="Montserrat" pitchFamily="2" charset="77"/>
                <a:cs typeface="Times"/>
              </a:rPr>
              <a:t>  = 3τ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66" y="325484"/>
            <a:ext cx="203599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15" dirty="0" err="1">
                <a:latin typeface="Montserrat" pitchFamily="2" charset="77"/>
                <a:cs typeface="Times"/>
              </a:rPr>
              <a:t>τ</a:t>
            </a:r>
            <a:r>
              <a:rPr lang="en-US" sz="2215" dirty="0">
                <a:latin typeface="Montserrat" pitchFamily="2" charset="77"/>
                <a:cs typeface="Times"/>
              </a:rPr>
              <a:t> = </a:t>
            </a:r>
            <a:r>
              <a:rPr lang="en-US" sz="2215" dirty="0">
                <a:latin typeface="Montserrat" pitchFamily="2" charset="77"/>
                <a:cs typeface="Arial"/>
              </a:rPr>
              <a:t>100 </a:t>
            </a:r>
            <a:r>
              <a:rPr lang="en-US" sz="2215" dirty="0" err="1">
                <a:latin typeface="Montserrat" pitchFamily="2" charset="77"/>
                <a:cs typeface="Arial"/>
              </a:rPr>
              <a:t>ps</a:t>
            </a:r>
            <a:endParaRPr lang="en-US" sz="2215" dirty="0">
              <a:latin typeface="Montserrat" pitchFamily="2" charset="77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0F92B-78D7-F746-9965-AE07CC1CD37B}"/>
              </a:ext>
            </a:extLst>
          </p:cNvPr>
          <p:cNvSpPr txBox="1"/>
          <p:nvPr/>
        </p:nvSpPr>
        <p:spPr>
          <a:xfrm>
            <a:off x="10386" y="5347308"/>
            <a:ext cx="2089623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990000"/>
                </a:solidFill>
                <a:latin typeface="Montserrat" pitchFamily="2" charset="77"/>
              </a:rPr>
              <a:t>probability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0844D-31AA-D147-86B2-615BE60B5A44}"/>
              </a:ext>
            </a:extLst>
          </p:cNvPr>
          <p:cNvSpPr txBox="1"/>
          <p:nvPr/>
        </p:nvSpPr>
        <p:spPr>
          <a:xfrm>
            <a:off x="6485946" y="1475153"/>
            <a:ext cx="2672862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15" dirty="0">
                <a:solidFill>
                  <a:srgbClr val="A10033"/>
                </a:solidFill>
                <a:latin typeface="Montserrat" pitchFamily="2" charset="77"/>
              </a:rPr>
              <a:t>flux = 0</a:t>
            </a:r>
            <a:endParaRPr lang="en-US" sz="2215" baseline="30000" dirty="0">
              <a:solidFill>
                <a:srgbClr val="A10033"/>
              </a:solidFill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116BB5-1F03-9244-B76F-11D5459AE5B3}"/>
              </a:ext>
            </a:extLst>
          </p:cNvPr>
          <p:cNvSpPr txBox="1"/>
          <p:nvPr/>
        </p:nvSpPr>
        <p:spPr>
          <a:xfrm>
            <a:off x="2147175" y="5831614"/>
            <a:ext cx="5775157" cy="43319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latin typeface="Montserrat" pitchFamily="2" charset="77"/>
              </a:rPr>
              <a:t>progress coordinate</a:t>
            </a:r>
          </a:p>
        </p:txBody>
      </p:sp>
    </p:spTree>
    <p:extLst>
      <p:ext uri="{BB962C8B-B14F-4D97-AF65-F5344CB8AC3E}">
        <p14:creationId xmlns:p14="http://schemas.microsoft.com/office/powerpoint/2010/main" val="4991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-2.22222E-6 C -0.00192 0.00023 -0.00753 -2.22222E-6 -0.00561 0.0007 C 0.00145 0.00255 0.02805 0.0007 0.02981 0.0007 C 0.02917 0.00023 0.02869 -0.00069 0.02821 -0.00069 C 0.02628 -0.00139 0.0226 -0.00416 0.0226 -0.00139 C 0.0226 0.00116 0.02628 -0.00046 0.02821 -2.22222E-6 C 0.05946 -0.00092 0.05673 0.00023 0.06427 0.00023 " pathEditMode="relative" rAng="0" ptsTypes="ffffff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C 0.00593 0.00024 0.01186 0.00093 0.01795 0.00093 C 0.02227 0.00093 0.00897 0.0007 0.00464 -4.07407E-6 C 0.00288 -0.00046 0.00801 -0.00046 0.00977 -0.00069 C 0.01041 -0.00046 0.01154 -0.00115 0.01186 -4.07407E-6 C 0.01202 0.0007 0.01073 0.00093 0.01025 0.00093 C 0.00849 0.00093 0.00673 0.00024 0.00512 -4.07407E-6 C 0.00112 0.00024 -0.00241 0.00047 -0.00609 0.00162 C -0.00754 0.00186 -0.00914 0.00139 -0.00914 0.00162 C -0.0101 0.00116 -0.01234 0.00301 -0.01282 0.00232 C -0.0133 0.00162 -0.01218 0.00047 -0.01234 -4.07407E-6 C -0.01266 -0.00069 -0.01379 -4.07407E-6 -0.01379 0.00024 C -0.02084 0.00047 -0.02789 0.00209 -0.0343 -0.00208 C -0.04119 -0.00069 -0.04792 -0.00046 -0.05481 -4.07407E-6 C -0.05625 0.00047 -0.05802 0.00047 -0.0593 0.00093 C -0.0609 0.00116 -0.07068 -0.00023 -0.07372 -0.00046 " pathEditMode="relative" rAng="0" ptsTypes="fffffffffffffff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-2.22222E-6 C -0.00288 0.00093 -0.00577 0.00232 -0.00833 0.00371 C -0.0093 0.00417 -0.0101 0.00463 -0.0109 0.00509 C -0.01138 0.00533 -0.01234 0.00625 -0.01234 0.00579 C -0.01234 0.00509 -0.00737 0.00255 -0.00673 0.00232 C -0.00529 0.00023 -0.00337 -0.00092 -0.00112 -0.00185 C -0.00096 -0.00208 -0.00112 -0.00301 -0.00064 -0.00324 C -0.00032 -0.00393 0.00128 -0.00416 0.00096 -0.00393 C -0.00064 -0.00278 -0.00481 -0.00023 -0.00577 0.00093 C -0.00737 0.00278 -0.0093 0.00463 -0.01138 0.00579 C -0.01346 0.00695 -0.01522 0.00857 -0.01747 0.00949 C -0.01907 0.01065 -0.02324 0.01181 -0.01795 0.01065 C -0.01731 0.01019 -0.01683 0.00972 -0.01603 0.00949 C -0.01474 0.00857 -0.0133 0.0081 -0.01186 0.00741 C -0.01042 0.00625 -0.00721 0.00463 -0.00721 0.00486 C -0.00545 0.00232 -0.00272 0.00093 -0.00064 -0.00116 C 0.00112 -0.00301 0.00096 -0.0044 0.00353 -0.00486 C -0.00032 -0.00023 -0.00817 0.00648 -0.01394 0.00857 C -0.01827 0.01158 -0.0242 0.01181 -0.02885 0.01343 C -0.03478 0.01528 -0.04006 0.01667 -0.04615 0.01736 C -0.0468 0.01736 -0.04728 0.01783 -0.04776 0.01783 C -0.04872 0.01783 -0.05128 0.01736 -0.05032 0.01736 C -0.04551 0.0169 -0.04038 0.01713 -0.03542 0.0169 C -0.04135 0.01482 -0.0516 0.01898 -0.05753 0.02037 C -0.06651 0.01922 -0.06939 0.01875 -0.05337 0.01783 C -0.0617 0.01736 -0.06939 0.01806 -0.07756 0.01922 C -0.0851 0.01644 -0.0984 0.02014 -0.10385 0.02037 " pathEditMode="relative" rAng="0" ptsTypes="ffffffffffffffffffffffffff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2 4.07407E-6 C 0.00609 -0.0044 0.00993 -0.00764 0.01282 -0.00949 C 0.0141 -0.01274 0.0157 -0.0132 0.01795 -0.01482 C 0.01827 -0.01551 0.01843 -0.01644 0.01891 -0.0169 C 0.01923 -0.0176 0.02067 -0.01875 0.02051 -0.01783 C 0.01987 -0.01644 0.01298 -0.01042 0.0117 -0.0088 C 0.01137 -0.00811 0.01025 -0.00625 0.01073 -0.00672 C 0.01346 -0.00949 0.01666 -0.01181 0.01987 -0.0132 C 0.02227 -0.0169 0.02259 -0.01829 0.02564 -0.01922 C 0.029 -0.02755 0.03413 -0.03403 0.03894 -0.04074 C 0.0383 -0.03797 0.03782 -0.0375 0.03589 -0.03635 C 0.03541 -0.03565 0.03509 -0.03473 0.03477 -0.03403 C 0.03429 -0.03357 0.03365 -0.03334 0.03333 -0.03264 C 0.03125 -0.02917 0.03093 -0.02524 0.02756 -0.02362 C 0.02339 -0.01783 0.01698 -0.01528 0.0133 -0.0088 C 0.01346 -0.00996 0.01378 -0.01274 0.01474 -0.0132 C 0.01586 -0.01412 0.01955 -0.01574 0.01843 -0.01482 C 0.01762 -0.01436 0.01698 -0.01389 0.01634 -0.0132 C 0.0149 -0.01042 0.01394 -0.00973 0.0117 -0.0088 C 0.01105 -0.00649 0.00833 -0.00301 0.00657 -0.00209 C 0.00432 0.00092 -0.00032 0.00301 -0.00321 0.00439 C -0.00353 0.00486 -0.00385 0.00555 -0.00417 0.00601 C -0.00465 0.00625 -0.00545 0.00601 -0.00577 0.00671 C -0.00802 0.00902 -0.00113 0.00138 3.33333E-6 4.07407E-6 " pathEditMode="relative" rAng="0" ptsTypes="fffffffffffffffffffffff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-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7 4.07407E-6 C -0.00289 0.00115 -0.00417 0.00208 -0.00561 0.00439 C -0.00609 0.00578 -0.00609 0.0074 -0.00658 0.00879 C -0.0069 0.00926 -0.00738 0.00972 -0.0077 0.01018 C -0.00818 0.01041 -0.00978 0.01111 -0.00914 0.01111 C -0.0085 0.01111 -0.00786 0.01041 -0.00706 0.01018 C -0.00625 0.00601 -0.00401 0.00347 -0.00145 0.00138 C -0.00225 0.00277 -0.00337 0.00347 -0.00401 0.00509 C -0.00577 0.00879 -0.00529 0.01458 -0.00706 0.01851 C -0.00818 0.0206 -0.01026 0.02268 -0.0117 0.0243 C -0.01202 0.02592 -0.01443 0.03263 -0.0117 0.02731 C -0.01074 0.02106 -0.00786 0.01643 -0.00449 0.0125 C -0.00401 0.00995 -0.00385 0.00833 -0.00257 0.00648 C -0.00145 0.00092 -0.00145 -0.00348 0.00256 -0.00533 C 0.00592 -0.00973 0.00753 -0.01621 0.01089 -0.02084 C 0.01153 -0.02199 0.01442 -0.02524 0.01442 -0.02686 C 0.01442 -0.02778 0.01378 -0.02593 0.01346 -0.02524 C 0.01217 -0.02362 0.01121 -0.02223 0.01025 -0.02014 C 0.00881 -0.01366 0.00625 -0.00625 0.00256 -0.00162 C 0.00144 0.0037 0.0024 -0.00232 0.00416 -0.00463 C 0.0048 -0.00787 0.00753 -0.01181 0.00977 -0.01274 C 0.00801 -0.01019 0.00769 -0.00672 0.00576 -0.00463 C 0.00432 0.00046 0.00272 0.00393 -0.00097 0.00578 C -0.00065 0.00509 -0.00049 0.00416 4.87179E-6 0.0037 C 0.00016 0.00324 0.0048 0.00023 0.00416 -0.00162 C 0.00384 -0.00255 0.00304 -0.00116 0.00256 -0.00093 C 0.00192 0.00138 -0.00097 0.00486 -0.00257 0.00648 C -0.00305 0.00879 -0.00305 0.01134 -0.00353 0.01388 C -0.00481 0.01898 -0.00914 0.02338 -0.01122 0.02801 C -0.01202 0.03148 -0.0125 0.03379 -0.01475 0.03611 C -0.01523 0.0368 -0.01539 0.03773 -0.01587 0.03842 C -0.01635 0.03865 -0.01699 0.03842 -0.01731 0.03912 C -0.01779 0.03958 -0.01843 0.04074 -0.01795 0.04143 C -0.01763 0.04189 -0.01731 0.04027 -0.01683 0.03981 C -0.01619 0.03588 -0.01411 0.03263 -0.01218 0.02963 C -0.01138 0.02523 -0.01042 0.01828 -0.00706 0.01689 C -0.00642 0.01365 -0.00658 0.01273 -0.00449 0.01111 C -0.00353 0.00393 -0.00017 0.00671 -0.00097 4.07407E-6 Z " pathEditMode="relative" ptsTypes="ffffffffffffffffffffffffffffffffffffff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5897E-6 1.11111E-6 C 0.00273 -0.00301 0.0077 -0.00995 0.0077 -0.00972 C 0.01074 -0.02431 0.01924 -0.03542 0.02645 -0.0456 C 0.02805 -0.05162 0.02805 -0.05486 0.03157 -0.0581 C 0.0335 -0.0625 0.03606 -0.06528 0.03847 -0.06921 L 0.07693 -0.12847 L 0.1069 -0.14931 L 0.13414 -0.1507 L 0.15465 -0.11852 L 0.16411 -0.07292 L 0.17516 0.00486 C 0.17965 0.04815 0.18638 0.14282 0.19151 0.18634 L 0.20593 0.26551 L 0.22565 0.30995 L 0.24872 0.33449 L 0.26667 0.34074 L 0.27773 0.33819 L 0.26667 0.34074 L 0.25561 0.33704 L 0.26491 0.33819 L 0.27613 0.33958 L 0.28638 0.33704 L 0.27869 0.33958 L 0.26667 0.33958 " pathEditMode="relative" rAng="0" ptsTypes="ffffAAAAAAfAAAAAAAA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14458</TotalTime>
  <Words>386</Words>
  <Application>Microsoft Macintosh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Montserrat</vt:lpstr>
      <vt:lpstr>Times New Roman</vt:lpstr>
      <vt:lpstr>2_Default Design</vt:lpstr>
      <vt:lpstr>The problem with standard simulations</vt:lpstr>
      <vt:lpstr>PowerPoint Presentation</vt:lpstr>
      <vt:lpstr>How does resampling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free lunch!</vt:lpstr>
      <vt:lpstr>Weighted ensemble MD greatly extends accessible timescales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Pande</dc:creator>
  <cp:lastModifiedBy>Jeremy Leung</cp:lastModifiedBy>
  <cp:revision>2760</cp:revision>
  <dcterms:created xsi:type="dcterms:W3CDTF">2010-10-10T17:57:20Z</dcterms:created>
  <dcterms:modified xsi:type="dcterms:W3CDTF">2023-04-24T21:36:29Z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913776721</vt:i4>
  </property>
  <property fmtid="{D5CDD505-2E9C-101B-9397-08002B2CF9AE}" pid="3" name="_EmailSubject">
    <vt:lpwstr>LTCfuture-2004b.ppt</vt:lpwstr>
  </property>
  <property fmtid="{D5CDD505-2E9C-101B-9397-08002B2CF9AE}" pid="4" name="_AuthorEmail">
    <vt:lpwstr>pande@stanford.edu</vt:lpwstr>
  </property>
  <property fmtid="{D5CDD505-2E9C-101B-9397-08002B2CF9AE}" pid="5" name="_AuthorEmailDisplayName">
    <vt:lpwstr>Vijay Pande</vt:lpwstr>
  </property>
  <property fmtid="{D5CDD505-2E9C-101B-9397-08002B2CF9AE}" pid="6" name="_PreviousAdHocReviewCycleID">
    <vt:i4>-1714759906</vt:i4>
  </property>
  <property fmtid="{D5CDD505-2E9C-101B-9397-08002B2CF9AE}" pid="7" name="_ReviewingToolsShownOnce">
    <vt:lpwstr/>
  </property>
</Properties>
</file>