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4572000" cy="2743200"/>
  <p:notesSz cx="6858000" cy="9144000"/>
  <p:defaultTextStyle>
    <a:defPPr>
      <a:defRPr lang="en-US"/>
    </a:defPPr>
    <a:lvl1pPr marL="0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8986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7972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26958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35944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44931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53917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62903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71889" algn="l" defTabSz="41797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4" d="100"/>
          <a:sy n="214" d="100"/>
        </p:scale>
        <p:origin x="-432" y="-72"/>
      </p:cViewPr>
      <p:guideLst>
        <p:guide orient="horz" pos="864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remy\Google%20Drive\6%20-%20Research\Summer%202014%20Research\LLNLResearch\Presentation\TechniqueDemo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b="0"/>
            </a:pPr>
            <a:r>
              <a:rPr lang="en-US" b="0"/>
              <a:t>Simulated Data - 10% Noise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'Box Filter'!$C$2</c:f>
              <c:strCache>
                <c:ptCount val="1"/>
                <c:pt idx="0">
                  <c:v>True Values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'Box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'Box Filter'!$C$3:$C$13</c:f>
              <c:numCache>
                <c:formatCode>General</c:formatCode>
                <c:ptCount val="11"/>
                <c:pt idx="0">
                  <c:v>0</c:v>
                </c:pt>
                <c:pt idx="1">
                  <c:v>-0.40403764532306502</c:v>
                </c:pt>
                <c:pt idx="2">
                  <c:v>-0.73918069664922292</c:v>
                </c:pt>
                <c:pt idx="3">
                  <c:v>-0.94828214126994703</c:v>
                </c:pt>
                <c:pt idx="4">
                  <c:v>-0.99568698688917945</c:v>
                </c:pt>
                <c:pt idx="5">
                  <c:v>-0.8733119827746475</c:v>
                </c:pt>
                <c:pt idx="6">
                  <c:v>-0.60202393755528349</c:v>
                </c:pt>
                <c:pt idx="7">
                  <c:v>-0.22808160941352784</c:v>
                </c:pt>
                <c:pt idx="8">
                  <c:v>0.184752119221718</c:v>
                </c:pt>
                <c:pt idx="9">
                  <c:v>0.56608278770604403</c:v>
                </c:pt>
                <c:pt idx="10">
                  <c:v>0.85088768865585962</c:v>
                </c:pt>
              </c:numCache>
            </c:numRef>
          </c:val>
        </c:ser>
        <c:ser>
          <c:idx val="1"/>
          <c:order val="1"/>
          <c:tx>
            <c:strRef>
              <c:f>'Box Filter'!$D$2</c:f>
              <c:strCache>
                <c:ptCount val="1"/>
                <c:pt idx="0">
                  <c:v>Noisy Values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dPt>
            <c:idx val="5"/>
            <c:marker>
              <c:symbol val="circle"/>
              <c:size val="18"/>
              <c:spPr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c:spPr>
            </c:marker>
          </c:dPt>
          <c:cat>
            <c:numRef>
              <c:f>'Box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'Box Filter'!$D$3:$D$13</c:f>
              <c:numCache>
                <c:formatCode>General</c:formatCode>
                <c:ptCount val="11"/>
                <c:pt idx="0">
                  <c:v>0.16858527573409843</c:v>
                </c:pt>
                <c:pt idx="1">
                  <c:v>-0.60326435911995102</c:v>
                </c:pt>
                <c:pt idx="2">
                  <c:v>-0.58451672063449223</c:v>
                </c:pt>
                <c:pt idx="3">
                  <c:v>-0.94545818455694408</c:v>
                </c:pt>
                <c:pt idx="4">
                  <c:v>-0.70922891696009738</c:v>
                </c:pt>
                <c:pt idx="5">
                  <c:v>-1.156234020950887</c:v>
                </c:pt>
                <c:pt idx="6">
                  <c:v>-0.46609167970721771</c:v>
                </c:pt>
                <c:pt idx="7">
                  <c:v>-3.1542443781013133E-2</c:v>
                </c:pt>
                <c:pt idx="8">
                  <c:v>-9.1243511368550884E-2</c:v>
                </c:pt>
                <c:pt idx="9">
                  <c:v>0.82965800848062865</c:v>
                </c:pt>
                <c:pt idx="10">
                  <c:v>0.68339664063983585</c:v>
                </c:pt>
              </c:numCache>
            </c:numRef>
          </c:val>
        </c:ser>
        <c:ser>
          <c:idx val="2"/>
          <c:order val="2"/>
          <c:tx>
            <c:strRef>
              <c:f>'Box Filter'!$E$2</c:f>
              <c:strCache>
                <c:ptCount val="1"/>
                <c:pt idx="0">
                  <c:v>Smoothed Values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'Box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'Box Filter'!$E$3:$E$13</c:f>
              <c:numCache>
                <c:formatCode>General</c:formatCode>
                <c:ptCount val="11"/>
                <c:pt idx="0">
                  <c:v>-0.33973193467344831</c:v>
                </c:pt>
                <c:pt idx="1">
                  <c:v>-0.49116349714432234</c:v>
                </c:pt>
                <c:pt idx="2">
                  <c:v>-0.53477658110747728</c:v>
                </c:pt>
                <c:pt idx="3">
                  <c:v>-0.79974044044447457</c:v>
                </c:pt>
                <c:pt idx="4">
                  <c:v>-0.77230590456192749</c:v>
                </c:pt>
                <c:pt idx="5">
                  <c:v>-0.6617110491912318</c:v>
                </c:pt>
                <c:pt idx="6">
                  <c:v>-0.49086811455355323</c:v>
                </c:pt>
                <c:pt idx="7">
                  <c:v>-0.183090729465408</c:v>
                </c:pt>
                <c:pt idx="8">
                  <c:v>0.18483540285273659</c:v>
                </c:pt>
                <c:pt idx="9">
                  <c:v>0.3475671734927252</c:v>
                </c:pt>
                <c:pt idx="10">
                  <c:v>0.47393704591730446</c:v>
                </c:pt>
              </c:numCache>
            </c:numRef>
          </c:val>
        </c:ser>
        <c:marker val="1"/>
        <c:axId val="38639488"/>
        <c:axId val="38641024"/>
      </c:lineChart>
      <c:catAx>
        <c:axId val="38639488"/>
        <c:scaling>
          <c:orientation val="minMax"/>
        </c:scaling>
        <c:axPos val="b"/>
        <c:numFmt formatCode="General" sourceLinked="1"/>
        <c:majorTickMark val="cross"/>
        <c:tickLblPos val="low"/>
        <c:crossAx val="38641024"/>
        <c:crosses val="autoZero"/>
        <c:auto val="1"/>
        <c:lblAlgn val="ctr"/>
        <c:lblOffset val="100"/>
      </c:catAx>
      <c:valAx>
        <c:axId val="38641024"/>
        <c:scaling>
          <c:orientation val="minMax"/>
        </c:scaling>
        <c:axPos val="l"/>
        <c:numFmt formatCode="General" sourceLinked="1"/>
        <c:tickLblPos val="nextTo"/>
        <c:crossAx val="3863948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b"/>
      <c:layout/>
      <c:txPr>
        <a:bodyPr/>
        <a:lstStyle/>
        <a:p>
          <a:pPr>
            <a:defRPr sz="105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>
          <a:latin typeface="Sans serif"/>
        </a:defRPr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b="0"/>
            </a:pPr>
            <a:r>
              <a:rPr lang="en-US" b="0"/>
              <a:t>Simulated Data - 10% Noise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'Edge Treatment'!$C$2</c:f>
              <c:strCache>
                <c:ptCount val="1"/>
                <c:pt idx="0">
                  <c:v>True Values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11"/>
            <c:spPr>
              <a:ln>
                <a:solidFill>
                  <a:prstClr val="black"/>
                </a:solidFill>
              </a:ln>
            </c:spPr>
          </c:dPt>
          <c:cat>
            <c:numRef>
              <c:f>'Edge Treatment'!$B$3:$B$14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'Edge Treatment'!$C$3:$C$14</c:f>
              <c:numCache>
                <c:formatCode>General</c:formatCode>
                <c:ptCount val="12"/>
                <c:pt idx="0">
                  <c:v>0</c:v>
                </c:pt>
                <c:pt idx="1">
                  <c:v>-0.40403764532306502</c:v>
                </c:pt>
                <c:pt idx="2">
                  <c:v>-0.73918069664922292</c:v>
                </c:pt>
                <c:pt idx="3">
                  <c:v>-0.94828214126994703</c:v>
                </c:pt>
                <c:pt idx="4">
                  <c:v>-0.99568698688917945</c:v>
                </c:pt>
                <c:pt idx="5">
                  <c:v>-0.8733119827746475</c:v>
                </c:pt>
                <c:pt idx="6">
                  <c:v>-0.60202393755528349</c:v>
                </c:pt>
                <c:pt idx="7">
                  <c:v>-0.22808160941352781</c:v>
                </c:pt>
                <c:pt idx="8">
                  <c:v>0.184752119221718</c:v>
                </c:pt>
                <c:pt idx="9">
                  <c:v>0.56608278770604403</c:v>
                </c:pt>
                <c:pt idx="10">
                  <c:v>0.85088768865585962</c:v>
                </c:pt>
                <c:pt idx="11">
                  <c:v>0.99060323338977385</c:v>
                </c:pt>
              </c:numCache>
            </c:numRef>
          </c:val>
        </c:ser>
        <c:ser>
          <c:idx val="1"/>
          <c:order val="1"/>
          <c:tx>
            <c:strRef>
              <c:f>'Edge Treatment'!$D$2</c:f>
              <c:strCache>
                <c:ptCount val="1"/>
                <c:pt idx="0">
                  <c:v>Noisy Values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dPt>
            <c:idx val="5"/>
            <c:marker>
              <c:symbol val="circle"/>
              <c:size val="18"/>
              <c:spPr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c:spPr>
            </c:marker>
          </c:dPt>
          <c:dPt>
            <c:idx val="11"/>
            <c:marker>
              <c:symbol val="circle"/>
              <c:size val="18"/>
              <c:spPr>
                <a:solidFill>
                  <a:srgbClr val="0000FF"/>
                </a:solidFill>
                <a:ln w="31750">
                  <a:solidFill>
                    <a:srgbClr val="00B0F0"/>
                  </a:solidFill>
                </a:ln>
              </c:spPr>
            </c:marker>
          </c:dPt>
          <c:cat>
            <c:numRef>
              <c:f>'Edge Treatment'!$B$3:$B$14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'Edge Treatment'!$D$3:$D$14</c:f>
              <c:numCache>
                <c:formatCode>General</c:formatCode>
                <c:ptCount val="12"/>
                <c:pt idx="0">
                  <c:v>0.1685852757340984</c:v>
                </c:pt>
                <c:pt idx="1">
                  <c:v>-0.60326435911995102</c:v>
                </c:pt>
                <c:pt idx="2">
                  <c:v>-0.58451672063449212</c:v>
                </c:pt>
                <c:pt idx="3">
                  <c:v>-0.94545818455694408</c:v>
                </c:pt>
                <c:pt idx="4">
                  <c:v>-0.70922891696009738</c:v>
                </c:pt>
                <c:pt idx="5">
                  <c:v>-1.156234020950887</c:v>
                </c:pt>
                <c:pt idx="6">
                  <c:v>-0.46609167970721771</c:v>
                </c:pt>
                <c:pt idx="7">
                  <c:v>-3.1542443781013126E-2</c:v>
                </c:pt>
                <c:pt idx="8">
                  <c:v>-9.124351136855087E-2</c:v>
                </c:pt>
                <c:pt idx="9">
                  <c:v>0.82965800848062865</c:v>
                </c:pt>
                <c:pt idx="10">
                  <c:v>0.68339664063983574</c:v>
                </c:pt>
                <c:pt idx="11">
                  <c:v>1.1639299189395722</c:v>
                </c:pt>
              </c:numCache>
            </c:numRef>
          </c:val>
        </c:ser>
        <c:ser>
          <c:idx val="2"/>
          <c:order val="2"/>
          <c:tx>
            <c:strRef>
              <c:f>'Edge Treatment'!$E$2</c:f>
              <c:strCache>
                <c:ptCount val="1"/>
                <c:pt idx="0">
                  <c:v>Smoothed Values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'Edge Treatment'!$B$3:$B$14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'Edge Treatment'!$E$3:$E$14</c:f>
              <c:numCache>
                <c:formatCode>General</c:formatCode>
                <c:ptCount val="12"/>
                <c:pt idx="0">
                  <c:v>-0.33973193467344831</c:v>
                </c:pt>
                <c:pt idx="1">
                  <c:v>-0.49116349714432234</c:v>
                </c:pt>
                <c:pt idx="2">
                  <c:v>-0.53477658110747728</c:v>
                </c:pt>
                <c:pt idx="3">
                  <c:v>-0.79974044044447457</c:v>
                </c:pt>
                <c:pt idx="4">
                  <c:v>-0.7723059045619276</c:v>
                </c:pt>
                <c:pt idx="5">
                  <c:v>-0.6617110491912318</c:v>
                </c:pt>
                <c:pt idx="6">
                  <c:v>-0.49086811455355323</c:v>
                </c:pt>
                <c:pt idx="7">
                  <c:v>-0.183090729465408</c:v>
                </c:pt>
                <c:pt idx="8">
                  <c:v>0.18483540285273659</c:v>
                </c:pt>
                <c:pt idx="9">
                  <c:v>0.51083972258209465</c:v>
                </c:pt>
                <c:pt idx="10">
                  <c:v>0.64643526417287156</c:v>
                </c:pt>
                <c:pt idx="11">
                  <c:v>0.89232818935334557</c:v>
                </c:pt>
              </c:numCache>
            </c:numRef>
          </c:val>
        </c:ser>
        <c:marker val="1"/>
        <c:axId val="40397056"/>
        <c:axId val="40407040"/>
      </c:lineChart>
      <c:catAx>
        <c:axId val="40397056"/>
        <c:scaling>
          <c:orientation val="minMax"/>
        </c:scaling>
        <c:axPos val="b"/>
        <c:numFmt formatCode="General" sourceLinked="1"/>
        <c:majorTickMark val="cross"/>
        <c:tickLblPos val="low"/>
        <c:crossAx val="40407040"/>
        <c:crosses val="autoZero"/>
        <c:auto val="1"/>
        <c:lblAlgn val="ctr"/>
        <c:lblOffset val="100"/>
      </c:catAx>
      <c:valAx>
        <c:axId val="40407040"/>
        <c:scaling>
          <c:orientation val="minMax"/>
        </c:scaling>
        <c:axPos val="l"/>
        <c:numFmt formatCode="General" sourceLinked="1"/>
        <c:tickLblPos val="nextTo"/>
        <c:crossAx val="4039705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b"/>
      <c:layout/>
      <c:txPr>
        <a:bodyPr/>
        <a:lstStyle/>
        <a:p>
          <a:pPr>
            <a:defRPr sz="105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>
          <a:latin typeface="Sans serif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1"/>
          <c:order val="0"/>
          <c:spPr>
            <a:solidFill>
              <a:prstClr val="white">
                <a:lumMod val="75000"/>
                <a:alpha val="50000"/>
              </a:prstClr>
            </a:solidFill>
            <a:ln>
              <a:solidFill>
                <a:sysClr val="windowText" lastClr="000000"/>
              </a:solidFill>
            </a:ln>
          </c:spPr>
          <c:val>
            <c:numRef>
              <c:f>'Edge Treatment'!$F$3:$F$14</c:f>
              <c:numCache>
                <c:formatCode>General</c:formatCode>
                <c:ptCount val="12"/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</c:numCache>
            </c:numRef>
          </c:val>
        </c:ser>
        <c:gapWidth val="50"/>
        <c:axId val="40306944"/>
        <c:axId val="40308736"/>
      </c:barChart>
      <c:catAx>
        <c:axId val="40306944"/>
        <c:scaling>
          <c:orientation val="minMax"/>
        </c:scaling>
        <c:axPos val="b"/>
        <c:majorTickMark val="none"/>
        <c:tickLblPos val="none"/>
        <c:crossAx val="40308736"/>
        <c:crosses val="autoZero"/>
        <c:auto val="1"/>
        <c:lblAlgn val="ctr"/>
        <c:lblOffset val="100"/>
      </c:catAx>
      <c:valAx>
        <c:axId val="40308736"/>
        <c:scaling>
          <c:orientation val="minMax"/>
        </c:scaling>
        <c:delete val="1"/>
        <c:axPos val="l"/>
        <c:numFmt formatCode="General" sourceLinked="1"/>
        <c:tickLblPos val="none"/>
        <c:crossAx val="40306944"/>
        <c:crosses val="autoZero"/>
        <c:crossBetween val="midCat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3.5906642728904876E-2"/>
          <c:y val="0.20599250936329591"/>
          <c:w val="0.93417115499700776"/>
          <c:h val="0.5880149812734079"/>
        </c:manualLayout>
      </c:layout>
      <c:barChart>
        <c:barDir val="col"/>
        <c:grouping val="clustered"/>
        <c:ser>
          <c:idx val="1"/>
          <c:order val="0"/>
          <c:spPr>
            <a:solidFill>
              <a:srgbClr val="00B0F0">
                <a:alpha val="50000"/>
              </a:srgbClr>
            </a:solidFill>
            <a:ln>
              <a:solidFill>
                <a:sysClr val="windowText" lastClr="000000"/>
              </a:solidFill>
            </a:ln>
          </c:spPr>
          <c:val>
            <c:numRef>
              <c:f>'Edge Treatment'!$G$3:$G$14</c:f>
              <c:numCache>
                <c:formatCode>General</c:formatCode>
                <c:ptCount val="12"/>
                <c:pt idx="9">
                  <c:v>0.33333333333333331</c:v>
                </c:pt>
                <c:pt idx="10">
                  <c:v>0.33333333333333331</c:v>
                </c:pt>
                <c:pt idx="11">
                  <c:v>0.33333333333333331</c:v>
                </c:pt>
              </c:numCache>
            </c:numRef>
          </c:val>
        </c:ser>
        <c:gapWidth val="50"/>
        <c:axId val="40315520"/>
        <c:axId val="40325504"/>
      </c:barChart>
      <c:catAx>
        <c:axId val="40315520"/>
        <c:scaling>
          <c:orientation val="minMax"/>
        </c:scaling>
        <c:axPos val="b"/>
        <c:majorTickMark val="none"/>
        <c:tickLblPos val="none"/>
        <c:crossAx val="40325504"/>
        <c:crosses val="autoZero"/>
        <c:auto val="1"/>
        <c:lblAlgn val="ctr"/>
        <c:lblOffset val="100"/>
      </c:catAx>
      <c:valAx>
        <c:axId val="40325504"/>
        <c:scaling>
          <c:orientation val="minMax"/>
        </c:scaling>
        <c:delete val="1"/>
        <c:axPos val="l"/>
        <c:numFmt formatCode="General" sourceLinked="1"/>
        <c:tickLblPos val="none"/>
        <c:crossAx val="40315520"/>
        <c:crosses val="autoZero"/>
        <c:crossBetween val="midCat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b="0"/>
            </a:pPr>
            <a:r>
              <a:rPr lang="en-US" b="0" dirty="0"/>
              <a:t>Simulated Data - 10% Noise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'Edge Treatment'!$C$2</c:f>
              <c:strCache>
                <c:ptCount val="1"/>
                <c:pt idx="0">
                  <c:v>True Values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11"/>
            <c:spPr>
              <a:ln>
                <a:solidFill>
                  <a:prstClr val="black"/>
                </a:solidFill>
              </a:ln>
            </c:spPr>
          </c:dPt>
          <c:cat>
            <c:numRef>
              <c:f>'Edge Treatment'!$B$3:$B$14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'Edge Treatment'!$C$3:$C$14</c:f>
              <c:numCache>
                <c:formatCode>General</c:formatCode>
                <c:ptCount val="12"/>
                <c:pt idx="0">
                  <c:v>0</c:v>
                </c:pt>
                <c:pt idx="1">
                  <c:v>-0.40403764532306502</c:v>
                </c:pt>
                <c:pt idx="2">
                  <c:v>-0.73918069664922292</c:v>
                </c:pt>
                <c:pt idx="3">
                  <c:v>-0.94828214126994703</c:v>
                </c:pt>
                <c:pt idx="4">
                  <c:v>-0.99568698688917945</c:v>
                </c:pt>
                <c:pt idx="5">
                  <c:v>-0.8733119827746475</c:v>
                </c:pt>
                <c:pt idx="6">
                  <c:v>-0.60202393755528349</c:v>
                </c:pt>
                <c:pt idx="7">
                  <c:v>-0.22808160941352781</c:v>
                </c:pt>
                <c:pt idx="8">
                  <c:v>0.184752119221718</c:v>
                </c:pt>
                <c:pt idx="9">
                  <c:v>0.56608278770604403</c:v>
                </c:pt>
                <c:pt idx="10">
                  <c:v>0.85088768865585962</c:v>
                </c:pt>
                <c:pt idx="11">
                  <c:v>0.99060323338977385</c:v>
                </c:pt>
              </c:numCache>
            </c:numRef>
          </c:val>
        </c:ser>
        <c:ser>
          <c:idx val="1"/>
          <c:order val="1"/>
          <c:tx>
            <c:strRef>
              <c:f>'Edge Treatment'!$D$2</c:f>
              <c:strCache>
                <c:ptCount val="1"/>
                <c:pt idx="0">
                  <c:v>Noisy Values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dPt>
            <c:idx val="5"/>
            <c:marker>
              <c:symbol val="circle"/>
              <c:size val="18"/>
              <c:spPr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c:spPr>
            </c:marker>
          </c:dPt>
          <c:dPt>
            <c:idx val="11"/>
            <c:marker>
              <c:symbol val="circle"/>
              <c:size val="18"/>
              <c:spPr>
                <a:solidFill>
                  <a:srgbClr val="0000FF"/>
                </a:solidFill>
                <a:ln w="31750">
                  <a:solidFill>
                    <a:srgbClr val="00B0F0"/>
                  </a:solidFill>
                </a:ln>
              </c:spPr>
            </c:marker>
          </c:dPt>
          <c:cat>
            <c:numRef>
              <c:f>'Edge Treatment'!$B$3:$B$14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'Edge Treatment'!$D$3:$D$14</c:f>
              <c:numCache>
                <c:formatCode>General</c:formatCode>
                <c:ptCount val="12"/>
                <c:pt idx="0">
                  <c:v>0.1685852757340984</c:v>
                </c:pt>
                <c:pt idx="1">
                  <c:v>-0.60326435911995102</c:v>
                </c:pt>
                <c:pt idx="2">
                  <c:v>-0.58451672063449212</c:v>
                </c:pt>
                <c:pt idx="3">
                  <c:v>-0.94545818455694408</c:v>
                </c:pt>
                <c:pt idx="4">
                  <c:v>-0.70922891696009738</c:v>
                </c:pt>
                <c:pt idx="5">
                  <c:v>-1.156234020950887</c:v>
                </c:pt>
                <c:pt idx="6">
                  <c:v>-0.46609167970721771</c:v>
                </c:pt>
                <c:pt idx="7">
                  <c:v>-3.1542443781013126E-2</c:v>
                </c:pt>
                <c:pt idx="8">
                  <c:v>-9.124351136855087E-2</c:v>
                </c:pt>
                <c:pt idx="9">
                  <c:v>0.82965800848062865</c:v>
                </c:pt>
                <c:pt idx="10">
                  <c:v>0.68339664063983574</c:v>
                </c:pt>
                <c:pt idx="11">
                  <c:v>1.1639299189395722</c:v>
                </c:pt>
              </c:numCache>
            </c:numRef>
          </c:val>
        </c:ser>
        <c:ser>
          <c:idx val="2"/>
          <c:order val="2"/>
          <c:tx>
            <c:strRef>
              <c:f>'Edge Treatment'!$E$2</c:f>
              <c:strCache>
                <c:ptCount val="1"/>
                <c:pt idx="0">
                  <c:v>Smoothed Values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dPt>
            <c:idx val="8"/>
            <c:marker>
              <c:symbol val="circle"/>
              <c:size val="10"/>
              <c:spPr>
                <a:solidFill>
                  <a:srgbClr val="FF0000"/>
                </a:solidFill>
                <a:ln>
                  <a:solidFill>
                    <a:sysClr val="windowText" lastClr="000000"/>
                  </a:solidFill>
                </a:ln>
              </c:spPr>
            </c:marker>
          </c:dPt>
          <c:dPt>
            <c:idx val="9"/>
            <c:marker>
              <c:symbol val="circle"/>
              <c:size val="10"/>
              <c:spPr>
                <a:solidFill>
                  <a:srgbClr val="FF0000"/>
                </a:solidFill>
                <a:ln>
                  <a:solidFill>
                    <a:sysClr val="windowText" lastClr="000000"/>
                  </a:solidFill>
                </a:ln>
              </c:spPr>
            </c:marker>
          </c:dPt>
          <c:dPt>
            <c:idx val="10"/>
            <c:marker>
              <c:symbol val="circle"/>
              <c:size val="10"/>
              <c:spPr>
                <a:solidFill>
                  <a:srgbClr val="FF0000"/>
                </a:solidFill>
                <a:ln>
                  <a:solidFill>
                    <a:sysClr val="windowText" lastClr="000000"/>
                  </a:solidFill>
                </a:ln>
              </c:spPr>
            </c:marker>
          </c:dPt>
          <c:cat>
            <c:numRef>
              <c:f>'Edge Treatment'!$B$3:$B$14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'Edge Treatment'!$E$3:$E$14</c:f>
              <c:numCache>
                <c:formatCode>General</c:formatCode>
                <c:ptCount val="12"/>
                <c:pt idx="0">
                  <c:v>-0.33973193467344831</c:v>
                </c:pt>
                <c:pt idx="1">
                  <c:v>-0.49116349714432234</c:v>
                </c:pt>
                <c:pt idx="2">
                  <c:v>-0.53477658110747728</c:v>
                </c:pt>
                <c:pt idx="3">
                  <c:v>-0.79974044044447457</c:v>
                </c:pt>
                <c:pt idx="4">
                  <c:v>-0.7723059045619276</c:v>
                </c:pt>
                <c:pt idx="5">
                  <c:v>-0.6617110491912318</c:v>
                </c:pt>
                <c:pt idx="6">
                  <c:v>-0.49086811455355323</c:v>
                </c:pt>
                <c:pt idx="7">
                  <c:v>-0.183090729465408</c:v>
                </c:pt>
                <c:pt idx="8">
                  <c:v>0.18483540285273659</c:v>
                </c:pt>
                <c:pt idx="9">
                  <c:v>0.51083972258209465</c:v>
                </c:pt>
                <c:pt idx="10">
                  <c:v>0.64643526417287156</c:v>
                </c:pt>
                <c:pt idx="11">
                  <c:v>0.89232818935334557</c:v>
                </c:pt>
              </c:numCache>
            </c:numRef>
          </c:val>
        </c:ser>
        <c:marker val="1"/>
        <c:axId val="40436480"/>
        <c:axId val="40438016"/>
      </c:lineChart>
      <c:catAx>
        <c:axId val="40436480"/>
        <c:scaling>
          <c:orientation val="minMax"/>
        </c:scaling>
        <c:axPos val="b"/>
        <c:numFmt formatCode="General" sourceLinked="1"/>
        <c:majorTickMark val="cross"/>
        <c:tickLblPos val="low"/>
        <c:crossAx val="40438016"/>
        <c:crosses val="autoZero"/>
        <c:auto val="1"/>
        <c:lblAlgn val="ctr"/>
        <c:lblOffset val="100"/>
      </c:catAx>
      <c:valAx>
        <c:axId val="40438016"/>
        <c:scaling>
          <c:orientation val="minMax"/>
        </c:scaling>
        <c:axPos val="l"/>
        <c:numFmt formatCode="General" sourceLinked="1"/>
        <c:tickLblPos val="nextTo"/>
        <c:crossAx val="4043648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b"/>
      <c:layout/>
      <c:txPr>
        <a:bodyPr/>
        <a:lstStyle/>
        <a:p>
          <a:pPr>
            <a:defRPr sz="105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>
          <a:latin typeface="Sans serif"/>
        </a:defRPr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1"/>
          <c:order val="0"/>
          <c:spPr>
            <a:solidFill>
              <a:prstClr val="white">
                <a:lumMod val="75000"/>
                <a:alpha val="50000"/>
              </a:prstClr>
            </a:solidFill>
            <a:ln>
              <a:solidFill>
                <a:sysClr val="windowText" lastClr="000000"/>
              </a:solidFill>
            </a:ln>
          </c:spPr>
          <c:val>
            <c:numRef>
              <c:f>'Edge Treatment'!$F$3:$F$14</c:f>
              <c:numCache>
                <c:formatCode>General</c:formatCode>
                <c:ptCount val="12"/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</c:numCache>
            </c:numRef>
          </c:val>
        </c:ser>
        <c:gapWidth val="50"/>
        <c:axId val="40465152"/>
        <c:axId val="40466688"/>
      </c:barChart>
      <c:catAx>
        <c:axId val="40465152"/>
        <c:scaling>
          <c:orientation val="minMax"/>
        </c:scaling>
        <c:axPos val="b"/>
        <c:majorTickMark val="none"/>
        <c:tickLblPos val="none"/>
        <c:crossAx val="40466688"/>
        <c:crosses val="autoZero"/>
        <c:auto val="1"/>
        <c:lblAlgn val="ctr"/>
        <c:lblOffset val="100"/>
      </c:catAx>
      <c:valAx>
        <c:axId val="40466688"/>
        <c:scaling>
          <c:orientation val="minMax"/>
        </c:scaling>
        <c:delete val="1"/>
        <c:axPos val="l"/>
        <c:numFmt formatCode="General" sourceLinked="1"/>
        <c:tickLblPos val="none"/>
        <c:crossAx val="40465152"/>
        <c:crosses val="autoZero"/>
        <c:crossBetween val="midCat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3.590664272890489E-2"/>
          <c:y val="0.20599250936329591"/>
          <c:w val="0.93417115499700776"/>
          <c:h val="0.58801498127340768"/>
        </c:manualLayout>
      </c:layout>
      <c:barChart>
        <c:barDir val="col"/>
        <c:grouping val="clustered"/>
        <c:ser>
          <c:idx val="1"/>
          <c:order val="0"/>
          <c:spPr>
            <a:solidFill>
              <a:srgbClr val="00B0F0">
                <a:alpha val="50000"/>
              </a:srgbClr>
            </a:solidFill>
            <a:ln>
              <a:solidFill>
                <a:sysClr val="windowText" lastClr="000000"/>
              </a:solidFill>
            </a:ln>
          </c:spPr>
          <c:val>
            <c:numRef>
              <c:f>'Edge Treatment'!$G$3:$G$14</c:f>
              <c:numCache>
                <c:formatCode>General</c:formatCode>
                <c:ptCount val="12"/>
                <c:pt idx="9">
                  <c:v>0.33333333333333331</c:v>
                </c:pt>
                <c:pt idx="10">
                  <c:v>0.33333333333333331</c:v>
                </c:pt>
                <c:pt idx="11">
                  <c:v>0.33333333333333331</c:v>
                </c:pt>
              </c:numCache>
            </c:numRef>
          </c:val>
        </c:ser>
        <c:gapWidth val="50"/>
        <c:axId val="40490112"/>
        <c:axId val="40491648"/>
      </c:barChart>
      <c:catAx>
        <c:axId val="40490112"/>
        <c:scaling>
          <c:orientation val="minMax"/>
        </c:scaling>
        <c:axPos val="b"/>
        <c:majorTickMark val="none"/>
        <c:tickLblPos val="none"/>
        <c:crossAx val="40491648"/>
        <c:crosses val="autoZero"/>
        <c:auto val="1"/>
        <c:lblAlgn val="ctr"/>
        <c:lblOffset val="100"/>
      </c:catAx>
      <c:valAx>
        <c:axId val="40491648"/>
        <c:scaling>
          <c:orientation val="minMax"/>
        </c:scaling>
        <c:delete val="1"/>
        <c:axPos val="l"/>
        <c:numFmt formatCode="General" sourceLinked="1"/>
        <c:tickLblPos val="none"/>
        <c:crossAx val="40490112"/>
        <c:crosses val="autoZero"/>
        <c:crossBetween val="midCat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b="0">
                <a:latin typeface="Sans serif"/>
              </a:defRPr>
            </a:pPr>
            <a:r>
              <a:rPr lang="en-US" b="0">
                <a:latin typeface="Sans serif"/>
              </a:rPr>
              <a:t>Harr Wavelet</a:t>
            </a:r>
          </a:p>
        </c:rich>
      </c:tx>
      <c:layout/>
    </c:title>
    <c:plotArea>
      <c:layout/>
      <c:scatterChart>
        <c:scatterStyle val="lineMarker"/>
        <c:ser>
          <c:idx val="0"/>
          <c:order val="0"/>
          <c:spPr>
            <a:ln w="28575">
              <a:solidFill>
                <a:schemeClr val="tx1"/>
              </a:solidFill>
            </a:ln>
          </c:spPr>
          <c:marker>
            <c:symbol val="circle"/>
            <c:size val="7"/>
            <c:spPr>
              <a:solidFill>
                <a:schemeClr val="tx1"/>
              </a:solidFill>
              <a:ln>
                <a:solidFill>
                  <a:sysClr val="windowText" lastClr="000000"/>
                </a:solidFill>
              </a:ln>
            </c:spPr>
          </c:marker>
          <c:dPt>
            <c:idx val="1"/>
            <c:marker>
              <c:spPr>
                <a:noFill/>
                <a:ln>
                  <a:solidFill>
                    <a:sysClr val="windowText" lastClr="000000"/>
                  </a:solidFill>
                </a:ln>
              </c:spPr>
            </c:marker>
          </c:dPt>
          <c:dPt>
            <c:idx val="2"/>
            <c:marker>
              <c:spPr>
                <a:solidFill>
                  <a:schemeClr val="tx1"/>
                </a:solidFill>
                <a:ln>
                  <a:solidFill>
                    <a:sysClr val="windowText" lastClr="000000"/>
                  </a:solidFill>
                  <a:prstDash val="solid"/>
                </a:ln>
              </c:spPr>
            </c:marker>
            <c:spPr>
              <a:ln w="28575">
                <a:solidFill>
                  <a:schemeClr val="tx1"/>
                </a:solidFill>
                <a:prstDash val="dash"/>
              </a:ln>
            </c:spPr>
          </c:dPt>
          <c:dPt>
            <c:idx val="3"/>
            <c:marker>
              <c:spPr>
                <a:noFill/>
                <a:ln>
                  <a:solidFill>
                    <a:sysClr val="windowText" lastClr="000000"/>
                  </a:solidFill>
                </a:ln>
              </c:spPr>
            </c:marker>
          </c:dPt>
          <c:dPt>
            <c:idx val="4"/>
            <c:spPr>
              <a:ln w="28575">
                <a:solidFill>
                  <a:schemeClr val="tx1"/>
                </a:solidFill>
                <a:prstDash val="dash"/>
              </a:ln>
            </c:spPr>
          </c:dPt>
          <c:dPt>
            <c:idx val="5"/>
            <c:marker>
              <c:spPr>
                <a:noFill/>
                <a:ln>
                  <a:solidFill>
                    <a:sysClr val="windowText" lastClr="000000"/>
                  </a:solidFill>
                </a:ln>
              </c:spPr>
            </c:marker>
          </c:dPt>
          <c:dPt>
            <c:idx val="6"/>
            <c:spPr>
              <a:ln w="28575">
                <a:solidFill>
                  <a:schemeClr val="tx1"/>
                </a:solidFill>
                <a:prstDash val="dash"/>
              </a:ln>
            </c:spPr>
          </c:dPt>
          <c:xVal>
            <c:numRef>
              <c:f>'Harr Wavelet'!$B$3:$B$10</c:f>
              <c:numCache>
                <c:formatCode>General</c:formatCode>
                <c:ptCount val="8"/>
                <c:pt idx="0">
                  <c:v>-1</c:v>
                </c:pt>
                <c:pt idx="1">
                  <c:v>-9.9999999999999995E-8</c:v>
                </c:pt>
                <c:pt idx="2">
                  <c:v>0</c:v>
                </c:pt>
                <c:pt idx="3">
                  <c:v>0.5</c:v>
                </c:pt>
                <c:pt idx="4">
                  <c:v>0.50000000001</c:v>
                </c:pt>
                <c:pt idx="5">
                  <c:v>0.99999999900000003</c:v>
                </c:pt>
                <c:pt idx="6">
                  <c:v>1</c:v>
                </c:pt>
                <c:pt idx="7">
                  <c:v>2</c:v>
                </c:pt>
              </c:numCache>
            </c:numRef>
          </c:xVal>
          <c:yVal>
            <c:numRef>
              <c:f>'Harr Wavelet'!$C$3:$C$10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-1</c:v>
                </c:pt>
                <c:pt idx="5">
                  <c:v>-1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</c:ser>
        <c:axId val="76420608"/>
        <c:axId val="76466048"/>
      </c:scatterChart>
      <c:valAx>
        <c:axId val="76420608"/>
        <c:scaling>
          <c:orientation val="minMax"/>
          <c:max val="2"/>
          <c:min val="-1"/>
        </c:scaling>
        <c:axPos val="b"/>
        <c:numFmt formatCode="General" sourceLinked="1"/>
        <c:tickLblPos val="nextTo"/>
        <c:crossAx val="76466048"/>
        <c:crosses val="autoZero"/>
        <c:crossBetween val="midCat"/>
        <c:majorUnit val="1"/>
      </c:valAx>
      <c:valAx>
        <c:axId val="76466048"/>
        <c:scaling>
          <c:orientation val="minMax"/>
          <c:max val="1"/>
          <c:min val="-1"/>
        </c:scaling>
        <c:axPos val="l"/>
        <c:numFmt formatCode="General" sourceLinked="1"/>
        <c:tickLblPos val="nextTo"/>
        <c:crossAx val="76420608"/>
        <c:crosses val="autoZero"/>
        <c:crossBetween val="midCat"/>
        <c:majorUnit val="1"/>
      </c:valAx>
    </c:plotArea>
    <c:plotVisOnly val="1"/>
  </c:chart>
  <c:spPr>
    <a:ln>
      <a:noFill/>
    </a:ln>
  </c:spPr>
  <c:txPr>
    <a:bodyPr/>
    <a:lstStyle/>
    <a:p>
      <a:pPr>
        <a:defRPr>
          <a:latin typeface="Sans seriff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1"/>
          <c:order val="0"/>
          <c:spPr>
            <a:solidFill>
              <a:prstClr val="white">
                <a:lumMod val="75000"/>
                <a:alpha val="50000"/>
              </a:prstClr>
            </a:solidFill>
            <a:ln>
              <a:solidFill>
                <a:sysClr val="windowText" lastClr="000000"/>
              </a:solidFill>
            </a:ln>
          </c:spPr>
          <c:val>
            <c:numRef>
              <c:f>'Box Filter'!$F$3:$F$13</c:f>
              <c:numCache>
                <c:formatCode>General</c:formatCode>
                <c:ptCount val="11"/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</c:numCache>
            </c:numRef>
          </c:val>
        </c:ser>
        <c:gapWidth val="50"/>
        <c:axId val="39585664"/>
        <c:axId val="39587200"/>
      </c:barChart>
      <c:catAx>
        <c:axId val="39585664"/>
        <c:scaling>
          <c:orientation val="minMax"/>
        </c:scaling>
        <c:delete val="1"/>
        <c:axPos val="b"/>
        <c:tickLblPos val="none"/>
        <c:crossAx val="39587200"/>
        <c:crosses val="autoZero"/>
        <c:auto val="1"/>
        <c:lblAlgn val="ctr"/>
        <c:lblOffset val="100"/>
      </c:catAx>
      <c:valAx>
        <c:axId val="39587200"/>
        <c:scaling>
          <c:orientation val="minMax"/>
        </c:scaling>
        <c:delete val="1"/>
        <c:axPos val="l"/>
        <c:numFmt formatCode="General" sourceLinked="1"/>
        <c:tickLblPos val="none"/>
        <c:crossAx val="39585664"/>
        <c:crosses val="autoZero"/>
        <c:crossBetween val="midCat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b="0"/>
            </a:pPr>
            <a:r>
              <a:rPr lang="en-US" b="0"/>
              <a:t>Simulated Data - 10% Noise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'Gaussian Filter'!$C$2</c:f>
              <c:strCache>
                <c:ptCount val="1"/>
                <c:pt idx="0">
                  <c:v>True Values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'Gaussian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'Gaussian Filter'!$C$3:$C$13</c:f>
              <c:numCache>
                <c:formatCode>General</c:formatCode>
                <c:ptCount val="11"/>
                <c:pt idx="0">
                  <c:v>0</c:v>
                </c:pt>
                <c:pt idx="1">
                  <c:v>-0.40403764532306502</c:v>
                </c:pt>
                <c:pt idx="2">
                  <c:v>-0.73918069664922292</c:v>
                </c:pt>
                <c:pt idx="3">
                  <c:v>-0.94828214126994703</c:v>
                </c:pt>
                <c:pt idx="4">
                  <c:v>-0.99568698688917945</c:v>
                </c:pt>
                <c:pt idx="5">
                  <c:v>-0.8733119827746475</c:v>
                </c:pt>
                <c:pt idx="6">
                  <c:v>-0.60202393755528349</c:v>
                </c:pt>
                <c:pt idx="7">
                  <c:v>-0.22808160941352781</c:v>
                </c:pt>
                <c:pt idx="8">
                  <c:v>0.184752119221718</c:v>
                </c:pt>
                <c:pt idx="9">
                  <c:v>0.56608278770604403</c:v>
                </c:pt>
                <c:pt idx="10">
                  <c:v>0.85088768865585962</c:v>
                </c:pt>
              </c:numCache>
            </c:numRef>
          </c:val>
        </c:ser>
        <c:ser>
          <c:idx val="1"/>
          <c:order val="1"/>
          <c:tx>
            <c:strRef>
              <c:f>'Gaussian Filter'!$D$2</c:f>
              <c:strCache>
                <c:ptCount val="1"/>
                <c:pt idx="0">
                  <c:v>Noisy Values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dPt>
            <c:idx val="5"/>
            <c:marker>
              <c:symbol val="circle"/>
              <c:size val="18"/>
              <c:spPr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c:spPr>
            </c:marker>
          </c:dPt>
          <c:cat>
            <c:numRef>
              <c:f>'Gaussian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'Gaussian Filter'!$D$3:$D$13</c:f>
              <c:numCache>
                <c:formatCode>General</c:formatCode>
                <c:ptCount val="11"/>
                <c:pt idx="0">
                  <c:v>0.1685852757340984</c:v>
                </c:pt>
                <c:pt idx="1">
                  <c:v>-0.60326435911995102</c:v>
                </c:pt>
                <c:pt idx="2">
                  <c:v>-0.58451672063449212</c:v>
                </c:pt>
                <c:pt idx="3">
                  <c:v>-0.94545818455694408</c:v>
                </c:pt>
                <c:pt idx="4">
                  <c:v>-0.70922891696009738</c:v>
                </c:pt>
                <c:pt idx="5">
                  <c:v>-1.156234020950887</c:v>
                </c:pt>
                <c:pt idx="6">
                  <c:v>-0.46609167970721771</c:v>
                </c:pt>
                <c:pt idx="7">
                  <c:v>-3.1542443781013126E-2</c:v>
                </c:pt>
                <c:pt idx="8">
                  <c:v>-9.124351136855087E-2</c:v>
                </c:pt>
                <c:pt idx="9">
                  <c:v>0.82965800848062865</c:v>
                </c:pt>
                <c:pt idx="10">
                  <c:v>0.68339664063983574</c:v>
                </c:pt>
              </c:numCache>
            </c:numRef>
          </c:val>
        </c:ser>
        <c:ser>
          <c:idx val="2"/>
          <c:order val="2"/>
          <c:tx>
            <c:strRef>
              <c:f>'Gaussian Filter'!$E$2</c:f>
              <c:strCache>
                <c:ptCount val="1"/>
                <c:pt idx="0">
                  <c:v>Smoothed Values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'Gaussian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'Gaussian Filter'!$E$3:$E$13</c:f>
              <c:numCache>
                <c:formatCode>General</c:formatCode>
                <c:ptCount val="11"/>
                <c:pt idx="0">
                  <c:v>-0.33096460793368482</c:v>
                </c:pt>
                <c:pt idx="1">
                  <c:v>-0.48667644163492535</c:v>
                </c:pt>
                <c:pt idx="2">
                  <c:v>-0.65924099333834174</c:v>
                </c:pt>
                <c:pt idx="3">
                  <c:v>-0.79152751335784666</c:v>
                </c:pt>
                <c:pt idx="4">
                  <c:v>-0.8211643276132079</c:v>
                </c:pt>
                <c:pt idx="5">
                  <c:v>-0.71913393141811344</c:v>
                </c:pt>
                <c:pt idx="6">
                  <c:v>-0.49727028119113709</c:v>
                </c:pt>
                <c:pt idx="7">
                  <c:v>-0.19803971485126526</c:v>
                </c:pt>
                <c:pt idx="8">
                  <c:v>0.1134397586806999</c:v>
                </c:pt>
                <c:pt idx="9">
                  <c:v>0.37458733181138731</c:v>
                </c:pt>
                <c:pt idx="10">
                  <c:v>0.55836077584756993</c:v>
                </c:pt>
              </c:numCache>
            </c:numRef>
          </c:val>
        </c:ser>
        <c:marker val="1"/>
        <c:axId val="39630720"/>
        <c:axId val="39632256"/>
      </c:lineChart>
      <c:catAx>
        <c:axId val="39630720"/>
        <c:scaling>
          <c:orientation val="minMax"/>
        </c:scaling>
        <c:axPos val="b"/>
        <c:numFmt formatCode="General" sourceLinked="1"/>
        <c:majorTickMark val="cross"/>
        <c:tickLblPos val="low"/>
        <c:crossAx val="39632256"/>
        <c:crosses val="autoZero"/>
        <c:auto val="1"/>
        <c:lblAlgn val="ctr"/>
        <c:lblOffset val="100"/>
      </c:catAx>
      <c:valAx>
        <c:axId val="39632256"/>
        <c:scaling>
          <c:orientation val="minMax"/>
        </c:scaling>
        <c:axPos val="l"/>
        <c:numFmt formatCode="General" sourceLinked="1"/>
        <c:tickLblPos val="nextTo"/>
        <c:crossAx val="3963072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b"/>
      <c:layout/>
      <c:txPr>
        <a:bodyPr/>
        <a:lstStyle/>
        <a:p>
          <a:pPr>
            <a:defRPr sz="105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>
          <a:latin typeface="Sans serif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1"/>
          <c:order val="0"/>
          <c:spPr>
            <a:solidFill>
              <a:prstClr val="white">
                <a:lumMod val="75000"/>
                <a:alpha val="50000"/>
              </a:prstClr>
            </a:solidFill>
            <a:ln>
              <a:solidFill>
                <a:sysClr val="windowText" lastClr="000000"/>
              </a:solidFill>
            </a:ln>
          </c:spPr>
          <c:val>
            <c:numRef>
              <c:f>'Gaussian Filter'!$F$3:$F$13</c:f>
              <c:numCache>
                <c:formatCode>General</c:formatCode>
                <c:ptCount val="11"/>
                <c:pt idx="0">
                  <c:v>1.0283800844791101E-3</c:v>
                </c:pt>
                <c:pt idx="1">
                  <c:v>7.5987581352391885E-3</c:v>
                </c:pt>
                <c:pt idx="2">
                  <c:v>3.6000772128430843E-2</c:v>
                </c:pt>
                <c:pt idx="3">
                  <c:v>0.10936068950970002</c:v>
                </c:pt>
                <c:pt idx="4">
                  <c:v>0.21300553771125372</c:v>
                </c:pt>
                <c:pt idx="5">
                  <c:v>0.26601172486179431</c:v>
                </c:pt>
                <c:pt idx="6">
                  <c:v>0.21300553771125372</c:v>
                </c:pt>
                <c:pt idx="7">
                  <c:v>0.10936068950970002</c:v>
                </c:pt>
                <c:pt idx="8">
                  <c:v>3.6000772128430843E-2</c:v>
                </c:pt>
                <c:pt idx="9">
                  <c:v>7.5987581352391885E-3</c:v>
                </c:pt>
                <c:pt idx="10">
                  <c:v>1.0283800844791101E-3</c:v>
                </c:pt>
              </c:numCache>
            </c:numRef>
          </c:val>
        </c:ser>
        <c:gapWidth val="50"/>
        <c:axId val="39782272"/>
        <c:axId val="39783808"/>
      </c:barChart>
      <c:catAx>
        <c:axId val="39782272"/>
        <c:scaling>
          <c:orientation val="minMax"/>
        </c:scaling>
        <c:axPos val="b"/>
        <c:majorTickMark val="none"/>
        <c:tickLblPos val="none"/>
        <c:crossAx val="39783808"/>
        <c:crosses val="autoZero"/>
        <c:auto val="1"/>
        <c:lblAlgn val="ctr"/>
        <c:lblOffset val="100"/>
      </c:catAx>
      <c:valAx>
        <c:axId val="39783808"/>
        <c:scaling>
          <c:orientation val="minMax"/>
        </c:scaling>
        <c:delete val="1"/>
        <c:axPos val="l"/>
        <c:numFmt formatCode="General" sourceLinked="1"/>
        <c:tickLblPos val="none"/>
        <c:crossAx val="39782272"/>
        <c:crosses val="autoZero"/>
        <c:crossBetween val="midCat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b="0"/>
            </a:pPr>
            <a:r>
              <a:rPr lang="en-US" b="0"/>
              <a:t>Simulated Data - 10% Noise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'Gaussian Filter'!$C$2</c:f>
              <c:strCache>
                <c:ptCount val="1"/>
                <c:pt idx="0">
                  <c:v>True Values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'Gaussian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'Gaussian Filter'!$C$3:$C$13</c:f>
              <c:numCache>
                <c:formatCode>General</c:formatCode>
                <c:ptCount val="11"/>
                <c:pt idx="0">
                  <c:v>0</c:v>
                </c:pt>
                <c:pt idx="1">
                  <c:v>-0.40403764532306502</c:v>
                </c:pt>
                <c:pt idx="2">
                  <c:v>-0.73918069664922292</c:v>
                </c:pt>
                <c:pt idx="3">
                  <c:v>-0.94828214126994703</c:v>
                </c:pt>
                <c:pt idx="4">
                  <c:v>-0.99568698688917945</c:v>
                </c:pt>
                <c:pt idx="5">
                  <c:v>-0.8733119827746475</c:v>
                </c:pt>
                <c:pt idx="6">
                  <c:v>-0.60202393755528349</c:v>
                </c:pt>
                <c:pt idx="7">
                  <c:v>-0.22808160941352781</c:v>
                </c:pt>
                <c:pt idx="8">
                  <c:v>0.184752119221718</c:v>
                </c:pt>
                <c:pt idx="9">
                  <c:v>0.56608278770604403</c:v>
                </c:pt>
                <c:pt idx="10">
                  <c:v>0.85088768865585962</c:v>
                </c:pt>
              </c:numCache>
            </c:numRef>
          </c:val>
        </c:ser>
        <c:ser>
          <c:idx val="1"/>
          <c:order val="1"/>
          <c:tx>
            <c:strRef>
              <c:f>'Gaussian Filter'!$D$2</c:f>
              <c:strCache>
                <c:ptCount val="1"/>
                <c:pt idx="0">
                  <c:v>Noisy Values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dPt>
            <c:idx val="5"/>
            <c:marker>
              <c:symbol val="circle"/>
              <c:size val="18"/>
              <c:spPr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c:spPr>
            </c:marker>
          </c:dPt>
          <c:cat>
            <c:numRef>
              <c:f>'Gaussian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'Gaussian Filter'!$D$3:$D$13</c:f>
              <c:numCache>
                <c:formatCode>General</c:formatCode>
                <c:ptCount val="11"/>
                <c:pt idx="0">
                  <c:v>0.1685852757340984</c:v>
                </c:pt>
                <c:pt idx="1">
                  <c:v>-0.60326435911995102</c:v>
                </c:pt>
                <c:pt idx="2">
                  <c:v>-0.58451672063449212</c:v>
                </c:pt>
                <c:pt idx="3">
                  <c:v>-0.94545818455694408</c:v>
                </c:pt>
                <c:pt idx="4">
                  <c:v>-0.70922891696009738</c:v>
                </c:pt>
                <c:pt idx="5">
                  <c:v>-1.156234020950887</c:v>
                </c:pt>
                <c:pt idx="6">
                  <c:v>-0.46609167970721771</c:v>
                </c:pt>
                <c:pt idx="7">
                  <c:v>-3.1542443781013126E-2</c:v>
                </c:pt>
                <c:pt idx="8">
                  <c:v>-9.124351136855087E-2</c:v>
                </c:pt>
                <c:pt idx="9">
                  <c:v>0.82965800848062865</c:v>
                </c:pt>
                <c:pt idx="10">
                  <c:v>0.68339664063983574</c:v>
                </c:pt>
              </c:numCache>
            </c:numRef>
          </c:val>
        </c:ser>
        <c:ser>
          <c:idx val="2"/>
          <c:order val="2"/>
          <c:tx>
            <c:strRef>
              <c:f>'Gaussian Filter'!$E$2</c:f>
              <c:strCache>
                <c:ptCount val="1"/>
                <c:pt idx="0">
                  <c:v>Smoothed Values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'Gaussian Filter'!$B$3:$B$13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'Gaussian Filter'!$E$3:$E$13</c:f>
              <c:numCache>
                <c:formatCode>General</c:formatCode>
                <c:ptCount val="11"/>
                <c:pt idx="0">
                  <c:v>-0.33096460793368482</c:v>
                </c:pt>
                <c:pt idx="1">
                  <c:v>-0.48667644163492535</c:v>
                </c:pt>
                <c:pt idx="2">
                  <c:v>-0.65924099333834174</c:v>
                </c:pt>
                <c:pt idx="3">
                  <c:v>-0.79152751335784666</c:v>
                </c:pt>
                <c:pt idx="4">
                  <c:v>-0.8211643276132079</c:v>
                </c:pt>
                <c:pt idx="5">
                  <c:v>-0.71913393141811344</c:v>
                </c:pt>
                <c:pt idx="6">
                  <c:v>-0.49727028119113709</c:v>
                </c:pt>
                <c:pt idx="7">
                  <c:v>-0.19803971485126526</c:v>
                </c:pt>
                <c:pt idx="8">
                  <c:v>0.1134397586806999</c:v>
                </c:pt>
                <c:pt idx="9">
                  <c:v>0.37458733181138731</c:v>
                </c:pt>
                <c:pt idx="10">
                  <c:v>0.55836077584756993</c:v>
                </c:pt>
              </c:numCache>
            </c:numRef>
          </c:val>
        </c:ser>
        <c:marker val="1"/>
        <c:axId val="39831424"/>
        <c:axId val="39832960"/>
      </c:lineChart>
      <c:catAx>
        <c:axId val="39831424"/>
        <c:scaling>
          <c:orientation val="minMax"/>
        </c:scaling>
        <c:axPos val="b"/>
        <c:numFmt formatCode="General" sourceLinked="1"/>
        <c:majorTickMark val="cross"/>
        <c:tickLblPos val="low"/>
        <c:crossAx val="39832960"/>
        <c:crosses val="autoZero"/>
        <c:auto val="1"/>
        <c:lblAlgn val="ctr"/>
        <c:lblOffset val="100"/>
      </c:catAx>
      <c:valAx>
        <c:axId val="39832960"/>
        <c:scaling>
          <c:orientation val="minMax"/>
        </c:scaling>
        <c:axPos val="l"/>
        <c:numFmt formatCode="General" sourceLinked="1"/>
        <c:tickLblPos val="nextTo"/>
        <c:crossAx val="3983142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b"/>
      <c:layout/>
      <c:txPr>
        <a:bodyPr/>
        <a:lstStyle/>
        <a:p>
          <a:pPr>
            <a:defRPr sz="105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>
          <a:latin typeface="Sans serif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1"/>
          <c:order val="0"/>
          <c:spPr>
            <a:solidFill>
              <a:prstClr val="white">
                <a:lumMod val="75000"/>
                <a:alpha val="50000"/>
              </a:prstClr>
            </a:solidFill>
            <a:ln>
              <a:solidFill>
                <a:sysClr val="windowText" lastClr="000000"/>
              </a:solidFill>
            </a:ln>
          </c:spPr>
          <c:val>
            <c:numRef>
              <c:f>'Gaussian Filter'!$F$3:$F$13</c:f>
              <c:numCache>
                <c:formatCode>General</c:formatCode>
                <c:ptCount val="11"/>
                <c:pt idx="0">
                  <c:v>1.0283800844791101E-3</c:v>
                </c:pt>
                <c:pt idx="1">
                  <c:v>7.5987581352391885E-3</c:v>
                </c:pt>
                <c:pt idx="2">
                  <c:v>3.6000772128430843E-2</c:v>
                </c:pt>
                <c:pt idx="3">
                  <c:v>0.10936068950970002</c:v>
                </c:pt>
                <c:pt idx="4">
                  <c:v>0.21300553771125372</c:v>
                </c:pt>
                <c:pt idx="5">
                  <c:v>0.26601172486179431</c:v>
                </c:pt>
                <c:pt idx="6">
                  <c:v>0.21300553771125372</c:v>
                </c:pt>
                <c:pt idx="7">
                  <c:v>0.10936068950970002</c:v>
                </c:pt>
                <c:pt idx="8">
                  <c:v>3.6000772128430843E-2</c:v>
                </c:pt>
                <c:pt idx="9">
                  <c:v>7.5987581352391885E-3</c:v>
                </c:pt>
                <c:pt idx="10">
                  <c:v>1.0283800844791101E-3</c:v>
                </c:pt>
              </c:numCache>
            </c:numRef>
          </c:val>
        </c:ser>
        <c:gapWidth val="50"/>
        <c:axId val="39921536"/>
        <c:axId val="39923072"/>
      </c:barChart>
      <c:catAx>
        <c:axId val="39921536"/>
        <c:scaling>
          <c:orientation val="minMax"/>
        </c:scaling>
        <c:axPos val="b"/>
        <c:majorTickMark val="none"/>
        <c:tickLblPos val="none"/>
        <c:crossAx val="39923072"/>
        <c:crosses val="autoZero"/>
        <c:auto val="1"/>
        <c:lblAlgn val="ctr"/>
        <c:lblOffset val="100"/>
      </c:catAx>
      <c:valAx>
        <c:axId val="39923072"/>
        <c:scaling>
          <c:orientation val="minMax"/>
        </c:scaling>
        <c:delete val="1"/>
        <c:axPos val="l"/>
        <c:numFmt formatCode="General" sourceLinked="1"/>
        <c:tickLblPos val="none"/>
        <c:crossAx val="39921536"/>
        <c:crosses val="autoZero"/>
        <c:crossBetween val="midCat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1"/>
          <c:order val="0"/>
          <c:spPr>
            <a:solidFill>
              <a:prstClr val="white">
                <a:lumMod val="75000"/>
                <a:alpha val="50000"/>
              </a:prstClr>
            </a:solidFill>
            <a:ln>
              <a:solidFill>
                <a:sysClr val="windowText" lastClr="000000"/>
              </a:solidFill>
            </a:ln>
          </c:spPr>
          <c:dPt>
            <c:idx val="0"/>
            <c:spPr>
              <a:noFill/>
              <a:ln>
                <a:noFill/>
              </a:ln>
            </c:spPr>
          </c:dPt>
          <c:dPt>
            <c:idx val="1"/>
            <c:spPr>
              <a:noFill/>
              <a:ln>
                <a:noFill/>
              </a:ln>
            </c:spPr>
          </c:dPt>
          <c:dPt>
            <c:idx val="2"/>
            <c:spPr>
              <a:noFill/>
              <a:ln>
                <a:noFill/>
              </a:ln>
            </c:spPr>
          </c:dPt>
          <c:dPt>
            <c:idx val="3"/>
            <c:spPr>
              <a:noFill/>
              <a:ln>
                <a:noFill/>
              </a:ln>
            </c:spPr>
          </c:dPt>
          <c:val>
            <c:numRef>
              <c:f>'Gaussian Filter'!$F$3:$F$13</c:f>
              <c:numCache>
                <c:formatCode>General</c:formatCode>
                <c:ptCount val="11"/>
                <c:pt idx="0">
                  <c:v>1.0283800844791101E-3</c:v>
                </c:pt>
                <c:pt idx="1">
                  <c:v>7.5987581352391885E-3</c:v>
                </c:pt>
                <c:pt idx="2">
                  <c:v>3.6000772128430843E-2</c:v>
                </c:pt>
                <c:pt idx="3">
                  <c:v>0.10936068950970002</c:v>
                </c:pt>
                <c:pt idx="4">
                  <c:v>0.21300553771125372</c:v>
                </c:pt>
                <c:pt idx="5">
                  <c:v>0.26601172486179431</c:v>
                </c:pt>
                <c:pt idx="6">
                  <c:v>0.21300553771125372</c:v>
                </c:pt>
                <c:pt idx="7">
                  <c:v>0.10936068950970002</c:v>
                </c:pt>
                <c:pt idx="8">
                  <c:v>3.6000772128430843E-2</c:v>
                </c:pt>
                <c:pt idx="9">
                  <c:v>7.5987581352391885E-3</c:v>
                </c:pt>
                <c:pt idx="10">
                  <c:v>1.0283800844791101E-3</c:v>
                </c:pt>
              </c:numCache>
            </c:numRef>
          </c:val>
        </c:ser>
        <c:gapWidth val="50"/>
        <c:axId val="39948288"/>
        <c:axId val="39949824"/>
      </c:barChart>
      <c:catAx>
        <c:axId val="39948288"/>
        <c:scaling>
          <c:orientation val="minMax"/>
        </c:scaling>
        <c:delete val="1"/>
        <c:axPos val="l"/>
        <c:tickLblPos val="none"/>
        <c:crossAx val="39949824"/>
        <c:crosses val="autoZero"/>
        <c:auto val="1"/>
        <c:lblAlgn val="ctr"/>
        <c:lblOffset val="100"/>
      </c:catAx>
      <c:valAx>
        <c:axId val="39949824"/>
        <c:scaling>
          <c:orientation val="minMax"/>
        </c:scaling>
        <c:delete val="1"/>
        <c:axPos val="b"/>
        <c:numFmt formatCode="General" sourceLinked="1"/>
        <c:tickLblPos val="none"/>
        <c:crossAx val="39948288"/>
        <c:crosses val="autoZero"/>
        <c:crossBetween val="between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b="0"/>
            </a:pPr>
            <a:r>
              <a:rPr lang="en-US" b="0"/>
              <a:t>Simulated Data - 10% Noise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Increment!$C$2</c:f>
              <c:strCache>
                <c:ptCount val="1"/>
                <c:pt idx="0">
                  <c:v>True Values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11"/>
            <c:marker>
              <c:symbol val="circle"/>
              <c:size val="18"/>
              <c:spPr>
                <a:solidFill>
                  <a:schemeClr val="tx1"/>
                </a:solidFill>
              </c:spPr>
            </c:marker>
            <c:spPr>
              <a:ln>
                <a:noFill/>
              </a:ln>
            </c:spPr>
          </c:dPt>
          <c:cat>
            <c:numRef>
              <c:f>Increment!$B$3:$B$14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Increment!$C$3:$C$14</c:f>
              <c:numCache>
                <c:formatCode>General</c:formatCode>
                <c:ptCount val="12"/>
                <c:pt idx="0">
                  <c:v>0</c:v>
                </c:pt>
                <c:pt idx="1">
                  <c:v>-0.40403764532306502</c:v>
                </c:pt>
                <c:pt idx="2">
                  <c:v>-0.73918069664922292</c:v>
                </c:pt>
                <c:pt idx="3">
                  <c:v>-0.94828214126994703</c:v>
                </c:pt>
                <c:pt idx="4">
                  <c:v>-0.99568698688917945</c:v>
                </c:pt>
                <c:pt idx="5">
                  <c:v>-0.8733119827746475</c:v>
                </c:pt>
                <c:pt idx="6">
                  <c:v>-0.60202393755528349</c:v>
                </c:pt>
                <c:pt idx="7">
                  <c:v>-0.22808160941352781</c:v>
                </c:pt>
                <c:pt idx="8">
                  <c:v>0.184752119221718</c:v>
                </c:pt>
                <c:pt idx="9">
                  <c:v>0.56608278770604403</c:v>
                </c:pt>
                <c:pt idx="10">
                  <c:v>0.85088768865585962</c:v>
                </c:pt>
                <c:pt idx="11">
                  <c:v>0.99060323338977385</c:v>
                </c:pt>
              </c:numCache>
            </c:numRef>
          </c:val>
        </c:ser>
        <c:ser>
          <c:idx val="1"/>
          <c:order val="1"/>
          <c:tx>
            <c:strRef>
              <c:f>Increment!$D$2</c:f>
              <c:strCache>
                <c:ptCount val="1"/>
                <c:pt idx="0">
                  <c:v>Noisy Values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dPt>
            <c:idx val="5"/>
            <c:marker>
              <c:symbol val="circle"/>
              <c:size val="18"/>
              <c:spPr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c:spPr>
            </c:marker>
          </c:dPt>
          <c:dPt>
            <c:idx val="11"/>
            <c:marker>
              <c:symbol val="circle"/>
              <c:size val="18"/>
              <c:spPr>
                <a:solidFill>
                  <a:srgbClr val="0000FF"/>
                </a:solidFill>
                <a:ln w="31750">
                  <a:solidFill>
                    <a:srgbClr val="00B0F0"/>
                  </a:solidFill>
                </a:ln>
              </c:spPr>
            </c:marker>
            <c:spPr>
              <a:ln>
                <a:noFill/>
              </a:ln>
            </c:spPr>
          </c:dPt>
          <c:cat>
            <c:numRef>
              <c:f>Increment!$B$3:$B$14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Increment!$D$3:$D$14</c:f>
              <c:numCache>
                <c:formatCode>General</c:formatCode>
                <c:ptCount val="12"/>
                <c:pt idx="0">
                  <c:v>0.1685852757340984</c:v>
                </c:pt>
                <c:pt idx="1">
                  <c:v>-0.60326435911995102</c:v>
                </c:pt>
                <c:pt idx="2">
                  <c:v>-0.58451672063449212</c:v>
                </c:pt>
                <c:pt idx="3">
                  <c:v>-0.94545818455694408</c:v>
                </c:pt>
                <c:pt idx="4">
                  <c:v>-0.70922891696009738</c:v>
                </c:pt>
                <c:pt idx="5">
                  <c:v>-1.156234020950887</c:v>
                </c:pt>
                <c:pt idx="6">
                  <c:v>-0.46609167970721771</c:v>
                </c:pt>
                <c:pt idx="7">
                  <c:v>-3.1542443781013126E-2</c:v>
                </c:pt>
                <c:pt idx="8">
                  <c:v>-9.124351136855087E-2</c:v>
                </c:pt>
                <c:pt idx="9">
                  <c:v>0.82965800848062865</c:v>
                </c:pt>
                <c:pt idx="10">
                  <c:v>0.68339664063983574</c:v>
                </c:pt>
                <c:pt idx="11">
                  <c:v>1.1639299189395722</c:v>
                </c:pt>
              </c:numCache>
            </c:numRef>
          </c:val>
        </c:ser>
        <c:ser>
          <c:idx val="2"/>
          <c:order val="2"/>
          <c:tx>
            <c:strRef>
              <c:f>Increment!$E$2</c:f>
              <c:strCache>
                <c:ptCount val="1"/>
                <c:pt idx="0">
                  <c:v>Smoothed Values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Increment!$B$3:$B$14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Increment!$E$3:$E$14</c:f>
              <c:numCache>
                <c:formatCode>General</c:formatCode>
                <c:ptCount val="12"/>
                <c:pt idx="0">
                  <c:v>-0.33973193467344831</c:v>
                </c:pt>
                <c:pt idx="1">
                  <c:v>-0.49116349714432234</c:v>
                </c:pt>
                <c:pt idx="2">
                  <c:v>-0.53477658110747728</c:v>
                </c:pt>
                <c:pt idx="3">
                  <c:v>-0.79974044044447457</c:v>
                </c:pt>
                <c:pt idx="4">
                  <c:v>-0.7723059045619276</c:v>
                </c:pt>
                <c:pt idx="5">
                  <c:v>-0.6617110491912318</c:v>
                </c:pt>
                <c:pt idx="6">
                  <c:v>-0.49086811455355323</c:v>
                </c:pt>
                <c:pt idx="7">
                  <c:v>-0.183090729465408</c:v>
                </c:pt>
                <c:pt idx="8">
                  <c:v>0.18483540285273659</c:v>
                </c:pt>
                <c:pt idx="9">
                  <c:v>0.34756717349272515</c:v>
                </c:pt>
                <c:pt idx="10">
                  <c:v>0.47393704591730446</c:v>
                </c:pt>
              </c:numCache>
            </c:numRef>
          </c:val>
        </c:ser>
        <c:marker val="1"/>
        <c:axId val="39867904"/>
        <c:axId val="39869440"/>
      </c:lineChart>
      <c:catAx>
        <c:axId val="39867904"/>
        <c:scaling>
          <c:orientation val="minMax"/>
        </c:scaling>
        <c:axPos val="b"/>
        <c:numFmt formatCode="General" sourceLinked="1"/>
        <c:majorTickMark val="cross"/>
        <c:tickLblPos val="low"/>
        <c:crossAx val="39869440"/>
        <c:crosses val="autoZero"/>
        <c:auto val="1"/>
        <c:lblAlgn val="ctr"/>
        <c:lblOffset val="100"/>
      </c:catAx>
      <c:valAx>
        <c:axId val="39869440"/>
        <c:scaling>
          <c:orientation val="minMax"/>
        </c:scaling>
        <c:axPos val="l"/>
        <c:numFmt formatCode="General" sourceLinked="1"/>
        <c:tickLblPos val="nextTo"/>
        <c:crossAx val="3986790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b"/>
      <c:layout/>
      <c:txPr>
        <a:bodyPr/>
        <a:lstStyle/>
        <a:p>
          <a:pPr>
            <a:defRPr sz="105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>
          <a:latin typeface="Sans serif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1"/>
          <c:order val="0"/>
          <c:spPr>
            <a:solidFill>
              <a:prstClr val="white">
                <a:lumMod val="75000"/>
                <a:alpha val="50000"/>
              </a:prstClr>
            </a:solidFill>
            <a:ln>
              <a:solidFill>
                <a:sysClr val="windowText" lastClr="000000"/>
              </a:solidFill>
            </a:ln>
          </c:spPr>
          <c:val>
            <c:numRef>
              <c:f>Increment!$F$3:$F$14</c:f>
              <c:numCache>
                <c:formatCode>General</c:formatCode>
                <c:ptCount val="12"/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</c:numCache>
            </c:numRef>
          </c:val>
        </c:ser>
        <c:gapWidth val="50"/>
        <c:axId val="39892480"/>
        <c:axId val="39894016"/>
      </c:barChart>
      <c:catAx>
        <c:axId val="39892480"/>
        <c:scaling>
          <c:orientation val="minMax"/>
        </c:scaling>
        <c:axPos val="b"/>
        <c:majorTickMark val="none"/>
        <c:tickLblPos val="none"/>
        <c:crossAx val="39894016"/>
        <c:crosses val="autoZero"/>
        <c:auto val="1"/>
        <c:lblAlgn val="ctr"/>
        <c:lblOffset val="100"/>
      </c:catAx>
      <c:valAx>
        <c:axId val="39894016"/>
        <c:scaling>
          <c:orientation val="minMax"/>
        </c:scaling>
        <c:delete val="1"/>
        <c:axPos val="l"/>
        <c:numFmt formatCode="General" sourceLinked="1"/>
        <c:tickLblPos val="none"/>
        <c:crossAx val="39892480"/>
        <c:crosses val="autoZero"/>
        <c:crossBetween val="midCat"/>
      </c:valAx>
      <c:spPr>
        <a:noFill/>
        <a:ln>
          <a:noFill/>
        </a:ln>
      </c:spPr>
    </c:plotArea>
    <c:plotVisOnly val="1"/>
  </c:chart>
  <c:spPr>
    <a:noFill/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52171"/>
            <a:ext cx="38862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4480"/>
            <a:ext cx="32004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571" y="73026"/>
            <a:ext cx="308768" cy="1560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3" y="73026"/>
            <a:ext cx="850107" cy="1560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762760"/>
            <a:ext cx="3886200" cy="54483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162686"/>
            <a:ext cx="3886200" cy="600075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89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79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695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59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493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391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290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188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3" y="426720"/>
            <a:ext cx="579438" cy="120713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1" y="426720"/>
            <a:ext cx="579438" cy="120713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9855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14045"/>
            <a:ext cx="2020093" cy="25590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69950"/>
            <a:ext cx="2020093" cy="158051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614045"/>
            <a:ext cx="2020888" cy="25590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8986" indent="0">
              <a:buNone/>
              <a:defRPr sz="900" b="1"/>
            </a:lvl2pPr>
            <a:lvl3pPr marL="417972" indent="0">
              <a:buNone/>
              <a:defRPr sz="800" b="1"/>
            </a:lvl3pPr>
            <a:lvl4pPr marL="626958" indent="0">
              <a:buNone/>
              <a:defRPr sz="700" b="1"/>
            </a:lvl4pPr>
            <a:lvl5pPr marL="835944" indent="0">
              <a:buNone/>
              <a:defRPr sz="700" b="1"/>
            </a:lvl5pPr>
            <a:lvl6pPr marL="1044931" indent="0">
              <a:buNone/>
              <a:defRPr sz="700" b="1"/>
            </a:lvl6pPr>
            <a:lvl7pPr marL="1253917" indent="0">
              <a:buNone/>
              <a:defRPr sz="700" b="1"/>
            </a:lvl7pPr>
            <a:lvl8pPr marL="1462903" indent="0">
              <a:buNone/>
              <a:defRPr sz="700" b="1"/>
            </a:lvl8pPr>
            <a:lvl9pPr marL="1671889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869950"/>
            <a:ext cx="2020888" cy="158051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9220"/>
            <a:ext cx="1504157" cy="46482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09221"/>
            <a:ext cx="2555875" cy="234124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74041"/>
            <a:ext cx="1504157" cy="1876425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3" y="1920240"/>
            <a:ext cx="2743200" cy="22669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3" y="245110"/>
            <a:ext cx="2743200" cy="1645920"/>
          </a:xfrm>
        </p:spPr>
        <p:txBody>
          <a:bodyPr/>
          <a:lstStyle>
            <a:lvl1pPr marL="0" indent="0">
              <a:buNone/>
              <a:defRPr sz="1500"/>
            </a:lvl1pPr>
            <a:lvl2pPr marL="208986" indent="0">
              <a:buNone/>
              <a:defRPr sz="1300"/>
            </a:lvl2pPr>
            <a:lvl3pPr marL="417972" indent="0">
              <a:buNone/>
              <a:defRPr sz="1100"/>
            </a:lvl3pPr>
            <a:lvl4pPr marL="626958" indent="0">
              <a:buNone/>
              <a:defRPr sz="900"/>
            </a:lvl4pPr>
            <a:lvl5pPr marL="835944" indent="0">
              <a:buNone/>
              <a:defRPr sz="900"/>
            </a:lvl5pPr>
            <a:lvl6pPr marL="1044931" indent="0">
              <a:buNone/>
              <a:defRPr sz="900"/>
            </a:lvl6pPr>
            <a:lvl7pPr marL="1253917" indent="0">
              <a:buNone/>
              <a:defRPr sz="900"/>
            </a:lvl7pPr>
            <a:lvl8pPr marL="1462903" indent="0">
              <a:buNone/>
              <a:defRPr sz="900"/>
            </a:lvl8pPr>
            <a:lvl9pPr marL="1671889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3" y="2146935"/>
            <a:ext cx="2743200" cy="321945"/>
          </a:xfrm>
        </p:spPr>
        <p:txBody>
          <a:bodyPr/>
          <a:lstStyle>
            <a:lvl1pPr marL="0" indent="0">
              <a:buNone/>
              <a:defRPr sz="600"/>
            </a:lvl1pPr>
            <a:lvl2pPr marL="208986" indent="0">
              <a:buNone/>
              <a:defRPr sz="500"/>
            </a:lvl2pPr>
            <a:lvl3pPr marL="417972" indent="0">
              <a:buNone/>
              <a:defRPr sz="500"/>
            </a:lvl3pPr>
            <a:lvl4pPr marL="626958" indent="0">
              <a:buNone/>
              <a:defRPr sz="400"/>
            </a:lvl4pPr>
            <a:lvl5pPr marL="835944" indent="0">
              <a:buNone/>
              <a:defRPr sz="400"/>
            </a:lvl5pPr>
            <a:lvl6pPr marL="1044931" indent="0">
              <a:buNone/>
              <a:defRPr sz="400"/>
            </a:lvl6pPr>
            <a:lvl7pPr marL="1253917" indent="0">
              <a:buNone/>
              <a:defRPr sz="400"/>
            </a:lvl7pPr>
            <a:lvl8pPr marL="1462903" indent="0">
              <a:buNone/>
              <a:defRPr sz="400"/>
            </a:lvl8pPr>
            <a:lvl9pPr marL="1671889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09855"/>
            <a:ext cx="4114800" cy="457200"/>
          </a:xfrm>
          <a:prstGeom prst="rect">
            <a:avLst/>
          </a:prstGeom>
        </p:spPr>
        <p:txBody>
          <a:bodyPr vert="horz" lIns="41797" tIns="20899" rIns="41797" bIns="208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40081"/>
            <a:ext cx="4114800" cy="1810385"/>
          </a:xfrm>
          <a:prstGeom prst="rect">
            <a:avLst/>
          </a:prstGeom>
        </p:spPr>
        <p:txBody>
          <a:bodyPr vert="horz" lIns="41797" tIns="20899" rIns="41797" bIns="208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542541"/>
            <a:ext cx="1066800" cy="146050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8FC9-C62D-4785-BE87-F05FDDE3D1E6}" type="datetimeFigureOut">
              <a:rPr lang="en-US" smtClean="0"/>
              <a:pPr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542541"/>
            <a:ext cx="1447800" cy="146050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542541"/>
            <a:ext cx="1066800" cy="146050"/>
          </a:xfrm>
          <a:prstGeom prst="rect">
            <a:avLst/>
          </a:prstGeom>
        </p:spPr>
        <p:txBody>
          <a:bodyPr vert="horz" lIns="41797" tIns="20899" rIns="41797" bIns="2089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3A0E-CE86-4CBB-AD3D-6BB09AD5E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972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0" indent="-156740" algn="l" defTabSz="4179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2" indent="-130616" algn="l" defTabSz="417972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65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1451" indent="-104493" algn="l" defTabSz="417972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38" indent="-104493" algn="l" defTabSz="417972" rtl="0" eaLnBrk="1" latinLnBrk="0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424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410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396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382" indent="-104493" algn="l" defTabSz="417972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86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72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6958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5944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931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917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903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889" algn="l" defTabSz="417972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51460" y="1600200"/>
          <a:ext cx="4244340" cy="67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251460" y="1600200"/>
          <a:ext cx="4244340" cy="67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/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251460" y="1600200"/>
          <a:ext cx="4244340" cy="67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266700" y="708660"/>
          <a:ext cx="65532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51460" y="1600200"/>
          <a:ext cx="4244340" cy="67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/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255270" y="1600200"/>
          <a:ext cx="4244340" cy="67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228600" y="1600200"/>
          <a:ext cx="4244340" cy="67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55270" y="1600200"/>
          <a:ext cx="4244340" cy="67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228600" y="1600200"/>
          <a:ext cx="4244340" cy="67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</dc:creator>
  <cp:lastModifiedBy>Jeremy</cp:lastModifiedBy>
  <cp:revision>5</cp:revision>
  <dcterms:created xsi:type="dcterms:W3CDTF">2014-07-22T17:59:15Z</dcterms:created>
  <dcterms:modified xsi:type="dcterms:W3CDTF">2014-07-24T21:44:49Z</dcterms:modified>
</cp:coreProperties>
</file>