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9c37aebd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9c37aebd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9c37aebd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9c37aebd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9c37aebd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59c37aebd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9c37aebd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9c37aebd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59c37aebd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59c37aebd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9c37aebd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9c37aebd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59c37aebd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59c37aebd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9c37aebd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9c37aebd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59c37aebda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59c37aebda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9c37aebd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9c37aebd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9c37aebd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9c37aebd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9c37aebd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9c37aebd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9c37aebd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9c37aebd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9c37aebd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9c37aebd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59c37aebd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9c37aebd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9c37aebd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9c37aebd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9c37aebd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9c37aebd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9c37aebd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9c37aebd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eodacenter.github.io/data-and-lab//commpop/" TargetMode="External"/><Relationship Id="rId4" Type="http://schemas.openxmlformats.org/officeDocument/2006/relationships/hyperlink" Target="https://geodacenter.github.io/data-and-lab//comarea_va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02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Chicago Resource Analysis</a:t>
            </a:r>
            <a:endParaRPr/>
          </a:p>
        </p:txBody>
      </p:sp>
      <p:sp>
        <p:nvSpPr>
          <p:cNvPr id="278" name="Google Shape;278;p13"/>
          <p:cNvSpPr txBox="1"/>
          <p:nvPr>
            <p:ph idx="1" type="subTitle"/>
          </p:nvPr>
        </p:nvSpPr>
        <p:spPr>
          <a:xfrm>
            <a:off x="824000" y="17970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Jeremy Marino</a:t>
            </a:r>
            <a:endParaRPr/>
          </a:p>
        </p:txBody>
      </p:sp>
      <p:pic>
        <p:nvPicPr>
          <p:cNvPr id="279" name="Google Shape;279;p13"/>
          <p:cNvPicPr preferRelativeResize="0"/>
          <p:nvPr/>
        </p:nvPicPr>
        <p:blipFill>
          <a:blip r:embed="rId3">
            <a:alphaModFix/>
          </a:blip>
          <a:stretch>
            <a:fillRect/>
          </a:stretch>
        </p:blipFill>
        <p:spPr>
          <a:xfrm>
            <a:off x="4688850" y="2830305"/>
            <a:ext cx="4220475" cy="211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Inactive Map</a:t>
            </a:r>
            <a:endParaRPr/>
          </a:p>
        </p:txBody>
      </p:sp>
      <p:sp>
        <p:nvSpPr>
          <p:cNvPr id="354" name="Google Shape;354;p22"/>
          <p:cNvSpPr txBox="1"/>
          <p:nvPr/>
        </p:nvSpPr>
        <p:spPr>
          <a:xfrm>
            <a:off x="652450" y="1725075"/>
            <a:ext cx="2520000" cy="2916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Allows hover </a:t>
            </a:r>
            <a:r>
              <a:rPr lang="en-GB" sz="1300">
                <a:highlight>
                  <a:srgbClr val="FFFFFF"/>
                </a:highlight>
                <a:latin typeface="Nunito"/>
                <a:ea typeface="Nunito"/>
                <a:cs typeface="Nunito"/>
                <a:sym typeface="Nunito"/>
              </a:rPr>
              <a:t>functionally based on given aggregates</a:t>
            </a:r>
            <a:endParaRPr sz="1300">
              <a:highlight>
                <a:srgbClr val="FFFFFF"/>
              </a:highlight>
              <a:latin typeface="Nunito"/>
              <a:ea typeface="Nunito"/>
              <a:cs typeface="Nunito"/>
              <a:sym typeface="Nunito"/>
            </a:endParaRPr>
          </a:p>
          <a:p>
            <a:pPr indent="0" lvl="0" marL="457200" rtl="0" algn="l">
              <a:spcBef>
                <a:spcPts val="0"/>
              </a:spcBef>
              <a:spcAft>
                <a:spcPts val="0"/>
              </a:spcAft>
              <a:buNone/>
            </a:pPr>
            <a:r>
              <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Overlaid with prior grocery and liquor data</a:t>
            </a:r>
            <a:endParaRPr sz="1300">
              <a:highlight>
                <a:srgbClr val="FFFFFF"/>
              </a:highlight>
              <a:latin typeface="Nunito"/>
              <a:ea typeface="Nunito"/>
              <a:cs typeface="Nunito"/>
              <a:sym typeface="Nunito"/>
            </a:endParaRPr>
          </a:p>
          <a:p>
            <a:pPr indent="0" lvl="0" marL="457200" rtl="0" algn="l">
              <a:spcBef>
                <a:spcPts val="0"/>
              </a:spcBef>
              <a:spcAft>
                <a:spcPts val="0"/>
              </a:spcAft>
              <a:buNone/>
            </a:pPr>
            <a:r>
              <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Uses PovertyRate as a heat map to distinguish different area’s economic status</a:t>
            </a:r>
            <a:endParaRPr sz="1300">
              <a:highlight>
                <a:srgbClr val="FFFFFF"/>
              </a:highlight>
              <a:latin typeface="Nunito"/>
              <a:ea typeface="Nunito"/>
              <a:cs typeface="Nunito"/>
              <a:sym typeface="Nunito"/>
            </a:endParaRPr>
          </a:p>
        </p:txBody>
      </p:sp>
      <p:sp>
        <p:nvSpPr>
          <p:cNvPr id="355" name="Google Shape;355;p22"/>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356" name="Google Shape;356;p22"/>
          <p:cNvPicPr preferRelativeResize="0"/>
          <p:nvPr/>
        </p:nvPicPr>
        <p:blipFill>
          <a:blip r:embed="rId3">
            <a:alphaModFix/>
          </a:blip>
          <a:stretch>
            <a:fillRect/>
          </a:stretch>
        </p:blipFill>
        <p:spPr>
          <a:xfrm>
            <a:off x="5909151" y="55441"/>
            <a:ext cx="3000000" cy="50326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Conditional </a:t>
            </a:r>
            <a:r>
              <a:rPr lang="en-GB"/>
              <a:t>Probability</a:t>
            </a:r>
            <a:r>
              <a:rPr lang="en-GB"/>
              <a:t> </a:t>
            </a:r>
            <a:endParaRPr/>
          </a:p>
        </p:txBody>
      </p:sp>
      <p:sp>
        <p:nvSpPr>
          <p:cNvPr id="362" name="Google Shape;362;p23"/>
          <p:cNvSpPr txBox="1"/>
          <p:nvPr/>
        </p:nvSpPr>
        <p:spPr>
          <a:xfrm>
            <a:off x="652450" y="1725075"/>
            <a:ext cx="2520000" cy="29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As seen in the rates above, it supports the claim that </a:t>
            </a:r>
            <a:r>
              <a:rPr lang="en-GB" sz="1300">
                <a:highlight>
                  <a:srgbClr val="FFFFFF"/>
                </a:highlight>
                <a:latin typeface="Nunito"/>
                <a:ea typeface="Nunito"/>
                <a:cs typeface="Nunito"/>
                <a:sym typeface="Nunito"/>
              </a:rPr>
              <a:t>impoverished</a:t>
            </a:r>
            <a:r>
              <a:rPr lang="en-GB" sz="1300">
                <a:highlight>
                  <a:srgbClr val="FFFFFF"/>
                </a:highlight>
                <a:latin typeface="Nunito"/>
                <a:ea typeface="Nunito"/>
                <a:cs typeface="Nunito"/>
                <a:sym typeface="Nunito"/>
              </a:rPr>
              <a:t> communities have little access to healthy food options as stated before, and that the abundance of corner markets such as liquor stores take precedent in many community's diets.</a:t>
            </a:r>
            <a:endParaRPr sz="1300">
              <a:highlight>
                <a:srgbClr val="FFFFFF"/>
              </a:highlight>
              <a:latin typeface="Nunito"/>
              <a:ea typeface="Nunito"/>
              <a:cs typeface="Nunito"/>
              <a:sym typeface="Nunito"/>
            </a:endParaRPr>
          </a:p>
        </p:txBody>
      </p:sp>
      <p:sp>
        <p:nvSpPr>
          <p:cNvPr id="363" name="Google Shape;363;p23"/>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sp>
        <p:nvSpPr>
          <p:cNvPr id="364" name="Google Shape;364;p23"/>
          <p:cNvSpPr txBox="1"/>
          <p:nvPr/>
        </p:nvSpPr>
        <p:spPr>
          <a:xfrm>
            <a:off x="3971500" y="3506700"/>
            <a:ext cx="4698300" cy="12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highlight>
                  <a:srgbClr val="FFFFFF"/>
                </a:highlight>
                <a:latin typeface="Nunito"/>
                <a:ea typeface="Nunito"/>
                <a:cs typeface="Nunito"/>
                <a:sym typeface="Nunito"/>
              </a:rPr>
              <a:t>Above is the conditional probability given a community's poverty rate is greater than 20% (America's poverty rate at the time was 14.8%) that they have no grocery stores, at 42.5%, or less than one grocery store, at 72.5%, in their communities respectively. </a:t>
            </a:r>
            <a:endParaRPr sz="1000">
              <a:highlight>
                <a:srgbClr val="FFFFFF"/>
              </a:highlight>
              <a:latin typeface="Nunito"/>
              <a:ea typeface="Nunito"/>
              <a:cs typeface="Nunito"/>
              <a:sym typeface="Nunito"/>
            </a:endParaRPr>
          </a:p>
          <a:p>
            <a:pPr indent="0" lvl="0" marL="0" rtl="0" algn="l">
              <a:spcBef>
                <a:spcPts val="0"/>
              </a:spcBef>
              <a:spcAft>
                <a:spcPts val="0"/>
              </a:spcAft>
              <a:buNone/>
            </a:pPr>
            <a:r>
              <a:t/>
            </a:r>
            <a:endParaRPr sz="1000">
              <a:highlight>
                <a:srgbClr val="FFFFFF"/>
              </a:highlight>
              <a:latin typeface="Nunito"/>
              <a:ea typeface="Nunito"/>
              <a:cs typeface="Nunito"/>
              <a:sym typeface="Nunito"/>
            </a:endParaRPr>
          </a:p>
          <a:p>
            <a:pPr indent="0" lvl="0" marL="0" rtl="0" algn="l">
              <a:spcBef>
                <a:spcPts val="0"/>
              </a:spcBef>
              <a:spcAft>
                <a:spcPts val="0"/>
              </a:spcAft>
              <a:buNone/>
            </a:pPr>
            <a:r>
              <a:rPr lang="en-GB" sz="1000">
                <a:highlight>
                  <a:srgbClr val="FFFFFF"/>
                </a:highlight>
                <a:latin typeface="Nunito"/>
                <a:ea typeface="Nunito"/>
                <a:cs typeface="Nunito"/>
                <a:sym typeface="Nunito"/>
              </a:rPr>
              <a:t>This corresponds with the probability a community has multiple liquor stores given it has not grocery stores, at 70.8%.</a:t>
            </a:r>
            <a:endParaRPr sz="1000">
              <a:highlight>
                <a:srgbClr val="FFFFFF"/>
              </a:highlight>
              <a:latin typeface="Nunito"/>
              <a:ea typeface="Nunito"/>
              <a:cs typeface="Nunito"/>
              <a:sym typeface="Nunito"/>
            </a:endParaRPr>
          </a:p>
        </p:txBody>
      </p:sp>
      <p:pic>
        <p:nvPicPr>
          <p:cNvPr id="365" name="Google Shape;365;p23"/>
          <p:cNvPicPr preferRelativeResize="0"/>
          <p:nvPr/>
        </p:nvPicPr>
        <p:blipFill rotWithShape="1">
          <a:blip r:embed="rId3">
            <a:alphaModFix/>
          </a:blip>
          <a:srcRect b="0" l="0" r="14000" t="447"/>
          <a:stretch/>
        </p:blipFill>
        <p:spPr>
          <a:xfrm>
            <a:off x="3352175" y="1032825"/>
            <a:ext cx="5743449" cy="219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and Model Preparation </a:t>
            </a:r>
            <a:endParaRPr/>
          </a:p>
        </p:txBody>
      </p:sp>
      <p:sp>
        <p:nvSpPr>
          <p:cNvPr id="371" name="Google Shape;371;p24"/>
          <p:cNvSpPr txBox="1"/>
          <p:nvPr/>
        </p:nvSpPr>
        <p:spPr>
          <a:xfrm>
            <a:off x="652450" y="1297715"/>
            <a:ext cx="2520000" cy="20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The next step is to prepare data for regression to find the most prominent features within the dataset that correlation with PovertyRate.</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GB" sz="1300">
                <a:highlight>
                  <a:srgbClr val="FFFFFF"/>
                </a:highlight>
                <a:latin typeface="Nunito"/>
                <a:ea typeface="Nunito"/>
                <a:cs typeface="Nunito"/>
                <a:sym typeface="Nunito"/>
              </a:rPr>
              <a:t>This will be done by analyzing initial correlation and using lasso regression, a machine learning model for feature prediction.</a:t>
            </a:r>
            <a:endParaRPr sz="1300">
              <a:highlight>
                <a:srgbClr val="FFFFFF"/>
              </a:highlight>
              <a:latin typeface="Nunito"/>
              <a:ea typeface="Nunito"/>
              <a:cs typeface="Nunito"/>
              <a:sym typeface="Nunito"/>
            </a:endParaRPr>
          </a:p>
        </p:txBody>
      </p:sp>
      <p:sp>
        <p:nvSpPr>
          <p:cNvPr id="372" name="Google Shape;372;p24"/>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373" name="Google Shape;373;p24"/>
          <p:cNvPicPr preferRelativeResize="0"/>
          <p:nvPr/>
        </p:nvPicPr>
        <p:blipFill>
          <a:blip r:embed="rId3">
            <a:alphaModFix/>
          </a:blip>
          <a:stretch>
            <a:fillRect/>
          </a:stretch>
        </p:blipFill>
        <p:spPr>
          <a:xfrm>
            <a:off x="6552276" y="98275"/>
            <a:ext cx="2483524" cy="1986000"/>
          </a:xfrm>
          <a:prstGeom prst="rect">
            <a:avLst/>
          </a:prstGeom>
          <a:noFill/>
          <a:ln>
            <a:noFill/>
          </a:ln>
        </p:spPr>
      </p:pic>
      <p:pic>
        <p:nvPicPr>
          <p:cNvPr id="374" name="Google Shape;374;p24"/>
          <p:cNvPicPr preferRelativeResize="0"/>
          <p:nvPr/>
        </p:nvPicPr>
        <p:blipFill>
          <a:blip r:embed="rId4">
            <a:alphaModFix/>
          </a:blip>
          <a:stretch>
            <a:fillRect/>
          </a:stretch>
        </p:blipFill>
        <p:spPr>
          <a:xfrm>
            <a:off x="4421200" y="2194875"/>
            <a:ext cx="4614600" cy="2881649"/>
          </a:xfrm>
          <a:prstGeom prst="rect">
            <a:avLst/>
          </a:prstGeom>
          <a:noFill/>
          <a:ln>
            <a:noFill/>
          </a:ln>
        </p:spPr>
      </p:pic>
      <p:sp>
        <p:nvSpPr>
          <p:cNvPr id="375" name="Google Shape;375;p24"/>
          <p:cNvSpPr txBox="1"/>
          <p:nvPr/>
        </p:nvSpPr>
        <p:spPr>
          <a:xfrm>
            <a:off x="412450" y="3416800"/>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highlight>
                  <a:srgbClr val="FFFFFF"/>
                </a:highlight>
                <a:latin typeface="Nunito"/>
                <a:ea typeface="Nunito"/>
                <a:cs typeface="Nunito"/>
                <a:sym typeface="Nunito"/>
              </a:rPr>
              <a:t>To the right </a:t>
            </a:r>
            <a:r>
              <a:rPr lang="en-GB" sz="1000">
                <a:highlight>
                  <a:srgbClr val="FFFFFF"/>
                </a:highlight>
                <a:latin typeface="Nunito"/>
                <a:ea typeface="Nunito"/>
                <a:cs typeface="Nunito"/>
                <a:sym typeface="Nunito"/>
              </a:rPr>
              <a:t>is the removal of irrelevant, repeated data, and non-proportional values where possible that would take away from the important findings of the model. </a:t>
            </a:r>
            <a:endParaRPr sz="1000">
              <a:highlight>
                <a:srgbClr val="FFFFFF"/>
              </a:highlight>
              <a:latin typeface="Nunito"/>
              <a:ea typeface="Nunito"/>
              <a:cs typeface="Nunito"/>
              <a:sym typeface="Nunito"/>
            </a:endParaRPr>
          </a:p>
          <a:p>
            <a:pPr indent="0" lvl="0" marL="0" rtl="0" algn="l">
              <a:spcBef>
                <a:spcPts val="0"/>
              </a:spcBef>
              <a:spcAft>
                <a:spcPts val="0"/>
              </a:spcAft>
              <a:buNone/>
            </a:pPr>
            <a:r>
              <a:rPr lang="en-GB" sz="1000">
                <a:highlight>
                  <a:srgbClr val="FFFFFF"/>
                </a:highlight>
                <a:latin typeface="Nunito"/>
                <a:ea typeface="Nunito"/>
                <a:cs typeface="Nunito"/>
                <a:sym typeface="Nunito"/>
              </a:rPr>
              <a:t>For example, obviously the number of people with income below 50% of the poverty rate is correlated with the aggregate poverty rate, and would drown out interesting correlations.</a:t>
            </a:r>
            <a:endParaRPr sz="10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Matrix </a:t>
            </a:r>
            <a:endParaRPr/>
          </a:p>
        </p:txBody>
      </p:sp>
      <p:sp>
        <p:nvSpPr>
          <p:cNvPr id="381" name="Google Shape;381;p25"/>
          <p:cNvSpPr txBox="1"/>
          <p:nvPr/>
        </p:nvSpPr>
        <p:spPr>
          <a:xfrm>
            <a:off x="139925" y="1264400"/>
            <a:ext cx="45336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Here using a </a:t>
            </a:r>
            <a:r>
              <a:rPr lang="en-GB" sz="1300">
                <a:highlight>
                  <a:srgbClr val="FFFFFF"/>
                </a:highlight>
                <a:latin typeface="Nunito"/>
                <a:ea typeface="Nunito"/>
                <a:cs typeface="Nunito"/>
                <a:sym typeface="Nunito"/>
              </a:rPr>
              <a:t>correlation</a:t>
            </a:r>
            <a:r>
              <a:rPr lang="en-GB" sz="1300">
                <a:highlight>
                  <a:srgbClr val="FFFFFF"/>
                </a:highlight>
                <a:latin typeface="Nunito"/>
                <a:ea typeface="Nunito"/>
                <a:cs typeface="Nunito"/>
                <a:sym typeface="Nunito"/>
              </a:rPr>
              <a:t> matrix can help visually identify what features correlate/do not correlate with other features. </a:t>
            </a:r>
            <a:endParaRPr sz="1300">
              <a:highlight>
                <a:srgbClr val="FFFFFF"/>
              </a:highlight>
              <a:latin typeface="Nunito"/>
              <a:ea typeface="Nunito"/>
              <a:cs typeface="Nunito"/>
              <a:sym typeface="Nunito"/>
            </a:endParaRPr>
          </a:p>
        </p:txBody>
      </p:sp>
      <p:sp>
        <p:nvSpPr>
          <p:cNvPr id="382" name="Google Shape;382;p25"/>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sp>
        <p:nvSpPr>
          <p:cNvPr id="383" name="Google Shape;383;p25"/>
          <p:cNvSpPr txBox="1"/>
          <p:nvPr/>
        </p:nvSpPr>
        <p:spPr>
          <a:xfrm>
            <a:off x="373925" y="1894275"/>
            <a:ext cx="4065600" cy="357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Nunito"/>
                <a:ea typeface="Nunito"/>
                <a:cs typeface="Nunito"/>
                <a:sym typeface="Nunito"/>
              </a:rPr>
              <a:t>Prevalent</a:t>
            </a:r>
            <a:r>
              <a:rPr lang="en-GB" sz="1300">
                <a:latin typeface="Nunito"/>
                <a:ea typeface="Nunito"/>
                <a:cs typeface="Nunito"/>
                <a:sym typeface="Nunito"/>
              </a:rPr>
              <a:t> Findings:</a:t>
            </a:r>
            <a:endParaRPr sz="1300">
              <a:latin typeface="Nunito"/>
              <a:ea typeface="Nunito"/>
              <a:cs typeface="Nunito"/>
              <a:sym typeface="Nunito"/>
            </a:endParaRPr>
          </a:p>
          <a:p>
            <a:pPr indent="-292100" lvl="0" marL="457200" rtl="0" algn="l">
              <a:lnSpc>
                <a:spcPct val="115000"/>
              </a:lnSpc>
              <a:spcBef>
                <a:spcPts val="1100"/>
              </a:spcBef>
              <a:spcAft>
                <a:spcPts val="0"/>
              </a:spcAft>
              <a:buSzPts val="1000"/>
              <a:buFont typeface="Nunito"/>
              <a:buChar char="●"/>
            </a:pPr>
            <a:r>
              <a:rPr lang="en-GB" sz="1000">
                <a:highlight>
                  <a:srgbClr val="FFFFFF"/>
                </a:highlight>
                <a:latin typeface="Nunito"/>
                <a:ea typeface="Nunito"/>
                <a:cs typeface="Nunito"/>
                <a:sym typeface="Nunito"/>
              </a:rPr>
              <a:t>The correlation between the black population and negative health conditions is very high (the relationship between gonorrhea and the black male/female populations, in particular, is shocking at a combined 93% correlation rate)</a:t>
            </a:r>
            <a:endParaRPr sz="1000">
              <a:highlight>
                <a:srgbClr val="FFFFFF"/>
              </a:highlight>
              <a:latin typeface="Nunito"/>
              <a:ea typeface="Nunito"/>
              <a:cs typeface="Nunito"/>
              <a:sym typeface="Nunito"/>
            </a:endParaRPr>
          </a:p>
          <a:p>
            <a:pPr indent="-292100" lvl="0" marL="4572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The correlation between health issues in the black vs the white population seems to have an inverse relationship, as all negative conditions (gonorrhea, stroke, lung cancer, etc) positively correlate strongly with the black population and negatively correlate strongly with the white population. The opposite is true for the correlation between each population and prenatal care beginning in the first trimester.</a:t>
            </a:r>
            <a:endParaRPr sz="1000">
              <a:highlight>
                <a:srgbClr val="FFFFFF"/>
              </a:highlight>
              <a:latin typeface="Nunito"/>
              <a:ea typeface="Nunito"/>
              <a:cs typeface="Nunito"/>
              <a:sym typeface="Nunito"/>
            </a:endParaRPr>
          </a:p>
          <a:p>
            <a:pPr indent="-292100" lvl="0" marL="4572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A child in poverty has a very strong correlation with not going to high school and higher education</a:t>
            </a:r>
            <a:endParaRPr sz="1000">
              <a:highlight>
                <a:srgbClr val="FFFFFF"/>
              </a:highlight>
              <a:latin typeface="Nunito"/>
              <a:ea typeface="Nunito"/>
              <a:cs typeface="Nunito"/>
              <a:sym typeface="Nunito"/>
            </a:endParaRPr>
          </a:p>
          <a:p>
            <a:pPr indent="-292100" lvl="0" marL="4572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The white population has a positive correlation to both grocery and liquor store counts, while the black population has a negative correlation.</a:t>
            </a:r>
            <a:endParaRPr sz="1000">
              <a:highlight>
                <a:srgbClr val="FFFFFF"/>
              </a:highlight>
              <a:latin typeface="Nunito"/>
              <a:ea typeface="Nunito"/>
              <a:cs typeface="Nunito"/>
              <a:sym typeface="Nunito"/>
            </a:endParaRPr>
          </a:p>
          <a:p>
            <a:pPr indent="0" lvl="0" marL="0" rtl="0" algn="l">
              <a:spcBef>
                <a:spcPts val="500"/>
              </a:spcBef>
              <a:spcAft>
                <a:spcPts val="0"/>
              </a:spcAft>
              <a:buNone/>
            </a:pPr>
            <a:r>
              <a:t/>
            </a:r>
            <a:endParaRPr sz="1000">
              <a:latin typeface="Nunito"/>
              <a:ea typeface="Nunito"/>
              <a:cs typeface="Nunito"/>
              <a:sym typeface="Nunito"/>
            </a:endParaRPr>
          </a:p>
        </p:txBody>
      </p:sp>
      <p:pic>
        <p:nvPicPr>
          <p:cNvPr id="384" name="Google Shape;384;p25"/>
          <p:cNvPicPr preferRelativeResize="0"/>
          <p:nvPr/>
        </p:nvPicPr>
        <p:blipFill>
          <a:blip r:embed="rId3">
            <a:alphaModFix/>
          </a:blip>
          <a:stretch>
            <a:fillRect/>
          </a:stretch>
        </p:blipFill>
        <p:spPr>
          <a:xfrm>
            <a:off x="4722851" y="98275"/>
            <a:ext cx="4421149" cy="4969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Preprocessing</a:t>
            </a:r>
            <a:endParaRPr/>
          </a:p>
        </p:txBody>
      </p:sp>
      <p:sp>
        <p:nvSpPr>
          <p:cNvPr id="390" name="Google Shape;390;p26"/>
          <p:cNvSpPr txBox="1"/>
          <p:nvPr/>
        </p:nvSpPr>
        <p:spPr>
          <a:xfrm>
            <a:off x="441425" y="1404725"/>
            <a:ext cx="3666900" cy="200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Create a test/train split of the filter data (20/80% respectively)</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Use Standard Scaler to normalize data to prevent overfitting (i.e. large numeric values </a:t>
            </a:r>
            <a:r>
              <a:rPr lang="en-GB" sz="1300">
                <a:highlight>
                  <a:srgbClr val="FFFFFF"/>
                </a:highlight>
                <a:latin typeface="Nunito"/>
                <a:ea typeface="Nunito"/>
                <a:cs typeface="Nunito"/>
                <a:sym typeface="Nunito"/>
              </a:rPr>
              <a:t>drowning out smaller numeric features)</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Create copies and add bias columns (to account for over/underestimates in the model)</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Set regression constraints for run time and adjust as necessary</a:t>
            </a:r>
            <a:endParaRPr sz="1300">
              <a:highlight>
                <a:srgbClr val="FFFFFF"/>
              </a:highlight>
              <a:latin typeface="Nunito"/>
              <a:ea typeface="Nunito"/>
              <a:cs typeface="Nunito"/>
              <a:sym typeface="Nunito"/>
            </a:endParaRPr>
          </a:p>
        </p:txBody>
      </p:sp>
      <p:sp>
        <p:nvSpPr>
          <p:cNvPr id="391" name="Google Shape;391;p26"/>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392" name="Google Shape;392;p26"/>
          <p:cNvPicPr preferRelativeResize="0"/>
          <p:nvPr/>
        </p:nvPicPr>
        <p:blipFill>
          <a:blip r:embed="rId3">
            <a:alphaModFix/>
          </a:blip>
          <a:stretch>
            <a:fillRect/>
          </a:stretch>
        </p:blipFill>
        <p:spPr>
          <a:xfrm>
            <a:off x="4525975" y="500350"/>
            <a:ext cx="4533599" cy="3149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Lasso Regression Running/Results</a:t>
            </a:r>
            <a:endParaRPr/>
          </a:p>
        </p:txBody>
      </p:sp>
      <p:sp>
        <p:nvSpPr>
          <p:cNvPr id="398" name="Google Shape;398;p27"/>
          <p:cNvSpPr txBox="1"/>
          <p:nvPr/>
        </p:nvSpPr>
        <p:spPr>
          <a:xfrm>
            <a:off x="441425" y="1315213"/>
            <a:ext cx="3666900" cy="25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Lasso Regression:</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Uses the loss function (mean square error) + </a:t>
            </a:r>
            <a:r>
              <a:rPr lang="en-GB" sz="1300">
                <a:highlight>
                  <a:srgbClr val="FFFFFF"/>
                </a:highlight>
                <a:latin typeface="Nunito"/>
                <a:ea typeface="Nunito"/>
                <a:cs typeface="Nunito"/>
                <a:sym typeface="Nunito"/>
              </a:rPr>
              <a:t>regularization</a:t>
            </a:r>
            <a:r>
              <a:rPr lang="en-GB" sz="1300">
                <a:highlight>
                  <a:srgbClr val="FFFFFF"/>
                </a:highlight>
                <a:latin typeface="Nunito"/>
                <a:ea typeface="Nunito"/>
                <a:cs typeface="Nunito"/>
                <a:sym typeface="Nunito"/>
              </a:rPr>
              <a:t> function (order 1 normalization) to gain smooth </a:t>
            </a:r>
            <a:r>
              <a:rPr lang="en-GB" sz="1300">
                <a:highlight>
                  <a:srgbClr val="FFFFFF"/>
                </a:highlight>
                <a:latin typeface="Nunito"/>
                <a:ea typeface="Nunito"/>
                <a:cs typeface="Nunito"/>
                <a:sym typeface="Nunito"/>
              </a:rPr>
              <a:t>results</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Iterates over the function over and over as it approaches 0 error</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Weight matrix (w), gives respective weights to each feature that makes an accurate prediction as to what the result will be.</a:t>
            </a:r>
            <a:endParaRPr sz="1300">
              <a:highlight>
                <a:srgbClr val="FFFFFF"/>
              </a:highlight>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highlight>
                  <a:srgbClr val="FFFFFF"/>
                </a:highlight>
                <a:latin typeface="Nunito"/>
                <a:ea typeface="Nunito"/>
                <a:cs typeface="Nunito"/>
                <a:sym typeface="Nunito"/>
              </a:rPr>
              <a:t>By splitting the data, the test portion is used to determine the error rate of the weights (in this case, 0.89%)</a:t>
            </a:r>
            <a:endParaRPr sz="1300">
              <a:highlight>
                <a:srgbClr val="FFFFFF"/>
              </a:highlight>
              <a:latin typeface="Nunito"/>
              <a:ea typeface="Nunito"/>
              <a:cs typeface="Nunito"/>
              <a:sym typeface="Nunito"/>
            </a:endParaRPr>
          </a:p>
        </p:txBody>
      </p:sp>
      <p:sp>
        <p:nvSpPr>
          <p:cNvPr id="399" name="Google Shape;399;p27"/>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400" name="Google Shape;400;p27"/>
          <p:cNvPicPr preferRelativeResize="0"/>
          <p:nvPr/>
        </p:nvPicPr>
        <p:blipFill>
          <a:blip r:embed="rId3">
            <a:alphaModFix/>
          </a:blip>
          <a:stretch>
            <a:fillRect/>
          </a:stretch>
        </p:blipFill>
        <p:spPr>
          <a:xfrm>
            <a:off x="5084400" y="695550"/>
            <a:ext cx="3991468" cy="4356125"/>
          </a:xfrm>
          <a:prstGeom prst="rect">
            <a:avLst/>
          </a:prstGeom>
          <a:noFill/>
          <a:ln>
            <a:noFill/>
          </a:ln>
        </p:spPr>
      </p:pic>
      <p:pic>
        <p:nvPicPr>
          <p:cNvPr id="401" name="Google Shape;401;p27"/>
          <p:cNvPicPr preferRelativeResize="0"/>
          <p:nvPr/>
        </p:nvPicPr>
        <p:blipFill rotWithShape="1">
          <a:blip r:embed="rId4">
            <a:alphaModFix/>
          </a:blip>
          <a:srcRect b="68487" l="43287" r="16020" t="16462"/>
          <a:stretch/>
        </p:blipFill>
        <p:spPr>
          <a:xfrm>
            <a:off x="1050925" y="4080150"/>
            <a:ext cx="3000000" cy="506650"/>
          </a:xfrm>
          <a:prstGeom prst="rect">
            <a:avLst/>
          </a:prstGeom>
          <a:noFill/>
          <a:ln>
            <a:noFill/>
          </a:ln>
        </p:spPr>
      </p:pic>
      <p:pic>
        <p:nvPicPr>
          <p:cNvPr id="402" name="Google Shape;402;p27"/>
          <p:cNvPicPr preferRelativeResize="0"/>
          <p:nvPr/>
        </p:nvPicPr>
        <p:blipFill>
          <a:blip r:embed="rId5">
            <a:alphaModFix/>
          </a:blip>
          <a:stretch>
            <a:fillRect/>
          </a:stretch>
        </p:blipFill>
        <p:spPr>
          <a:xfrm>
            <a:off x="1529825" y="4545023"/>
            <a:ext cx="2042189" cy="50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Importance</a:t>
            </a:r>
            <a:endParaRPr/>
          </a:p>
        </p:txBody>
      </p:sp>
      <p:sp>
        <p:nvSpPr>
          <p:cNvPr id="408" name="Google Shape;408;p28"/>
          <p:cNvSpPr txBox="1"/>
          <p:nvPr/>
        </p:nvSpPr>
        <p:spPr>
          <a:xfrm>
            <a:off x="441425" y="1315213"/>
            <a:ext cx="3666900" cy="25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It appears many of the features commonly associated with poverty are the most relevant to the percentage of people below the poverty line (violent/property crime, birth rates/teen birth, lingering health issues, etc). </a:t>
            </a:r>
            <a:endParaRPr sz="1300">
              <a:highlight>
                <a:srgbClr val="FFFFFF"/>
              </a:highlight>
              <a:latin typeface="Nunito"/>
              <a:ea typeface="Nunito"/>
              <a:cs typeface="Nunito"/>
              <a:sym typeface="Nunito"/>
            </a:endParaRPr>
          </a:p>
          <a:p>
            <a:pPr indent="0" lvl="0" marL="0" rtl="0" algn="l">
              <a:spcBef>
                <a:spcPts val="0"/>
              </a:spcBef>
              <a:spcAft>
                <a:spcPts val="0"/>
              </a:spcAft>
              <a:buNone/>
            </a:pPr>
            <a:r>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GB" sz="1300">
                <a:highlight>
                  <a:srgbClr val="FFFFFF"/>
                </a:highlight>
                <a:latin typeface="Nunito"/>
                <a:ea typeface="Nunito"/>
                <a:cs typeface="Nunito"/>
                <a:sym typeface="Nunito"/>
              </a:rPr>
              <a:t>These features are most associated with the black population and compound on each other making them </a:t>
            </a:r>
            <a:r>
              <a:rPr lang="en-GB" sz="1300">
                <a:highlight>
                  <a:srgbClr val="FFFFFF"/>
                </a:highlight>
                <a:latin typeface="Nunito"/>
                <a:ea typeface="Nunito"/>
                <a:cs typeface="Nunito"/>
                <a:sym typeface="Nunito"/>
              </a:rPr>
              <a:t>congruent</a:t>
            </a:r>
            <a:r>
              <a:rPr lang="en-GB" sz="1300">
                <a:highlight>
                  <a:srgbClr val="FFFFFF"/>
                </a:highlight>
                <a:latin typeface="Nunito"/>
                <a:ea typeface="Nunito"/>
                <a:cs typeface="Nunito"/>
                <a:sym typeface="Nunito"/>
              </a:rPr>
              <a:t> problems when discussing socio-economic issues revolving poverty and race.</a:t>
            </a:r>
            <a:endParaRPr sz="1300">
              <a:highlight>
                <a:srgbClr val="FFFFFF"/>
              </a:highlight>
              <a:latin typeface="Nunito"/>
              <a:ea typeface="Nunito"/>
              <a:cs typeface="Nunito"/>
              <a:sym typeface="Nunito"/>
            </a:endParaRPr>
          </a:p>
        </p:txBody>
      </p:sp>
      <p:sp>
        <p:nvSpPr>
          <p:cNvPr id="409" name="Google Shape;409;p28"/>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410" name="Google Shape;410;p28"/>
          <p:cNvPicPr preferRelativeResize="0"/>
          <p:nvPr/>
        </p:nvPicPr>
        <p:blipFill>
          <a:blip r:embed="rId3">
            <a:alphaModFix/>
          </a:blip>
          <a:stretch>
            <a:fillRect/>
          </a:stretch>
        </p:blipFill>
        <p:spPr>
          <a:xfrm>
            <a:off x="5865400" y="321663"/>
            <a:ext cx="3127700" cy="4500174"/>
          </a:xfrm>
          <a:prstGeom prst="rect">
            <a:avLst/>
          </a:prstGeom>
          <a:noFill/>
          <a:ln>
            <a:noFill/>
          </a:ln>
        </p:spPr>
      </p:pic>
      <p:pic>
        <p:nvPicPr>
          <p:cNvPr id="411" name="Google Shape;411;p28"/>
          <p:cNvPicPr preferRelativeResize="0"/>
          <p:nvPr/>
        </p:nvPicPr>
        <p:blipFill>
          <a:blip r:embed="rId4">
            <a:alphaModFix/>
          </a:blip>
          <a:stretch>
            <a:fillRect/>
          </a:stretch>
        </p:blipFill>
        <p:spPr>
          <a:xfrm>
            <a:off x="7253549" y="3726950"/>
            <a:ext cx="1248926" cy="109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and General Thoughts</a:t>
            </a:r>
            <a:r>
              <a:rPr lang="en-GB"/>
              <a:t> </a:t>
            </a:r>
            <a:endParaRPr/>
          </a:p>
        </p:txBody>
      </p:sp>
      <p:sp>
        <p:nvSpPr>
          <p:cNvPr id="417" name="Google Shape;417;p29"/>
          <p:cNvSpPr txBox="1"/>
          <p:nvPr/>
        </p:nvSpPr>
        <p:spPr>
          <a:xfrm>
            <a:off x="668975" y="1486050"/>
            <a:ext cx="3211800" cy="13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While none of these finding may come as a shock to the average American, it is vital that data is collected to find and diagnose larger issues such as this.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GB" sz="1300">
                <a:highlight>
                  <a:srgbClr val="FFFFFF"/>
                </a:highlight>
                <a:latin typeface="Nunito"/>
                <a:ea typeface="Nunito"/>
                <a:cs typeface="Nunito"/>
                <a:sym typeface="Nunito"/>
              </a:rPr>
              <a:t>While there is no simple solution to alleviating poverty and race inequality, arming people with insights into the world around them is necessary in developing answers to lingering societal problems such as this.</a:t>
            </a:r>
            <a:endParaRPr sz="1300">
              <a:highlight>
                <a:srgbClr val="FFFFFF"/>
              </a:highlight>
              <a:latin typeface="Nunito"/>
              <a:ea typeface="Nunito"/>
              <a:cs typeface="Nunito"/>
              <a:sym typeface="Nunito"/>
            </a:endParaRPr>
          </a:p>
        </p:txBody>
      </p:sp>
      <p:sp>
        <p:nvSpPr>
          <p:cNvPr id="418" name="Google Shape;418;p29"/>
          <p:cNvSpPr txBox="1"/>
          <p:nvPr/>
        </p:nvSpPr>
        <p:spPr>
          <a:xfrm>
            <a:off x="774875" y="634525"/>
            <a:ext cx="30000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t/>
            </a:r>
            <a:endParaRPr sz="1300">
              <a:solidFill>
                <a:schemeClr val="dk2"/>
              </a:solidFill>
              <a:highlight>
                <a:srgbClr val="FFFFFF"/>
              </a:highlight>
              <a:latin typeface="Nunito"/>
              <a:ea typeface="Nunito"/>
              <a:cs typeface="Nunito"/>
              <a:sym typeface="Nunito"/>
            </a:endParaRPr>
          </a:p>
        </p:txBody>
      </p:sp>
      <p:pic>
        <p:nvPicPr>
          <p:cNvPr id="419" name="Google Shape;419;p29"/>
          <p:cNvPicPr preferRelativeResize="0"/>
          <p:nvPr/>
        </p:nvPicPr>
        <p:blipFill>
          <a:blip r:embed="rId3">
            <a:alphaModFix/>
          </a:blip>
          <a:stretch>
            <a:fillRect/>
          </a:stretch>
        </p:blipFill>
        <p:spPr>
          <a:xfrm>
            <a:off x="4034925" y="828275"/>
            <a:ext cx="5068926" cy="2556375"/>
          </a:xfrm>
          <a:prstGeom prst="rect">
            <a:avLst/>
          </a:prstGeom>
          <a:noFill/>
          <a:ln>
            <a:noFill/>
          </a:ln>
        </p:spPr>
      </p:pic>
      <p:sp>
        <p:nvSpPr>
          <p:cNvPr id="420" name="Google Shape;420;p29"/>
          <p:cNvSpPr txBox="1"/>
          <p:nvPr/>
        </p:nvSpPr>
        <p:spPr>
          <a:xfrm>
            <a:off x="4734300" y="3750750"/>
            <a:ext cx="3911100" cy="8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Interestingly, </a:t>
            </a:r>
            <a:r>
              <a:rPr lang="en-GB" sz="1300">
                <a:solidFill>
                  <a:schemeClr val="dk2"/>
                </a:solidFill>
                <a:latin typeface="Nunito"/>
                <a:ea typeface="Nunito"/>
                <a:cs typeface="Nunito"/>
                <a:sym typeface="Nunito"/>
              </a:rPr>
              <a:t>Illinois</a:t>
            </a:r>
            <a:r>
              <a:rPr lang="en-GB" sz="1300">
                <a:solidFill>
                  <a:schemeClr val="dk2"/>
                </a:solidFill>
                <a:latin typeface="Nunito"/>
                <a:ea typeface="Nunito"/>
                <a:cs typeface="Nunito"/>
                <a:sym typeface="Nunito"/>
              </a:rPr>
              <a:t> as a state is on the lower end of poverty in the US (although Chicago being a major city is among the highest)</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Considerations, Future Projects, etc</a:t>
            </a:r>
            <a:endParaRPr/>
          </a:p>
        </p:txBody>
      </p:sp>
      <p:sp>
        <p:nvSpPr>
          <p:cNvPr id="426" name="Google Shape;426;p30"/>
          <p:cNvSpPr txBox="1"/>
          <p:nvPr/>
        </p:nvSpPr>
        <p:spPr>
          <a:xfrm>
            <a:off x="209350" y="1473850"/>
            <a:ext cx="3000000" cy="2392800"/>
          </a:xfrm>
          <a:prstGeom prst="rect">
            <a:avLst/>
          </a:prstGeom>
          <a:noFill/>
          <a:ln>
            <a:noFill/>
          </a:ln>
        </p:spPr>
        <p:txBody>
          <a:bodyPr anchorCtr="0" anchor="t" bIns="91425" lIns="91425" spcFirstLastPara="1" rIns="91425" wrap="square" tIns="91425">
            <a:noAutofit/>
          </a:bodyPr>
          <a:lstStyle/>
          <a:p>
            <a:pPr indent="0" lvl="0" marL="152400" marR="292100" rtl="0" algn="l">
              <a:lnSpc>
                <a:spcPct val="160000"/>
              </a:lnSpc>
              <a:spcBef>
                <a:spcPts val="0"/>
              </a:spcBef>
              <a:spcAft>
                <a:spcPts val="0"/>
              </a:spcAft>
              <a:buNone/>
            </a:pPr>
            <a:r>
              <a:rPr lang="en-GB" sz="1000">
                <a:highlight>
                  <a:srgbClr val="FFFFFF"/>
                </a:highlight>
                <a:latin typeface="Nunito"/>
                <a:ea typeface="Nunito"/>
                <a:cs typeface="Nunito"/>
                <a:sym typeface="Nunito"/>
              </a:rPr>
              <a:t>Considerations</a:t>
            </a:r>
            <a:r>
              <a:rPr lang="en-GB" sz="1000">
                <a:highlight>
                  <a:srgbClr val="FFFFFF"/>
                </a:highlight>
                <a:latin typeface="Nunito"/>
                <a:ea typeface="Nunito"/>
                <a:cs typeface="Nunito"/>
                <a:sym typeface="Nunito"/>
              </a:rPr>
              <a:t> for this analysis:</a:t>
            </a:r>
            <a:endParaRPr sz="1000">
              <a:highlight>
                <a:srgbClr val="FFFFFF"/>
              </a:highlight>
              <a:latin typeface="Nunito"/>
              <a:ea typeface="Nunito"/>
              <a:cs typeface="Nunito"/>
              <a:sym typeface="Nunito"/>
            </a:endParaRPr>
          </a:p>
          <a:p>
            <a:pPr indent="-292100" lvl="0" marL="609600" marR="292100" rtl="0" algn="l">
              <a:lnSpc>
                <a:spcPct val="115000"/>
              </a:lnSpc>
              <a:spcBef>
                <a:spcPts val="1100"/>
              </a:spcBef>
              <a:spcAft>
                <a:spcPts val="0"/>
              </a:spcAft>
              <a:buSzPts val="1000"/>
              <a:buFont typeface="Nunito"/>
              <a:buChar char="●"/>
            </a:pPr>
            <a:r>
              <a:rPr lang="en-GB" sz="1000">
                <a:highlight>
                  <a:srgbClr val="FFFFFF"/>
                </a:highlight>
                <a:latin typeface="Nunito"/>
                <a:ea typeface="Nunito"/>
                <a:cs typeface="Nunito"/>
                <a:sym typeface="Nunito"/>
              </a:rPr>
              <a:t>Data is via a self-reported 2014 survey based on Chicago demographics</a:t>
            </a:r>
            <a:endParaRPr sz="1000">
              <a:highlight>
                <a:srgbClr val="FFFFFF"/>
              </a:highlight>
              <a:latin typeface="Nunito"/>
              <a:ea typeface="Nunito"/>
              <a:cs typeface="Nunito"/>
              <a:sym typeface="Nunito"/>
            </a:endParaRPr>
          </a:p>
          <a:p>
            <a:pPr indent="-292100" lvl="0" marL="6096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The sample-size (i.e. the 77 Chicago communities) is generally a small sample size for training a regression model</a:t>
            </a:r>
            <a:endParaRPr sz="1000">
              <a:highlight>
                <a:srgbClr val="FFFFFF"/>
              </a:highlight>
              <a:latin typeface="Nunito"/>
              <a:ea typeface="Nunito"/>
              <a:cs typeface="Nunito"/>
              <a:sym typeface="Nunito"/>
            </a:endParaRPr>
          </a:p>
          <a:p>
            <a:pPr indent="-292100" lvl="0" marL="6096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Some data used seems inaccurate (for example, almost all per capita income statistics are in the 100k range, which is incorrect)</a:t>
            </a:r>
            <a:endParaRPr sz="1000">
              <a:highlight>
                <a:srgbClr val="FFFFFF"/>
              </a:highlight>
              <a:latin typeface="Nunito"/>
              <a:ea typeface="Nunito"/>
              <a:cs typeface="Nunito"/>
              <a:sym typeface="Nunito"/>
            </a:endParaRPr>
          </a:p>
          <a:p>
            <a:pPr indent="0" lvl="0" marL="0" rtl="0" algn="l">
              <a:spcBef>
                <a:spcPts val="500"/>
              </a:spcBef>
              <a:spcAft>
                <a:spcPts val="0"/>
              </a:spcAft>
              <a:buNone/>
            </a:pPr>
            <a:r>
              <a:t/>
            </a:r>
            <a:endParaRPr sz="1000">
              <a:highlight>
                <a:srgbClr val="FFFFFF"/>
              </a:highlight>
              <a:latin typeface="Nunito"/>
              <a:ea typeface="Nunito"/>
              <a:cs typeface="Nunito"/>
              <a:sym typeface="Nunito"/>
            </a:endParaRPr>
          </a:p>
        </p:txBody>
      </p:sp>
      <p:sp>
        <p:nvSpPr>
          <p:cNvPr id="427" name="Google Shape;427;p30"/>
          <p:cNvSpPr txBox="1"/>
          <p:nvPr/>
        </p:nvSpPr>
        <p:spPr>
          <a:xfrm>
            <a:off x="774875" y="634525"/>
            <a:ext cx="30000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t/>
            </a:r>
            <a:endParaRPr sz="1300">
              <a:solidFill>
                <a:schemeClr val="dk2"/>
              </a:solidFill>
              <a:highlight>
                <a:srgbClr val="FFFFFF"/>
              </a:highlight>
              <a:latin typeface="Nunito"/>
              <a:ea typeface="Nunito"/>
              <a:cs typeface="Nunito"/>
              <a:sym typeface="Nunito"/>
            </a:endParaRPr>
          </a:p>
        </p:txBody>
      </p:sp>
      <p:sp>
        <p:nvSpPr>
          <p:cNvPr id="428" name="Google Shape;428;p30"/>
          <p:cNvSpPr txBox="1"/>
          <p:nvPr/>
        </p:nvSpPr>
        <p:spPr>
          <a:xfrm>
            <a:off x="3133150" y="1473850"/>
            <a:ext cx="3000000" cy="2914200"/>
          </a:xfrm>
          <a:prstGeom prst="rect">
            <a:avLst/>
          </a:prstGeom>
          <a:noFill/>
          <a:ln>
            <a:noFill/>
          </a:ln>
        </p:spPr>
        <p:txBody>
          <a:bodyPr anchorCtr="0" anchor="t" bIns="91425" lIns="91425" spcFirstLastPara="1" rIns="91425" wrap="square" tIns="91425">
            <a:spAutoFit/>
          </a:bodyPr>
          <a:lstStyle/>
          <a:p>
            <a:pPr indent="0" lvl="0" marL="152400" marR="292100" rtl="0" algn="l">
              <a:lnSpc>
                <a:spcPct val="160000"/>
              </a:lnSpc>
              <a:spcBef>
                <a:spcPts val="0"/>
              </a:spcBef>
              <a:spcAft>
                <a:spcPts val="0"/>
              </a:spcAft>
              <a:buNone/>
            </a:pPr>
            <a:r>
              <a:rPr lang="en-GB" sz="1000">
                <a:highlight>
                  <a:srgbClr val="FFFFFF"/>
                </a:highlight>
                <a:latin typeface="Nunito"/>
                <a:ea typeface="Nunito"/>
                <a:cs typeface="Nunito"/>
                <a:sym typeface="Nunito"/>
              </a:rPr>
              <a:t>Expansion Plans:</a:t>
            </a:r>
            <a:endParaRPr sz="1000">
              <a:highlight>
                <a:srgbClr val="FFFFFF"/>
              </a:highlight>
              <a:latin typeface="Nunito"/>
              <a:ea typeface="Nunito"/>
              <a:cs typeface="Nunito"/>
              <a:sym typeface="Nunito"/>
            </a:endParaRPr>
          </a:p>
          <a:p>
            <a:pPr indent="-292100" lvl="0" marL="609600" marR="292100" rtl="0" algn="l">
              <a:lnSpc>
                <a:spcPct val="115000"/>
              </a:lnSpc>
              <a:spcBef>
                <a:spcPts val="1100"/>
              </a:spcBef>
              <a:spcAft>
                <a:spcPts val="0"/>
              </a:spcAft>
              <a:buSzPts val="1000"/>
              <a:buFont typeface="Nunito"/>
              <a:buChar char="●"/>
            </a:pPr>
            <a:r>
              <a:rPr lang="en-GB" sz="1000">
                <a:highlight>
                  <a:srgbClr val="FFFFFF"/>
                </a:highlight>
                <a:latin typeface="Nunito"/>
                <a:ea typeface="Nunito"/>
                <a:cs typeface="Nunito"/>
                <a:sym typeface="Nunito"/>
              </a:rPr>
              <a:t>More data sets (interest in seeing how these findings relate to other communities/how accurate regression model is with exterior data)</a:t>
            </a:r>
            <a:endParaRPr sz="1000">
              <a:highlight>
                <a:srgbClr val="FFFFFF"/>
              </a:highlight>
              <a:latin typeface="Nunito"/>
              <a:ea typeface="Nunito"/>
              <a:cs typeface="Nunito"/>
              <a:sym typeface="Nunito"/>
            </a:endParaRPr>
          </a:p>
          <a:p>
            <a:pPr indent="-292100" lvl="0" marL="6096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Expand to different cities (what other areas communities may be interesting to analyze in comparison to Chicago)</a:t>
            </a:r>
            <a:endParaRPr sz="1000">
              <a:highlight>
                <a:srgbClr val="FFFFFF"/>
              </a:highlight>
              <a:latin typeface="Nunito"/>
              <a:ea typeface="Nunito"/>
              <a:cs typeface="Nunito"/>
              <a:sym typeface="Nunito"/>
            </a:endParaRPr>
          </a:p>
          <a:p>
            <a:pPr indent="-292100" lvl="0" marL="6096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New Machine Learning Models (get data insights and predictions)</a:t>
            </a:r>
            <a:endParaRPr sz="1000">
              <a:highlight>
                <a:srgbClr val="FFFFFF"/>
              </a:highlight>
              <a:latin typeface="Nunito"/>
              <a:ea typeface="Nunito"/>
              <a:cs typeface="Nunito"/>
              <a:sym typeface="Nunito"/>
            </a:endParaRPr>
          </a:p>
          <a:p>
            <a:pPr indent="0" lvl="0" marL="0" rtl="0" algn="l">
              <a:spcBef>
                <a:spcPts val="500"/>
              </a:spcBef>
              <a:spcAft>
                <a:spcPts val="0"/>
              </a:spcAft>
              <a:buNone/>
            </a:pPr>
            <a:r>
              <a:t/>
            </a:r>
            <a:endParaRPr sz="1000">
              <a:highlight>
                <a:srgbClr val="FFFFFF"/>
              </a:highlight>
              <a:latin typeface="Nunito"/>
              <a:ea typeface="Nunito"/>
              <a:cs typeface="Nunito"/>
              <a:sym typeface="Nunito"/>
            </a:endParaRPr>
          </a:p>
        </p:txBody>
      </p:sp>
      <p:sp>
        <p:nvSpPr>
          <p:cNvPr id="429" name="Google Shape;429;p30"/>
          <p:cNvSpPr txBox="1"/>
          <p:nvPr/>
        </p:nvSpPr>
        <p:spPr>
          <a:xfrm>
            <a:off x="6070800" y="1473850"/>
            <a:ext cx="3000000" cy="3027000"/>
          </a:xfrm>
          <a:prstGeom prst="rect">
            <a:avLst/>
          </a:prstGeom>
          <a:noFill/>
          <a:ln>
            <a:noFill/>
          </a:ln>
        </p:spPr>
        <p:txBody>
          <a:bodyPr anchorCtr="0" anchor="t" bIns="91425" lIns="91425" spcFirstLastPara="1" rIns="91425" wrap="square" tIns="91425">
            <a:spAutoFit/>
          </a:bodyPr>
          <a:lstStyle/>
          <a:p>
            <a:pPr indent="0" lvl="0" marL="152400" marR="292100" rtl="0" algn="l">
              <a:lnSpc>
                <a:spcPct val="160000"/>
              </a:lnSpc>
              <a:spcBef>
                <a:spcPts val="0"/>
              </a:spcBef>
              <a:spcAft>
                <a:spcPts val="0"/>
              </a:spcAft>
              <a:buNone/>
            </a:pPr>
            <a:r>
              <a:rPr lang="en-GB" sz="1000">
                <a:highlight>
                  <a:srgbClr val="FFFFFF"/>
                </a:highlight>
                <a:latin typeface="Nunito"/>
                <a:ea typeface="Nunito"/>
                <a:cs typeface="Nunito"/>
                <a:sym typeface="Nunito"/>
              </a:rPr>
              <a:t>Other</a:t>
            </a:r>
            <a:r>
              <a:rPr lang="en-GB" sz="1000">
                <a:highlight>
                  <a:srgbClr val="FFFFFF"/>
                </a:highlight>
                <a:latin typeface="Nunito"/>
                <a:ea typeface="Nunito"/>
                <a:cs typeface="Nunito"/>
                <a:sym typeface="Nunito"/>
              </a:rPr>
              <a:t> Current</a:t>
            </a:r>
            <a:r>
              <a:rPr lang="en-GB" sz="1000">
                <a:highlight>
                  <a:srgbClr val="FFFFFF"/>
                </a:highlight>
                <a:latin typeface="Nunito"/>
                <a:ea typeface="Nunito"/>
                <a:cs typeface="Nunito"/>
                <a:sym typeface="Nunito"/>
              </a:rPr>
              <a:t> Projects:</a:t>
            </a:r>
            <a:endParaRPr sz="1000">
              <a:highlight>
                <a:srgbClr val="FFFFFF"/>
              </a:highlight>
              <a:latin typeface="Nunito"/>
              <a:ea typeface="Nunito"/>
              <a:cs typeface="Nunito"/>
              <a:sym typeface="Nunito"/>
            </a:endParaRPr>
          </a:p>
          <a:p>
            <a:pPr indent="-292100" lvl="0" marL="457200" marR="292100" rtl="0" algn="l">
              <a:lnSpc>
                <a:spcPct val="115000"/>
              </a:lnSpc>
              <a:spcBef>
                <a:spcPts val="1100"/>
              </a:spcBef>
              <a:spcAft>
                <a:spcPts val="0"/>
              </a:spcAft>
              <a:buSzPts val="1000"/>
              <a:buFont typeface="Nunito"/>
              <a:buChar char="●"/>
            </a:pPr>
            <a:r>
              <a:rPr lang="en-GB" sz="1000">
                <a:highlight>
                  <a:srgbClr val="FFFFFF"/>
                </a:highlight>
                <a:latin typeface="Nunito"/>
                <a:ea typeface="Nunito"/>
                <a:cs typeface="Nunito"/>
                <a:sym typeface="Nunito"/>
              </a:rPr>
              <a:t>Database Design and AI Integration</a:t>
            </a:r>
            <a:endParaRPr sz="1000">
              <a:highlight>
                <a:srgbClr val="FFFFFF"/>
              </a:highlight>
              <a:latin typeface="Nunito"/>
              <a:ea typeface="Nunito"/>
              <a:cs typeface="Nunito"/>
              <a:sym typeface="Nunito"/>
            </a:endParaRPr>
          </a:p>
          <a:p>
            <a:pPr indent="-292100" lvl="1" marL="9144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Redesigning a large database in relational SQL database for my family’s small business</a:t>
            </a:r>
            <a:endParaRPr sz="1000">
              <a:highlight>
                <a:srgbClr val="FFFFFF"/>
              </a:highlight>
              <a:latin typeface="Nunito"/>
              <a:ea typeface="Nunito"/>
              <a:cs typeface="Nunito"/>
              <a:sym typeface="Nunito"/>
            </a:endParaRPr>
          </a:p>
          <a:p>
            <a:pPr indent="-292100" lvl="1" marL="9144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Using AI tools to help manage the data, queries, and customer demands</a:t>
            </a:r>
            <a:endParaRPr sz="1000">
              <a:highlight>
                <a:srgbClr val="FFFFFF"/>
              </a:highlight>
              <a:latin typeface="Nunito"/>
              <a:ea typeface="Nunito"/>
              <a:cs typeface="Nunito"/>
              <a:sym typeface="Nunito"/>
            </a:endParaRPr>
          </a:p>
          <a:p>
            <a:pPr indent="-292100" lvl="0" marL="4572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NBA ‘Hot Hand’ Analysis </a:t>
            </a:r>
            <a:endParaRPr sz="1000">
              <a:highlight>
                <a:srgbClr val="FFFFFF"/>
              </a:highlight>
              <a:latin typeface="Nunito"/>
              <a:ea typeface="Nunito"/>
              <a:cs typeface="Nunito"/>
              <a:sym typeface="Nunito"/>
            </a:endParaRPr>
          </a:p>
          <a:p>
            <a:pPr indent="-292100" lvl="1" marL="914400" marR="292100" rtl="0" algn="l">
              <a:lnSpc>
                <a:spcPct val="115000"/>
              </a:lnSpc>
              <a:spcBef>
                <a:spcPts val="0"/>
              </a:spcBef>
              <a:spcAft>
                <a:spcPts val="0"/>
              </a:spcAft>
              <a:buSzPts val="1000"/>
              <a:buFont typeface="Nunito"/>
              <a:buChar char="○"/>
            </a:pPr>
            <a:r>
              <a:rPr lang="en-GB" sz="1000">
                <a:highlight>
                  <a:srgbClr val="FFFFFF"/>
                </a:highlight>
                <a:latin typeface="Nunito"/>
                <a:ea typeface="Nunito"/>
                <a:cs typeface="Nunito"/>
                <a:sym typeface="Nunito"/>
              </a:rPr>
              <a:t>Trying to answer the question if there is any validity in the idea of players getting ‘hot’ or ‘cold’</a:t>
            </a:r>
            <a:endParaRPr sz="1000">
              <a:highlight>
                <a:srgbClr val="FFFFFF"/>
              </a:highlight>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6000"/>
              <a:t>Thank You!</a:t>
            </a:r>
            <a:endParaRPr sz="6000"/>
          </a:p>
        </p:txBody>
      </p:sp>
      <p:sp>
        <p:nvSpPr>
          <p:cNvPr id="435" name="Google Shape;435;p3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400"/>
              <a:t>Questions?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58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this Project About? </a:t>
            </a:r>
            <a:endParaRPr/>
          </a:p>
        </p:txBody>
      </p:sp>
      <p:sp>
        <p:nvSpPr>
          <p:cNvPr id="285" name="Google Shape;285;p14"/>
          <p:cNvSpPr txBox="1"/>
          <p:nvPr>
            <p:ph idx="1" type="body"/>
          </p:nvPr>
        </p:nvSpPr>
        <p:spPr>
          <a:xfrm>
            <a:off x="1303800" y="1188075"/>
            <a:ext cx="7030500" cy="10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status of communities inside the</a:t>
            </a:r>
            <a:r>
              <a:rPr lang="en-GB"/>
              <a:t> of Chicago based on citizen polled data. By using information from the GeoPandas datasets, statistics about these communities can be uncovered and understood in a new context.</a:t>
            </a:r>
            <a:endParaRPr/>
          </a:p>
        </p:txBody>
      </p:sp>
      <p:sp>
        <p:nvSpPr>
          <p:cNvPr id="286" name="Google Shape;286;p14"/>
          <p:cNvSpPr txBox="1"/>
          <p:nvPr>
            <p:ph type="title"/>
          </p:nvPr>
        </p:nvSpPr>
        <p:spPr>
          <a:xfrm>
            <a:off x="1303800" y="2571750"/>
            <a:ext cx="7030500" cy="58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the Project Goals?  </a:t>
            </a:r>
            <a:endParaRPr/>
          </a:p>
        </p:txBody>
      </p:sp>
      <p:sp>
        <p:nvSpPr>
          <p:cNvPr id="287" name="Google Shape;287;p14"/>
          <p:cNvSpPr txBox="1"/>
          <p:nvPr>
            <p:ph idx="1" type="body"/>
          </p:nvPr>
        </p:nvSpPr>
        <p:spPr>
          <a:xfrm>
            <a:off x="1303800" y="3161250"/>
            <a:ext cx="7030500" cy="10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analyze the </a:t>
            </a:r>
            <a:r>
              <a:rPr lang="en-GB"/>
              <a:t>different socio-economic factors that affect Chicago communities, how they correlate with one another, and what implications they have for greater American population.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Tools and </a:t>
            </a:r>
            <a:r>
              <a:rPr lang="en-GB"/>
              <a:t>Libraries </a:t>
            </a:r>
            <a:endParaRPr/>
          </a:p>
        </p:txBody>
      </p:sp>
      <p:sp>
        <p:nvSpPr>
          <p:cNvPr id="293" name="Google Shape;293;p15"/>
          <p:cNvSpPr txBox="1"/>
          <p:nvPr>
            <p:ph idx="1" type="body"/>
          </p:nvPr>
        </p:nvSpPr>
        <p:spPr>
          <a:xfrm>
            <a:off x="248275" y="1990050"/>
            <a:ext cx="8677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used Python in a Jupyter Notebook </a:t>
            </a:r>
            <a:r>
              <a:rPr lang="en-GB"/>
              <a:t>environment for convenience in step-by-step data analysis </a:t>
            </a:r>
            <a:endParaRPr/>
          </a:p>
          <a:p>
            <a:pPr indent="0" lvl="0" marL="0" rtl="0" algn="l">
              <a:spcBef>
                <a:spcPts val="1200"/>
              </a:spcBef>
              <a:spcAft>
                <a:spcPts val="0"/>
              </a:spcAft>
              <a:buNone/>
            </a:pPr>
            <a:r>
              <a:rPr lang="en-GB"/>
              <a:t>Python libraries used:</a:t>
            </a:r>
            <a:endParaRPr/>
          </a:p>
          <a:p>
            <a:pPr indent="-311150" lvl="0" marL="457200" rtl="0" algn="l">
              <a:spcBef>
                <a:spcPts val="1200"/>
              </a:spcBef>
              <a:spcAft>
                <a:spcPts val="0"/>
              </a:spcAft>
              <a:buSzPts val="1300"/>
              <a:buChar char="-"/>
            </a:pPr>
            <a:r>
              <a:rPr lang="en-GB"/>
              <a:t>Standard data analysis libraries for managing, cleaning, and evaluating data: </a:t>
            </a:r>
            <a:r>
              <a:rPr b="1" lang="en-GB"/>
              <a:t>numpy, pandas</a:t>
            </a:r>
            <a:endParaRPr b="1"/>
          </a:p>
          <a:p>
            <a:pPr indent="-311150" lvl="0" marL="457200" rtl="0" algn="l">
              <a:spcBef>
                <a:spcPts val="0"/>
              </a:spcBef>
              <a:spcAft>
                <a:spcPts val="0"/>
              </a:spcAft>
              <a:buSzPts val="1300"/>
              <a:buChar char="-"/>
            </a:pPr>
            <a:r>
              <a:rPr lang="en-GB"/>
              <a:t>Standard data presentation libraries for static plots: </a:t>
            </a:r>
            <a:r>
              <a:rPr b="1" lang="en-GB"/>
              <a:t>matplotlib, seaborn</a:t>
            </a:r>
            <a:endParaRPr b="1"/>
          </a:p>
          <a:p>
            <a:pPr indent="-311150" lvl="0" marL="457200" rtl="0" algn="l">
              <a:spcBef>
                <a:spcPts val="0"/>
              </a:spcBef>
              <a:spcAft>
                <a:spcPts val="0"/>
              </a:spcAft>
              <a:buSzPts val="1300"/>
              <a:buChar char="-"/>
            </a:pPr>
            <a:r>
              <a:rPr lang="en-GB"/>
              <a:t>Machine learning libraries for preprocessing/modeling: </a:t>
            </a:r>
            <a:r>
              <a:rPr b="1" lang="en-GB"/>
              <a:t>sklearn</a:t>
            </a:r>
            <a:endParaRPr b="1"/>
          </a:p>
          <a:p>
            <a:pPr indent="-311150" lvl="0" marL="457200" rtl="0" algn="l">
              <a:spcBef>
                <a:spcPts val="0"/>
              </a:spcBef>
              <a:spcAft>
                <a:spcPts val="0"/>
              </a:spcAft>
              <a:buSzPts val="1300"/>
              <a:buChar char="-"/>
            </a:pPr>
            <a:r>
              <a:rPr lang="en-GB"/>
              <a:t>Geographic Information System (GIS) specific libraries for map plotting: </a:t>
            </a:r>
            <a:r>
              <a:rPr b="1" lang="en-GB"/>
              <a:t>plotly, geopandas, geodatasets</a:t>
            </a:r>
            <a:r>
              <a:rPr lang="en-GB"/>
              <a:t> </a:t>
            </a:r>
            <a:endParaRPr/>
          </a:p>
        </p:txBody>
      </p:sp>
      <p:pic>
        <p:nvPicPr>
          <p:cNvPr id="294" name="Google Shape;294;p15"/>
          <p:cNvPicPr preferRelativeResize="0"/>
          <p:nvPr/>
        </p:nvPicPr>
        <p:blipFill>
          <a:blip r:embed="rId3">
            <a:alphaModFix/>
          </a:blip>
          <a:stretch>
            <a:fillRect/>
          </a:stretch>
        </p:blipFill>
        <p:spPr>
          <a:xfrm>
            <a:off x="5871063" y="98275"/>
            <a:ext cx="2600325" cy="1771650"/>
          </a:xfrm>
          <a:prstGeom prst="rect">
            <a:avLst/>
          </a:prstGeom>
          <a:noFill/>
          <a:ln>
            <a:noFill/>
          </a:ln>
        </p:spPr>
      </p:pic>
      <p:pic>
        <p:nvPicPr>
          <p:cNvPr id="295" name="Google Shape;295;p15"/>
          <p:cNvPicPr preferRelativeResize="0"/>
          <p:nvPr/>
        </p:nvPicPr>
        <p:blipFill>
          <a:blip r:embed="rId4">
            <a:alphaModFix/>
          </a:blip>
          <a:stretch>
            <a:fillRect/>
          </a:stretch>
        </p:blipFill>
        <p:spPr>
          <a:xfrm>
            <a:off x="2367200" y="1187950"/>
            <a:ext cx="3428725" cy="30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Exploration </a:t>
            </a:r>
            <a:endParaRPr/>
          </a:p>
        </p:txBody>
      </p:sp>
      <p:sp>
        <p:nvSpPr>
          <p:cNvPr id="301" name="Google Shape;301;p16"/>
          <p:cNvSpPr txBox="1"/>
          <p:nvPr>
            <p:ph idx="1" type="body"/>
          </p:nvPr>
        </p:nvSpPr>
        <p:spPr>
          <a:xfrm>
            <a:off x="248275" y="1990050"/>
            <a:ext cx="8677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a:t>
            </a:r>
            <a:r>
              <a:rPr lang="en-GB"/>
              <a:t>project</a:t>
            </a:r>
            <a:r>
              <a:rPr lang="en-GB"/>
              <a:t> uses </a:t>
            </a:r>
            <a:r>
              <a:rPr lang="en-GB"/>
              <a:t>multiple</a:t>
            </a:r>
            <a:r>
              <a:rPr lang="en-GB"/>
              <a:t> datasets from the GeoDataSet/GeoPandas libraries. Below are their links with brief </a:t>
            </a:r>
            <a:r>
              <a:rPr lang="en-GB"/>
              <a:t>explanations:</a:t>
            </a:r>
            <a:endParaRPr/>
          </a:p>
          <a:p>
            <a:pPr indent="-311150" lvl="0" marL="457200" rtl="0" algn="l">
              <a:spcBef>
                <a:spcPts val="1200"/>
              </a:spcBef>
              <a:spcAft>
                <a:spcPts val="0"/>
              </a:spcAft>
              <a:buSzPts val="1300"/>
              <a:buChar char="●"/>
            </a:pPr>
            <a:r>
              <a:rPr lang="en-GB">
                <a:highlight>
                  <a:srgbClr val="FFFFFF"/>
                </a:highlight>
              </a:rPr>
              <a:t>Chicago Community Area Population Dataset: </a:t>
            </a:r>
            <a:r>
              <a:rPr lang="en-GB">
                <a:highlight>
                  <a:srgbClr val="FFFFFF"/>
                </a:highlight>
                <a:uFill>
                  <a:noFill/>
                </a:uFill>
                <a:hlinkClick r:id="rId3"/>
              </a:rPr>
              <a:t>https://geodacenter.github.io/data-and-lab//commpop/</a:t>
            </a:r>
            <a:endParaRPr>
              <a:highlight>
                <a:srgbClr val="FFFFFF"/>
              </a:highlight>
            </a:endParaRPr>
          </a:p>
          <a:p>
            <a:pPr indent="-298450" lvl="1" marL="914400" rtl="0" algn="l">
              <a:spcBef>
                <a:spcPts val="0"/>
              </a:spcBef>
              <a:spcAft>
                <a:spcPts val="0"/>
              </a:spcAft>
              <a:buSzPts val="1100"/>
              <a:buChar char="○"/>
            </a:pPr>
            <a:r>
              <a:rPr lang="en-GB">
                <a:highlight>
                  <a:srgbClr val="FFFFFF"/>
                </a:highlight>
              </a:rPr>
              <a:t>Provides basic community information and mapping coordinates for each community to be plotted</a:t>
            </a:r>
            <a:endParaRPr>
              <a:highlight>
                <a:srgbClr val="FFFFFF"/>
              </a:highlight>
            </a:endParaRPr>
          </a:p>
          <a:p>
            <a:pPr indent="-311150" lvl="0" marL="457200" rtl="0" algn="l">
              <a:spcBef>
                <a:spcPts val="0"/>
              </a:spcBef>
              <a:spcAft>
                <a:spcPts val="0"/>
              </a:spcAft>
              <a:buSzPts val="1300"/>
              <a:buChar char="●"/>
            </a:pPr>
            <a:r>
              <a:rPr lang="en-GB">
                <a:highlight>
                  <a:srgbClr val="FFFFFF"/>
                </a:highlight>
              </a:rPr>
              <a:t>Chicago Health Dataset: </a:t>
            </a:r>
            <a:r>
              <a:rPr lang="en-GB">
                <a:highlight>
                  <a:srgbClr val="FFFFFF"/>
                </a:highlight>
                <a:uFill>
                  <a:noFill/>
                </a:uFill>
                <a:hlinkClick r:id="rId4"/>
              </a:rPr>
              <a:t>https://geodacenter.github.io/data-and-lab//comarea_vars/</a:t>
            </a:r>
            <a:endParaRPr/>
          </a:p>
          <a:p>
            <a:pPr indent="-298450" lvl="1" marL="914400" rtl="0" algn="l">
              <a:spcBef>
                <a:spcPts val="0"/>
              </a:spcBef>
              <a:spcAft>
                <a:spcPts val="0"/>
              </a:spcAft>
              <a:buSzPts val="1100"/>
              <a:buChar char="○"/>
            </a:pPr>
            <a:r>
              <a:rPr lang="en-GB"/>
              <a:t>Has health information per community (statistics in cancer, pregnancy, stroke statistics, etc)</a:t>
            </a:r>
            <a:endParaRPr/>
          </a:p>
          <a:p>
            <a:pPr indent="-298450" lvl="1" marL="914400" rtl="0" algn="l">
              <a:spcBef>
                <a:spcPts val="0"/>
              </a:spcBef>
              <a:spcAft>
                <a:spcPts val="0"/>
              </a:spcAft>
              <a:buSzPts val="1100"/>
              <a:buChar char="○"/>
            </a:pPr>
            <a:r>
              <a:rPr lang="en-GB"/>
              <a:t>Gives community demographic information (race, age, gender)</a:t>
            </a:r>
            <a:endParaRPr/>
          </a:p>
          <a:p>
            <a:pPr indent="-298450" lvl="1" marL="914400" rtl="0" algn="l">
              <a:spcBef>
                <a:spcPts val="0"/>
              </a:spcBef>
              <a:spcAft>
                <a:spcPts val="0"/>
              </a:spcAft>
              <a:buSzPts val="1100"/>
              <a:buChar char="○"/>
            </a:pPr>
            <a:r>
              <a:rPr lang="en-GB"/>
              <a:t>Crime and poverty statistics</a:t>
            </a:r>
            <a:endParaRPr/>
          </a:p>
          <a:p>
            <a:pPr indent="-311150" lvl="0" marL="457200" rtl="0" algn="l">
              <a:spcBef>
                <a:spcPts val="0"/>
              </a:spcBef>
              <a:spcAft>
                <a:spcPts val="0"/>
              </a:spcAft>
              <a:buSzPts val="1300"/>
              <a:buChar char="●"/>
            </a:pPr>
            <a:r>
              <a:rPr lang="en-GB"/>
              <a:t>GeoPandas Data: </a:t>
            </a:r>
            <a:endParaRPr/>
          </a:p>
          <a:p>
            <a:pPr indent="-298450" lvl="1" marL="914400" rtl="0" algn="l">
              <a:spcBef>
                <a:spcPts val="0"/>
              </a:spcBef>
              <a:spcAft>
                <a:spcPts val="0"/>
              </a:spcAft>
              <a:buSzPts val="1100"/>
              <a:buChar char="○"/>
            </a:pPr>
            <a:r>
              <a:rPr lang="en-GB"/>
              <a:t>Used to find liquor and grocery store locations within Chicago’s communities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Exploration </a:t>
            </a:r>
            <a:endParaRPr/>
          </a:p>
        </p:txBody>
      </p:sp>
      <p:pic>
        <p:nvPicPr>
          <p:cNvPr id="307" name="Google Shape;307;p17"/>
          <p:cNvPicPr preferRelativeResize="0"/>
          <p:nvPr/>
        </p:nvPicPr>
        <p:blipFill>
          <a:blip r:embed="rId3">
            <a:alphaModFix/>
          </a:blip>
          <a:stretch>
            <a:fillRect/>
          </a:stretch>
        </p:blipFill>
        <p:spPr>
          <a:xfrm>
            <a:off x="3544925" y="129674"/>
            <a:ext cx="5449500" cy="1317350"/>
          </a:xfrm>
          <a:prstGeom prst="rect">
            <a:avLst/>
          </a:prstGeom>
          <a:noFill/>
          <a:ln>
            <a:noFill/>
          </a:ln>
        </p:spPr>
      </p:pic>
      <p:pic>
        <p:nvPicPr>
          <p:cNvPr id="308" name="Google Shape;308;p17"/>
          <p:cNvPicPr preferRelativeResize="0"/>
          <p:nvPr/>
        </p:nvPicPr>
        <p:blipFill>
          <a:blip r:embed="rId4">
            <a:alphaModFix/>
          </a:blip>
          <a:stretch>
            <a:fillRect/>
          </a:stretch>
        </p:blipFill>
        <p:spPr>
          <a:xfrm>
            <a:off x="4380425" y="1587125"/>
            <a:ext cx="4350301" cy="1766525"/>
          </a:xfrm>
          <a:prstGeom prst="rect">
            <a:avLst/>
          </a:prstGeom>
          <a:noFill/>
          <a:ln>
            <a:noFill/>
          </a:ln>
        </p:spPr>
      </p:pic>
      <p:pic>
        <p:nvPicPr>
          <p:cNvPr id="309" name="Google Shape;309;p17"/>
          <p:cNvPicPr preferRelativeResize="0"/>
          <p:nvPr/>
        </p:nvPicPr>
        <p:blipFill>
          <a:blip r:embed="rId5">
            <a:alphaModFix/>
          </a:blip>
          <a:stretch>
            <a:fillRect/>
          </a:stretch>
        </p:blipFill>
        <p:spPr>
          <a:xfrm>
            <a:off x="3633913" y="3493750"/>
            <a:ext cx="5271524" cy="1426725"/>
          </a:xfrm>
          <a:prstGeom prst="rect">
            <a:avLst/>
          </a:prstGeom>
          <a:noFill/>
          <a:ln>
            <a:noFill/>
          </a:ln>
        </p:spPr>
      </p:pic>
      <p:sp>
        <p:nvSpPr>
          <p:cNvPr id="310" name="Google Shape;310;p17"/>
          <p:cNvSpPr txBox="1"/>
          <p:nvPr/>
        </p:nvSpPr>
        <p:spPr>
          <a:xfrm>
            <a:off x="652450" y="1725075"/>
            <a:ext cx="2520000" cy="2458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Pull data from APIs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Locate Chicago-centered liquor and grocery stores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Convert coordinate data to usable geometry</a:t>
            </a:r>
            <a:endParaRPr sz="1300">
              <a:solidFill>
                <a:schemeClr val="dk2"/>
              </a:solidFill>
              <a:latin typeface="Nunito"/>
              <a:ea typeface="Nunito"/>
              <a:cs typeface="Nunito"/>
              <a:sym typeface="Nunito"/>
            </a:endParaRPr>
          </a:p>
        </p:txBody>
      </p:sp>
      <p:sp>
        <p:nvSpPr>
          <p:cNvPr id="311" name="Google Shape;311;p17"/>
          <p:cNvSpPr txBox="1"/>
          <p:nvPr/>
        </p:nvSpPr>
        <p:spPr>
          <a:xfrm>
            <a:off x="774875" y="634525"/>
            <a:ext cx="3000000" cy="845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Community Area Population Dataset w/ Liquor and Grocery Data</a:t>
            </a:r>
            <a:endParaRPr sz="1300">
              <a:solidFill>
                <a:schemeClr val="dk2"/>
              </a:solidFill>
              <a:highlight>
                <a:srgbClr val="FFFFFF"/>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Plotting Initial Maps</a:t>
            </a:r>
            <a:endParaRPr/>
          </a:p>
        </p:txBody>
      </p:sp>
      <p:sp>
        <p:nvSpPr>
          <p:cNvPr id="317" name="Google Shape;317;p18"/>
          <p:cNvSpPr txBox="1"/>
          <p:nvPr/>
        </p:nvSpPr>
        <p:spPr>
          <a:xfrm>
            <a:off x="652450" y="1725075"/>
            <a:ext cx="2520000" cy="2458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Use </a:t>
            </a:r>
            <a:r>
              <a:rPr lang="en-GB" sz="1300">
                <a:solidFill>
                  <a:schemeClr val="dk2"/>
                </a:solidFill>
                <a:latin typeface="Nunito"/>
                <a:ea typeface="Nunito"/>
                <a:cs typeface="Nunito"/>
                <a:sym typeface="Nunito"/>
              </a:rPr>
              <a:t>geospatial</a:t>
            </a:r>
            <a:r>
              <a:rPr lang="en-GB" sz="1300">
                <a:solidFill>
                  <a:schemeClr val="dk2"/>
                </a:solidFill>
                <a:latin typeface="Nunito"/>
                <a:ea typeface="Nunito"/>
                <a:cs typeface="Nunito"/>
                <a:sym typeface="Nunito"/>
              </a:rPr>
              <a:t> data to plot out initial Chicago map</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Plotting grocery/</a:t>
            </a:r>
            <a:r>
              <a:rPr lang="en-GB" sz="1300">
                <a:solidFill>
                  <a:schemeClr val="dk2"/>
                </a:solidFill>
                <a:latin typeface="Nunito"/>
                <a:ea typeface="Nunito"/>
                <a:cs typeface="Nunito"/>
                <a:sym typeface="Nunito"/>
              </a:rPr>
              <a:t>liquor</a:t>
            </a:r>
            <a:r>
              <a:rPr lang="en-GB" sz="1300">
                <a:solidFill>
                  <a:schemeClr val="dk2"/>
                </a:solidFill>
                <a:latin typeface="Nunito"/>
                <a:ea typeface="Nunito"/>
                <a:cs typeface="Nunito"/>
                <a:sym typeface="Nunito"/>
              </a:rPr>
              <a:t> </a:t>
            </a:r>
            <a:r>
              <a:rPr lang="en-GB" sz="1300">
                <a:solidFill>
                  <a:schemeClr val="dk2"/>
                </a:solidFill>
                <a:latin typeface="Nunito"/>
                <a:ea typeface="Nunito"/>
                <a:cs typeface="Nunito"/>
                <a:sym typeface="Nunito"/>
              </a:rPr>
              <a:t>locations</a:t>
            </a:r>
            <a:r>
              <a:rPr lang="en-GB" sz="1300">
                <a:solidFill>
                  <a:schemeClr val="dk2"/>
                </a:solidFill>
                <a:latin typeface="Nunito"/>
                <a:ea typeface="Nunito"/>
                <a:cs typeface="Nunito"/>
                <a:sym typeface="Nunito"/>
              </a:rPr>
              <a:t> respectively in the area</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Created initial heat map to get a better understanding of the population </a:t>
            </a:r>
            <a:r>
              <a:rPr lang="en-GB" sz="1300">
                <a:solidFill>
                  <a:schemeClr val="dk2"/>
                </a:solidFill>
                <a:latin typeface="Nunito"/>
                <a:ea typeface="Nunito"/>
                <a:cs typeface="Nunito"/>
                <a:sym typeface="Nunito"/>
              </a:rPr>
              <a:t>distribution</a:t>
            </a:r>
            <a:r>
              <a:rPr lang="en-GB"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
        <p:nvSpPr>
          <p:cNvPr id="318" name="Google Shape;318;p18"/>
          <p:cNvSpPr txBox="1"/>
          <p:nvPr/>
        </p:nvSpPr>
        <p:spPr>
          <a:xfrm>
            <a:off x="774875" y="634525"/>
            <a:ext cx="3000000" cy="845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Community Area Population Dataset w/ Liquor and Grocery Data</a:t>
            </a:r>
            <a:endParaRPr sz="1300">
              <a:solidFill>
                <a:schemeClr val="dk2"/>
              </a:solidFill>
              <a:highlight>
                <a:srgbClr val="FFFFFF"/>
              </a:highlight>
              <a:latin typeface="Nunito"/>
              <a:ea typeface="Nunito"/>
              <a:cs typeface="Nunito"/>
              <a:sym typeface="Nunito"/>
            </a:endParaRPr>
          </a:p>
        </p:txBody>
      </p:sp>
      <p:pic>
        <p:nvPicPr>
          <p:cNvPr id="319" name="Google Shape;319;p18"/>
          <p:cNvPicPr preferRelativeResize="0"/>
          <p:nvPr/>
        </p:nvPicPr>
        <p:blipFill>
          <a:blip r:embed="rId3">
            <a:alphaModFix/>
          </a:blip>
          <a:stretch>
            <a:fillRect/>
          </a:stretch>
        </p:blipFill>
        <p:spPr>
          <a:xfrm>
            <a:off x="7209850" y="126500"/>
            <a:ext cx="1739525" cy="2155575"/>
          </a:xfrm>
          <a:prstGeom prst="rect">
            <a:avLst/>
          </a:prstGeom>
          <a:noFill/>
          <a:ln>
            <a:noFill/>
          </a:ln>
        </p:spPr>
      </p:pic>
      <p:pic>
        <p:nvPicPr>
          <p:cNvPr id="320" name="Google Shape;320;p18"/>
          <p:cNvPicPr preferRelativeResize="0"/>
          <p:nvPr/>
        </p:nvPicPr>
        <p:blipFill>
          <a:blip r:embed="rId4">
            <a:alphaModFix/>
          </a:blip>
          <a:stretch>
            <a:fillRect/>
          </a:stretch>
        </p:blipFill>
        <p:spPr>
          <a:xfrm>
            <a:off x="7852799" y="2469450"/>
            <a:ext cx="853700" cy="2342950"/>
          </a:xfrm>
          <a:prstGeom prst="rect">
            <a:avLst/>
          </a:prstGeom>
          <a:noFill/>
          <a:ln>
            <a:noFill/>
          </a:ln>
        </p:spPr>
      </p:pic>
      <p:pic>
        <p:nvPicPr>
          <p:cNvPr id="321" name="Google Shape;321;p18"/>
          <p:cNvPicPr preferRelativeResize="0"/>
          <p:nvPr/>
        </p:nvPicPr>
        <p:blipFill>
          <a:blip r:embed="rId5">
            <a:alphaModFix/>
          </a:blip>
          <a:stretch>
            <a:fillRect/>
          </a:stretch>
        </p:blipFill>
        <p:spPr>
          <a:xfrm>
            <a:off x="3963875" y="774218"/>
            <a:ext cx="3056976" cy="35950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Putting it T</a:t>
            </a:r>
            <a:r>
              <a:rPr lang="en-GB"/>
              <a:t>ogether</a:t>
            </a:r>
            <a:r>
              <a:rPr lang="en-GB"/>
              <a:t> </a:t>
            </a:r>
            <a:endParaRPr/>
          </a:p>
        </p:txBody>
      </p:sp>
      <p:sp>
        <p:nvSpPr>
          <p:cNvPr id="327" name="Google Shape;327;p19"/>
          <p:cNvSpPr txBox="1"/>
          <p:nvPr/>
        </p:nvSpPr>
        <p:spPr>
          <a:xfrm>
            <a:off x="652450" y="1725075"/>
            <a:ext cx="2520000" cy="29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Takeaways:</a:t>
            </a:r>
            <a:endParaRPr sz="1300">
              <a:solidFill>
                <a:schemeClr val="dk2"/>
              </a:solidFill>
              <a:latin typeface="Nunito"/>
              <a:ea typeface="Nunito"/>
              <a:cs typeface="Nunito"/>
              <a:sym typeface="Nunito"/>
            </a:endParaRPr>
          </a:p>
          <a:p>
            <a:pPr indent="-292100" lvl="0" marL="457200" rtl="0" algn="l">
              <a:spcBef>
                <a:spcPts val="0"/>
              </a:spcBef>
              <a:spcAft>
                <a:spcPts val="0"/>
              </a:spcAft>
              <a:buClr>
                <a:schemeClr val="dk2"/>
              </a:buClr>
              <a:buSzPts val="1000"/>
              <a:buFont typeface="Nunito"/>
              <a:buChar char="●"/>
            </a:pPr>
            <a:r>
              <a:rPr lang="en-GB" sz="1000">
                <a:highlight>
                  <a:srgbClr val="FFFFFF"/>
                </a:highlight>
                <a:latin typeface="Nunito"/>
                <a:ea typeface="Nunito"/>
                <a:cs typeface="Nunito"/>
                <a:sym typeface="Nunito"/>
              </a:rPr>
              <a:t>Generally, low-income/high crime areas such as the South Side have food deserts (i.e. a lack of grocery stores in a particular area) with a higher volume of liquor stores.</a:t>
            </a:r>
            <a:endParaRPr sz="1000">
              <a:highlight>
                <a:srgbClr val="FFFFFF"/>
              </a:highlight>
              <a:latin typeface="Nunito"/>
              <a:ea typeface="Nunito"/>
              <a:cs typeface="Nunito"/>
              <a:sym typeface="Nunito"/>
            </a:endParaRPr>
          </a:p>
          <a:p>
            <a:pPr indent="0" lvl="0" marL="457200" rtl="0" algn="l">
              <a:spcBef>
                <a:spcPts val="0"/>
              </a:spcBef>
              <a:spcAft>
                <a:spcPts val="0"/>
              </a:spcAft>
              <a:buNone/>
            </a:pPr>
            <a:r>
              <a:t/>
            </a:r>
            <a:endParaRPr sz="1000">
              <a:highlight>
                <a:srgbClr val="FFFFFF"/>
              </a:highlight>
              <a:latin typeface="Nunito"/>
              <a:ea typeface="Nunito"/>
              <a:cs typeface="Nunito"/>
              <a:sym typeface="Nunito"/>
            </a:endParaRPr>
          </a:p>
          <a:p>
            <a:pPr indent="-292100" lvl="0" marL="457200" rtl="0" algn="l">
              <a:spcBef>
                <a:spcPts val="0"/>
              </a:spcBef>
              <a:spcAft>
                <a:spcPts val="0"/>
              </a:spcAft>
              <a:buSzPts val="1000"/>
              <a:buFont typeface="Nunito"/>
              <a:buChar char="●"/>
            </a:pPr>
            <a:r>
              <a:rPr lang="en-GB" sz="1000">
                <a:highlight>
                  <a:srgbClr val="FFFFFF"/>
                </a:highlight>
                <a:latin typeface="Nunito"/>
                <a:ea typeface="Nunito"/>
                <a:cs typeface="Nunito"/>
                <a:sym typeface="Nunito"/>
              </a:rPr>
              <a:t>This forces people of those areas to depend on fast food restaurants and corner stores to find food</a:t>
            </a:r>
            <a:endParaRPr sz="1000">
              <a:highlight>
                <a:srgbClr val="FFFFFF"/>
              </a:highlight>
              <a:latin typeface="Nunito"/>
              <a:ea typeface="Nunito"/>
              <a:cs typeface="Nunito"/>
              <a:sym typeface="Nunito"/>
            </a:endParaRPr>
          </a:p>
          <a:p>
            <a:pPr indent="0" lvl="0" marL="457200" rtl="0" algn="l">
              <a:spcBef>
                <a:spcPts val="0"/>
              </a:spcBef>
              <a:spcAft>
                <a:spcPts val="0"/>
              </a:spcAft>
              <a:buNone/>
            </a:pPr>
            <a:r>
              <a:t/>
            </a:r>
            <a:endParaRPr sz="1000">
              <a:highlight>
                <a:srgbClr val="FFFFFF"/>
              </a:highlight>
              <a:latin typeface="Nunito"/>
              <a:ea typeface="Nunito"/>
              <a:cs typeface="Nunito"/>
              <a:sym typeface="Nunito"/>
            </a:endParaRPr>
          </a:p>
          <a:p>
            <a:pPr indent="-292100" lvl="0" marL="457200" rtl="0" algn="l">
              <a:spcBef>
                <a:spcPts val="0"/>
              </a:spcBef>
              <a:spcAft>
                <a:spcPts val="0"/>
              </a:spcAft>
              <a:buSzPts val="1000"/>
              <a:buFont typeface="Nunito"/>
              <a:buChar char="●"/>
            </a:pPr>
            <a:r>
              <a:rPr lang="en-GB" sz="1000">
                <a:highlight>
                  <a:srgbClr val="FFFFFF"/>
                </a:highlight>
                <a:latin typeface="Nunito"/>
                <a:ea typeface="Nunito"/>
                <a:cs typeface="Nunito"/>
                <a:sym typeface="Nunito"/>
              </a:rPr>
              <a:t>Droughts of accessible foods and surplus of liquor stores often forces residents into cycles poor health and alcoholism</a:t>
            </a:r>
            <a:endParaRPr sz="1000">
              <a:highlight>
                <a:srgbClr val="FFFFFF"/>
              </a:highlight>
              <a:latin typeface="Nunito"/>
              <a:ea typeface="Nunito"/>
              <a:cs typeface="Nunito"/>
              <a:sym typeface="Nunito"/>
            </a:endParaRPr>
          </a:p>
        </p:txBody>
      </p:sp>
      <p:sp>
        <p:nvSpPr>
          <p:cNvPr id="328" name="Google Shape;328;p19"/>
          <p:cNvSpPr txBox="1"/>
          <p:nvPr/>
        </p:nvSpPr>
        <p:spPr>
          <a:xfrm>
            <a:off x="774875" y="634525"/>
            <a:ext cx="3000000" cy="845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Community Area Population Dataset w/ Liquor and Grocery Data</a:t>
            </a:r>
            <a:endParaRPr sz="1300">
              <a:solidFill>
                <a:schemeClr val="dk2"/>
              </a:solidFill>
              <a:highlight>
                <a:srgbClr val="FFFFFF"/>
              </a:highlight>
              <a:latin typeface="Nunito"/>
              <a:ea typeface="Nunito"/>
              <a:cs typeface="Nunito"/>
              <a:sym typeface="Nunito"/>
            </a:endParaRPr>
          </a:p>
        </p:txBody>
      </p:sp>
      <p:pic>
        <p:nvPicPr>
          <p:cNvPr id="329" name="Google Shape;329;p19"/>
          <p:cNvPicPr preferRelativeResize="0"/>
          <p:nvPr/>
        </p:nvPicPr>
        <p:blipFill>
          <a:blip r:embed="rId3">
            <a:alphaModFix/>
          </a:blip>
          <a:stretch>
            <a:fillRect/>
          </a:stretch>
        </p:blipFill>
        <p:spPr>
          <a:xfrm>
            <a:off x="3674150" y="2938299"/>
            <a:ext cx="1522349" cy="1790326"/>
          </a:xfrm>
          <a:prstGeom prst="rect">
            <a:avLst/>
          </a:prstGeom>
          <a:noFill/>
          <a:ln>
            <a:noFill/>
          </a:ln>
        </p:spPr>
      </p:pic>
      <p:pic>
        <p:nvPicPr>
          <p:cNvPr id="330" name="Google Shape;330;p19"/>
          <p:cNvPicPr preferRelativeResize="0"/>
          <p:nvPr/>
        </p:nvPicPr>
        <p:blipFill rotWithShape="1">
          <a:blip r:embed="rId4">
            <a:alphaModFix/>
          </a:blip>
          <a:srcRect b="0" l="0" r="30444" t="1273"/>
          <a:stretch/>
        </p:blipFill>
        <p:spPr>
          <a:xfrm>
            <a:off x="5399375" y="274025"/>
            <a:ext cx="3608725" cy="4454601"/>
          </a:xfrm>
          <a:prstGeom prst="rect">
            <a:avLst/>
          </a:prstGeom>
          <a:noFill/>
          <a:ln>
            <a:noFill/>
          </a:ln>
        </p:spPr>
      </p:pic>
      <p:sp>
        <p:nvSpPr>
          <p:cNvPr id="331" name="Google Shape;331;p19"/>
          <p:cNvSpPr txBox="1"/>
          <p:nvPr/>
        </p:nvSpPr>
        <p:spPr>
          <a:xfrm>
            <a:off x="4063125" y="1097575"/>
            <a:ext cx="12615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Nunito"/>
                <a:ea typeface="Nunito"/>
                <a:cs typeface="Nunito"/>
                <a:sym typeface="Nunito"/>
              </a:rPr>
              <a:t>The distribution of </a:t>
            </a:r>
            <a:r>
              <a:rPr lang="en-GB" sz="1000">
                <a:solidFill>
                  <a:schemeClr val="dk2"/>
                </a:solidFill>
                <a:latin typeface="Nunito"/>
                <a:ea typeface="Nunito"/>
                <a:cs typeface="Nunito"/>
                <a:sym typeface="Nunito"/>
              </a:rPr>
              <a:t>grocery</a:t>
            </a:r>
            <a:r>
              <a:rPr lang="en-GB" sz="1000">
                <a:solidFill>
                  <a:schemeClr val="dk2"/>
                </a:solidFill>
                <a:latin typeface="Nunito"/>
                <a:ea typeface="Nunito"/>
                <a:cs typeface="Nunito"/>
                <a:sym typeface="Nunito"/>
              </a:rPr>
              <a:t> </a:t>
            </a:r>
            <a:r>
              <a:rPr lang="en-GB" sz="1000">
                <a:solidFill>
                  <a:schemeClr val="dk2"/>
                </a:solidFill>
                <a:latin typeface="Nunito"/>
                <a:ea typeface="Nunito"/>
                <a:cs typeface="Nunito"/>
                <a:sym typeface="Nunito"/>
              </a:rPr>
              <a:t>stores</a:t>
            </a:r>
            <a:r>
              <a:rPr lang="en-GB" sz="1000">
                <a:solidFill>
                  <a:schemeClr val="dk2"/>
                </a:solidFill>
                <a:latin typeface="Nunito"/>
                <a:ea typeface="Nunito"/>
                <a:cs typeface="Nunito"/>
                <a:sym typeface="Nunito"/>
              </a:rPr>
              <a:t> is much sparser around the least dense, more </a:t>
            </a:r>
            <a:r>
              <a:rPr lang="en-GB" sz="1000">
                <a:solidFill>
                  <a:schemeClr val="dk2"/>
                </a:solidFill>
                <a:latin typeface="Nunito"/>
                <a:ea typeface="Nunito"/>
                <a:cs typeface="Nunito"/>
                <a:sym typeface="Nunito"/>
              </a:rPr>
              <a:t>impoverished areas on the South Side</a:t>
            </a:r>
            <a:endParaRPr sz="10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More Data Exploration</a:t>
            </a:r>
            <a:endParaRPr/>
          </a:p>
        </p:txBody>
      </p:sp>
      <p:sp>
        <p:nvSpPr>
          <p:cNvPr id="337" name="Google Shape;337;p20"/>
          <p:cNvSpPr txBox="1"/>
          <p:nvPr/>
        </p:nvSpPr>
        <p:spPr>
          <a:xfrm>
            <a:off x="652450" y="1725075"/>
            <a:ext cx="2520000" cy="29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The Chicago Health dataset is a larger dataset that has 87 features for all 77 Chicago communities. </a:t>
            </a:r>
            <a:endParaRPr sz="1300">
              <a:highlight>
                <a:srgbClr val="FFFFFF"/>
              </a:highlight>
              <a:latin typeface="Nunito"/>
              <a:ea typeface="Nunito"/>
              <a:cs typeface="Nunito"/>
              <a:sym typeface="Nunito"/>
            </a:endParaRPr>
          </a:p>
          <a:p>
            <a:pPr indent="0" lvl="0" marL="0" rtl="0" algn="l">
              <a:spcBef>
                <a:spcPts val="0"/>
              </a:spcBef>
              <a:spcAft>
                <a:spcPts val="0"/>
              </a:spcAft>
              <a:buNone/>
            </a:pPr>
            <a:r>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GB" sz="1300">
                <a:solidFill>
                  <a:srgbClr val="101218"/>
                </a:solidFill>
                <a:highlight>
                  <a:srgbClr val="FFFFFF"/>
                </a:highlight>
                <a:latin typeface="Nunito"/>
                <a:ea typeface="Nunito"/>
                <a:cs typeface="Nunito"/>
                <a:sym typeface="Nunito"/>
              </a:rPr>
              <a:t>Before starting analysis, it is </a:t>
            </a:r>
            <a:r>
              <a:rPr lang="en-GB" sz="1300">
                <a:solidFill>
                  <a:srgbClr val="101218"/>
                </a:solidFill>
                <a:highlight>
                  <a:srgbClr val="FFFFFF"/>
                </a:highlight>
                <a:latin typeface="Nunito"/>
                <a:ea typeface="Nunito"/>
                <a:cs typeface="Nunito"/>
                <a:sym typeface="Nunito"/>
              </a:rPr>
              <a:t>important</a:t>
            </a:r>
            <a:r>
              <a:rPr lang="en-GB" sz="1300">
                <a:solidFill>
                  <a:srgbClr val="101218"/>
                </a:solidFill>
                <a:highlight>
                  <a:srgbClr val="FFFFFF"/>
                </a:highlight>
                <a:latin typeface="Nunito"/>
                <a:ea typeface="Nunito"/>
                <a:cs typeface="Nunito"/>
                <a:sym typeface="Nunito"/>
              </a:rPr>
              <a:t> to clean </a:t>
            </a:r>
            <a:r>
              <a:rPr lang="en-GB" sz="1300">
                <a:solidFill>
                  <a:srgbClr val="101218"/>
                </a:solidFill>
                <a:highlight>
                  <a:srgbClr val="FFFFFF"/>
                </a:highlight>
                <a:latin typeface="Nunito"/>
                <a:ea typeface="Nunito"/>
                <a:cs typeface="Nunito"/>
                <a:sym typeface="Nunito"/>
              </a:rPr>
              <a:t>redundant</a:t>
            </a:r>
            <a:r>
              <a:rPr lang="en-GB" sz="1300">
                <a:solidFill>
                  <a:srgbClr val="101218"/>
                </a:solidFill>
                <a:highlight>
                  <a:srgbClr val="FFFFFF"/>
                </a:highlight>
                <a:latin typeface="Nunito"/>
                <a:ea typeface="Nunito"/>
                <a:cs typeface="Nunito"/>
                <a:sym typeface="Nunito"/>
              </a:rPr>
              <a:t> </a:t>
            </a:r>
            <a:r>
              <a:rPr lang="en-GB" sz="1300">
                <a:solidFill>
                  <a:srgbClr val="101218"/>
                </a:solidFill>
                <a:latin typeface="Nunito"/>
                <a:ea typeface="Nunito"/>
                <a:cs typeface="Nunito"/>
                <a:sym typeface="Nunito"/>
              </a:rPr>
              <a:t>information, check for idiosyncrasies</a:t>
            </a:r>
            <a:r>
              <a:rPr lang="en-GB" sz="1300">
                <a:solidFill>
                  <a:srgbClr val="101218"/>
                </a:solidFill>
                <a:highlight>
                  <a:srgbClr val="FFFFFF"/>
                </a:highlight>
                <a:latin typeface="Nunito"/>
                <a:ea typeface="Nunito"/>
                <a:cs typeface="Nunito"/>
                <a:sym typeface="Nunito"/>
              </a:rPr>
              <a:t>, and aggregate useful features that are left out of the data.</a:t>
            </a:r>
            <a:endParaRPr sz="1300">
              <a:solidFill>
                <a:srgbClr val="101218"/>
              </a:solidFill>
              <a:highlight>
                <a:srgbClr val="FFFFFF"/>
              </a:highlight>
              <a:latin typeface="Nunito"/>
              <a:ea typeface="Nunito"/>
              <a:cs typeface="Nunito"/>
              <a:sym typeface="Nunito"/>
            </a:endParaRPr>
          </a:p>
        </p:txBody>
      </p:sp>
      <p:sp>
        <p:nvSpPr>
          <p:cNvPr id="338" name="Google Shape;338;p20"/>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339" name="Google Shape;339;p20"/>
          <p:cNvPicPr preferRelativeResize="0"/>
          <p:nvPr/>
        </p:nvPicPr>
        <p:blipFill>
          <a:blip r:embed="rId3">
            <a:alphaModFix/>
          </a:blip>
          <a:stretch>
            <a:fillRect/>
          </a:stretch>
        </p:blipFill>
        <p:spPr>
          <a:xfrm>
            <a:off x="3434675" y="1011450"/>
            <a:ext cx="5666749" cy="3298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248275" y="98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Aggregate Features</a:t>
            </a:r>
            <a:endParaRPr/>
          </a:p>
        </p:txBody>
      </p:sp>
      <p:sp>
        <p:nvSpPr>
          <p:cNvPr id="345" name="Google Shape;345;p21"/>
          <p:cNvSpPr txBox="1"/>
          <p:nvPr/>
        </p:nvSpPr>
        <p:spPr>
          <a:xfrm>
            <a:off x="652450" y="1725075"/>
            <a:ext cx="2520000" cy="29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highlight>
                  <a:srgbClr val="FFFFFF"/>
                </a:highlight>
                <a:latin typeface="Nunito"/>
                <a:ea typeface="Nunito"/>
                <a:cs typeface="Nunito"/>
                <a:sym typeface="Nunito"/>
              </a:rPr>
              <a:t>Added Features</a:t>
            </a:r>
            <a:endParaRPr sz="1300">
              <a:highlight>
                <a:srgbClr val="FFFFFF"/>
              </a:highlight>
              <a:latin typeface="Nunito"/>
              <a:ea typeface="Nunito"/>
              <a:cs typeface="Nunito"/>
              <a:sym typeface="Nunito"/>
            </a:endParaRPr>
          </a:p>
          <a:p>
            <a:pPr indent="0" lvl="0" marL="0" rtl="0" algn="l">
              <a:spcBef>
                <a:spcPts val="0"/>
              </a:spcBef>
              <a:spcAft>
                <a:spcPts val="0"/>
              </a:spcAft>
              <a:buNone/>
            </a:pPr>
            <a:r>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GB" sz="1000">
                <a:highlight>
                  <a:srgbClr val="FFFFFF"/>
                </a:highlight>
                <a:latin typeface="Nunito"/>
                <a:ea typeface="Nunito"/>
                <a:cs typeface="Nunito"/>
                <a:sym typeface="Nunito"/>
              </a:rPr>
              <a:t>PovertyRate - Simple percentage to see what areas have the highest poverty rates relative to population</a:t>
            </a:r>
            <a:endParaRPr sz="1000">
              <a:highlight>
                <a:srgbClr val="FFFFFF"/>
              </a:highlight>
              <a:latin typeface="Nunito"/>
              <a:ea typeface="Nunito"/>
              <a:cs typeface="Nunito"/>
              <a:sym typeface="Nunito"/>
            </a:endParaRPr>
          </a:p>
          <a:p>
            <a:pPr indent="0" lvl="0" marL="0" rtl="0" algn="l">
              <a:spcBef>
                <a:spcPts val="0"/>
              </a:spcBef>
              <a:spcAft>
                <a:spcPts val="0"/>
              </a:spcAft>
              <a:buNone/>
            </a:pPr>
            <a:r>
              <a:t/>
            </a:r>
            <a:endParaRPr sz="1000">
              <a:highlight>
                <a:srgbClr val="FFFFFF"/>
              </a:highlight>
              <a:latin typeface="Nunito"/>
              <a:ea typeface="Nunito"/>
              <a:cs typeface="Nunito"/>
              <a:sym typeface="Nunito"/>
            </a:endParaRPr>
          </a:p>
          <a:p>
            <a:pPr indent="0" lvl="0" marL="0" rtl="0" algn="l">
              <a:spcBef>
                <a:spcPts val="0"/>
              </a:spcBef>
              <a:spcAft>
                <a:spcPts val="0"/>
              </a:spcAft>
              <a:buNone/>
            </a:pPr>
            <a:r>
              <a:rPr lang="en-GB" sz="1000">
                <a:highlight>
                  <a:srgbClr val="FFFFFF"/>
                </a:highlight>
                <a:latin typeface="Nunito"/>
                <a:ea typeface="Nunito"/>
                <a:cs typeface="Nunito"/>
                <a:sym typeface="Nunito"/>
              </a:rPr>
              <a:t>Grocery/LiquorStoreCount - Count of the number of stores in each community based on community </a:t>
            </a:r>
            <a:r>
              <a:rPr lang="en-GB" sz="1000">
                <a:highlight>
                  <a:srgbClr val="FFFFFF"/>
                </a:highlight>
                <a:latin typeface="Nunito"/>
                <a:ea typeface="Nunito"/>
                <a:cs typeface="Nunito"/>
                <a:sym typeface="Nunito"/>
              </a:rPr>
              <a:t>borders</a:t>
            </a:r>
            <a:endParaRPr sz="1000">
              <a:highlight>
                <a:srgbClr val="FFFFFF"/>
              </a:highlight>
              <a:latin typeface="Nunito"/>
              <a:ea typeface="Nunito"/>
              <a:cs typeface="Nunito"/>
              <a:sym typeface="Nunito"/>
            </a:endParaRPr>
          </a:p>
          <a:p>
            <a:pPr indent="0" lvl="0" marL="0" rtl="0" algn="l">
              <a:spcBef>
                <a:spcPts val="0"/>
              </a:spcBef>
              <a:spcAft>
                <a:spcPts val="0"/>
              </a:spcAft>
              <a:buNone/>
            </a:pPr>
            <a:r>
              <a:t/>
            </a:r>
            <a:endParaRPr sz="1000">
              <a:highlight>
                <a:srgbClr val="FFFFFF"/>
              </a:highlight>
              <a:latin typeface="Nunito"/>
              <a:ea typeface="Nunito"/>
              <a:cs typeface="Nunito"/>
              <a:sym typeface="Nunito"/>
            </a:endParaRPr>
          </a:p>
          <a:p>
            <a:pPr indent="0" lvl="0" marL="0" rtl="0" algn="l">
              <a:spcBef>
                <a:spcPts val="0"/>
              </a:spcBef>
              <a:spcAft>
                <a:spcPts val="0"/>
              </a:spcAft>
              <a:buNone/>
            </a:pPr>
            <a:r>
              <a:rPr lang="en-GB" sz="1000">
                <a:highlight>
                  <a:srgbClr val="FFFFFF"/>
                </a:highlight>
                <a:latin typeface="Nunito"/>
                <a:ea typeface="Nunito"/>
                <a:cs typeface="Nunito"/>
                <a:sym typeface="Nunito"/>
              </a:rPr>
              <a:t>RacePercentage - Simple demographic </a:t>
            </a:r>
            <a:r>
              <a:rPr lang="en-GB" sz="1000">
                <a:highlight>
                  <a:srgbClr val="FFFFFF"/>
                </a:highlight>
                <a:latin typeface="Nunito"/>
                <a:ea typeface="Nunito"/>
                <a:cs typeface="Nunito"/>
                <a:sym typeface="Nunito"/>
              </a:rPr>
              <a:t>percentage</a:t>
            </a:r>
            <a:r>
              <a:rPr lang="en-GB" sz="1000">
                <a:highlight>
                  <a:srgbClr val="FFFFFF"/>
                </a:highlight>
                <a:latin typeface="Nunito"/>
                <a:ea typeface="Nunito"/>
                <a:cs typeface="Nunito"/>
                <a:sym typeface="Nunito"/>
              </a:rPr>
              <a:t> per race in communities relative to population</a:t>
            </a:r>
            <a:endParaRPr sz="1000">
              <a:highlight>
                <a:srgbClr val="FFFFFF"/>
              </a:highlight>
              <a:latin typeface="Nunito"/>
              <a:ea typeface="Nunito"/>
              <a:cs typeface="Nunito"/>
              <a:sym typeface="Nunito"/>
            </a:endParaRPr>
          </a:p>
        </p:txBody>
      </p:sp>
      <p:sp>
        <p:nvSpPr>
          <p:cNvPr id="346" name="Google Shape;346;p21"/>
          <p:cNvSpPr txBox="1"/>
          <p:nvPr/>
        </p:nvSpPr>
        <p:spPr>
          <a:xfrm>
            <a:off x="774875" y="634525"/>
            <a:ext cx="3000000" cy="615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100"/>
              </a:spcAft>
              <a:buNone/>
            </a:pPr>
            <a:r>
              <a:rPr lang="en-GB" sz="1300">
                <a:solidFill>
                  <a:schemeClr val="dk2"/>
                </a:solidFill>
                <a:highlight>
                  <a:srgbClr val="FFFFFF"/>
                </a:highlight>
                <a:latin typeface="Nunito"/>
                <a:ea typeface="Nunito"/>
                <a:cs typeface="Nunito"/>
                <a:sym typeface="Nunito"/>
              </a:rPr>
              <a:t>Chicago Health Dataset w/ Liquor and Grocery Data</a:t>
            </a:r>
            <a:endParaRPr sz="1300">
              <a:solidFill>
                <a:schemeClr val="dk2"/>
              </a:solidFill>
              <a:highlight>
                <a:srgbClr val="FFFFFF"/>
              </a:highlight>
              <a:latin typeface="Nunito"/>
              <a:ea typeface="Nunito"/>
              <a:cs typeface="Nunito"/>
              <a:sym typeface="Nunito"/>
            </a:endParaRPr>
          </a:p>
        </p:txBody>
      </p:sp>
      <p:pic>
        <p:nvPicPr>
          <p:cNvPr id="347" name="Google Shape;347;p21"/>
          <p:cNvPicPr preferRelativeResize="0"/>
          <p:nvPr/>
        </p:nvPicPr>
        <p:blipFill>
          <a:blip r:embed="rId3">
            <a:alphaModFix/>
          </a:blip>
          <a:stretch>
            <a:fillRect/>
          </a:stretch>
        </p:blipFill>
        <p:spPr>
          <a:xfrm>
            <a:off x="4691275" y="211926"/>
            <a:ext cx="4325674" cy="2359825"/>
          </a:xfrm>
          <a:prstGeom prst="rect">
            <a:avLst/>
          </a:prstGeom>
          <a:noFill/>
          <a:ln>
            <a:noFill/>
          </a:ln>
        </p:spPr>
      </p:pic>
      <p:pic>
        <p:nvPicPr>
          <p:cNvPr id="348" name="Google Shape;348;p21"/>
          <p:cNvPicPr preferRelativeResize="0"/>
          <p:nvPr/>
        </p:nvPicPr>
        <p:blipFill>
          <a:blip r:embed="rId4">
            <a:alphaModFix/>
          </a:blip>
          <a:stretch>
            <a:fillRect/>
          </a:stretch>
        </p:blipFill>
        <p:spPr>
          <a:xfrm>
            <a:off x="4706687" y="2571750"/>
            <a:ext cx="4294850" cy="273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