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6" autoAdjust="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368" y="184"/>
      </p:cViewPr>
      <p:guideLst>
        <p:guide orient="horz" pos="3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B2EB5-3B57-1548-89A3-2F63C9BF756E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A0359-7EE7-8646-BBD7-59A8FA52B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9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8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F08F-172D-0944-A173-D8C0D23FFA60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BF01-0445-EA41-8AB4-FADEAB8DB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ts.nih.gov/grants/guide/notice-files/NOT-OD-25-06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tqK8SyxFMc" TargetMode="External"/><Relationship Id="rId2" Type="http://schemas.openxmlformats.org/officeDocument/2006/relationships/hyperlink" Target="https://www.youtube.com/watch?v=1XvVibv2op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005" y="1719792"/>
            <a:ext cx="4027990" cy="3418416"/>
          </a:xfrm>
        </p:spPr>
        <p:txBody>
          <a:bodyPr>
            <a:normAutofit/>
          </a:bodyPr>
          <a:lstStyle/>
          <a:p>
            <a:r>
              <a:rPr lang="en-US" sz="4800" dirty="0"/>
              <a:t>Indirect Costs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Jeremy M. Berg</a:t>
            </a:r>
            <a:br>
              <a:rPr lang="en-US" sz="4800" dirty="0"/>
            </a:br>
            <a:endParaRPr lang="en-US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B5A-9ECB-D40D-FC15-7DEC0BF6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775D-A615-4524-6A38-26B961B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Indirect costs are </a:t>
            </a:r>
            <a:r>
              <a:rPr lang="en-US" b="1" dirty="0"/>
              <a:t>real research costs</a:t>
            </a:r>
            <a:r>
              <a:rPr lang="en-US" dirty="0"/>
              <a:t>, just those that are not readily attributable to specific projects</a:t>
            </a:r>
          </a:p>
          <a:p>
            <a:r>
              <a:rPr lang="en-US" dirty="0"/>
              <a:t>Paid by granting agencies is a fraction (the Indirect Cost Rate) applied to </a:t>
            </a:r>
            <a:r>
              <a:rPr lang="en-US" b="1" dirty="0"/>
              <a:t>Direct Costs of a grant (with exclusions)</a:t>
            </a:r>
          </a:p>
          <a:p>
            <a:r>
              <a:rPr lang="en-US" dirty="0"/>
              <a:t>Indirect Cost Rates are negotiated ~every 4 years with the cognizant federal agency (Health and Human Services or the Office of Naval Research)</a:t>
            </a:r>
          </a:p>
        </p:txBody>
      </p:sp>
    </p:spTree>
    <p:extLst>
      <p:ext uri="{BB962C8B-B14F-4D97-AF65-F5344CB8AC3E}">
        <p14:creationId xmlns:p14="http://schemas.microsoft.com/office/powerpoint/2010/main" val="39539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A398-3F54-66D5-2BBF-FD9D33E2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Cost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42F-2EF3-D679-A398-C1A2BCF2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Indirect costs are often called ”F &amp; A” costs</a:t>
            </a:r>
          </a:p>
          <a:p>
            <a:pPr lvl="1"/>
            <a:r>
              <a:rPr lang="en-US" dirty="0"/>
              <a:t>Facilities</a:t>
            </a:r>
          </a:p>
          <a:p>
            <a:pPr lvl="1"/>
            <a:r>
              <a:rPr lang="en-US" dirty="0"/>
              <a:t>Administration</a:t>
            </a:r>
          </a:p>
          <a:p>
            <a:r>
              <a:rPr lang="en-US" dirty="0"/>
              <a:t>Facilities includes building depreciation, maintenance (but not purchase of) large equipment</a:t>
            </a:r>
          </a:p>
          <a:p>
            <a:r>
              <a:rPr lang="en-US" dirty="0"/>
              <a:t>Administration includes staff and other costs associated with regulatory compliance</a:t>
            </a:r>
          </a:p>
          <a:p>
            <a:r>
              <a:rPr lang="en-US" dirty="0"/>
              <a:t>Administrative component capped at 26% (since 1991)</a:t>
            </a:r>
          </a:p>
          <a:p>
            <a:r>
              <a:rPr lang="en-US" b="1" dirty="0"/>
              <a:t>Exclusions include equipment purchases and patient care costs associated with 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1941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FC68-4834-0E76-064E-DD887B64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Indirect Cost Rates</a:t>
            </a:r>
          </a:p>
        </p:txBody>
      </p:sp>
      <p:pic>
        <p:nvPicPr>
          <p:cNvPr id="5" name="Picture 4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B3A3BC9C-2106-155F-9B88-BCF10DE2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487627"/>
            <a:ext cx="4635501" cy="2944906"/>
          </a:xfrm>
          <a:prstGeom prst="rect">
            <a:avLst/>
          </a:prstGeom>
        </p:spPr>
      </p:pic>
      <p:pic>
        <p:nvPicPr>
          <p:cNvPr id="7" name="Picture 6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9FD560BA-922E-6CF5-D473-012383AC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30" y="1369533"/>
            <a:ext cx="4124442" cy="2944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1A936-6716-5698-0F6B-955F0DBA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" y="5534111"/>
            <a:ext cx="8718606" cy="992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915CE0-99A3-0D0A-710C-D671626C43A5}"/>
              </a:ext>
            </a:extLst>
          </p:cNvPr>
          <p:cNvSpPr txBox="1"/>
          <p:nvPr/>
        </p:nvSpPr>
        <p:spPr>
          <a:xfrm>
            <a:off x="5587514" y="1763980"/>
            <a:ext cx="212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Slope = 0.590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3EC00B-995B-407D-05B4-B64CA14647F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2402" y="3774831"/>
            <a:ext cx="0" cy="2255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16499-32B6-2F79-11E6-17FECF490DEC}"/>
              </a:ext>
            </a:extLst>
          </p:cNvPr>
          <p:cNvCxnSpPr>
            <a:cxnSpLocks/>
          </p:cNvCxnSpPr>
          <p:nvPr/>
        </p:nvCxnSpPr>
        <p:spPr>
          <a:xfrm>
            <a:off x="3927231" y="3634154"/>
            <a:ext cx="4943777" cy="2039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629703-6652-197A-07C7-3BC9646F3B9F}"/>
              </a:ext>
            </a:extLst>
          </p:cNvPr>
          <p:cNvSpPr/>
          <p:nvPr/>
        </p:nvSpPr>
        <p:spPr>
          <a:xfrm>
            <a:off x="1495168" y="1631092"/>
            <a:ext cx="1828800" cy="222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0CF8-4D3B-D14E-25EE-B99A3C4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NIH”Notice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018D-E328-3519-4ED1-6FD941CB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768862" cy="4525963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993366"/>
                </a:solidFill>
                <a:effectLst/>
                <a:latin typeface="Helvetica Neue" panose="02000503000000020004" pitchFamily="2" charset="0"/>
              </a:rPr>
              <a:t>Supplemental Guidance to the 2024 NIH Grants Policy Statement: Indirect Cost Rates</a:t>
            </a:r>
            <a:endParaRPr 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Notice Number: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NOT-OD-25-068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hlinkClick r:id="rId2"/>
              </a:rPr>
              <a:t>https://grants.nih.gov/grants/guide/notice-files/NOT-OD-25-068.html</a:t>
            </a:r>
            <a:endParaRPr 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rgbClr val="333333"/>
                </a:solidFill>
                <a:latin typeface="Helvetica Neue" panose="02000503000000020004" pitchFamily="2" charset="0"/>
              </a:rPr>
              <a:t>A</a:t>
            </a:r>
            <a:r>
              <a:rPr lang="en-US" sz="36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ward recipients are subject to a 15 percent indirect cost rate!</a:t>
            </a:r>
          </a:p>
          <a:p>
            <a:pPr marL="0" indent="0" algn="l">
              <a:buNone/>
            </a:pPr>
            <a:endParaRPr lang="en-US" sz="36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967B-1882-2F1B-E32F-06420B8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”NIH”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F59D-0044-3196-5DC5-A6322066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600200"/>
            <a:ext cx="8557848" cy="49831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Rationale:</a:t>
            </a:r>
          </a:p>
          <a:p>
            <a:endParaRPr lang="en-US" dirty="0"/>
          </a:p>
          <a:p>
            <a:pPr marL="0" indent="0" algn="just">
              <a:spcAft>
                <a:spcPts val="750"/>
              </a:spcAft>
              <a:buNone/>
            </a:pPr>
            <a:r>
              <a:rPr lang="en-US" sz="5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“Yet the average indirect cost rate reported by NIH has averaged between 27% and 28% over time.</a:t>
            </a:r>
            <a:r>
              <a:rPr lang="en-US" sz="5100" dirty="0">
                <a:solidFill>
                  <a:srgbClr val="428BCA"/>
                </a:solidFill>
                <a:latin typeface="Helvetica Neue" panose="02000503000000020004" pitchFamily="2" charset="0"/>
              </a:rPr>
              <a:t> </a:t>
            </a:r>
            <a:r>
              <a:rPr lang="en-US" sz="5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And many organizations are much higher—charging indirect rates of over 50% and in some cases over 60%.”</a:t>
            </a:r>
          </a:p>
          <a:p>
            <a:pPr marL="0" indent="0" algn="just">
              <a:spcAft>
                <a:spcPts val="750"/>
              </a:spcAft>
              <a:buNone/>
            </a:pPr>
            <a:endParaRPr lang="en-US" sz="51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just">
              <a:spcAft>
                <a:spcPts val="750"/>
              </a:spcAft>
              <a:buNone/>
            </a:pPr>
            <a:r>
              <a:rPr lang="en-US" sz="51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 is comparing indirect costs/total costs with </a:t>
            </a:r>
            <a:r>
              <a:rPr lang="en-US" sz="5100" dirty="0">
                <a:solidFill>
                  <a:srgbClr val="333333"/>
                </a:solidFill>
                <a:latin typeface="Helvetica Neue" panose="02000503000000020004" pitchFamily="2" charset="0"/>
              </a:rPr>
              <a:t>indirect cost rates.</a:t>
            </a:r>
          </a:p>
          <a:p>
            <a:pPr marL="0" indent="0" algn="just">
              <a:spcAft>
                <a:spcPts val="750"/>
              </a:spcAft>
              <a:buNone/>
            </a:pPr>
            <a:endParaRPr lang="en-US" sz="2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just">
              <a:spcAft>
                <a:spcPts val="750"/>
              </a:spcAft>
              <a:buNone/>
            </a:pPr>
            <a:r>
              <a:rPr lang="en-US" sz="5100" b="1" dirty="0">
                <a:solidFill>
                  <a:srgbClr val="333333"/>
                </a:solidFill>
                <a:latin typeface="Helvetica Neue" panose="02000503000000020004" pitchFamily="2" charset="0"/>
              </a:rPr>
              <a:t>But actual indirect cost recovery is affected (substantially) by exclusions (Modified Total Direct Costs).</a:t>
            </a:r>
            <a:endParaRPr lang="en-US" sz="5100" b="1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A8D-0746-86C3-07E5-A7664647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for Top 100 Institutions</a:t>
            </a:r>
            <a:br>
              <a:rPr lang="en-US" dirty="0"/>
            </a:br>
            <a:r>
              <a:rPr lang="en-US" sz="3100" dirty="0"/>
              <a:t>Research Grants Only</a:t>
            </a:r>
            <a:br>
              <a:rPr lang="en-US" sz="3100" dirty="0"/>
            </a:br>
            <a:r>
              <a:rPr lang="en-US" sz="3100" dirty="0"/>
              <a:t>(Excludes Contracts and Training)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66DA511A-BFC7-5340-4850-A63D617A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497"/>
            <a:ext cx="4297319" cy="3068343"/>
          </a:xfrm>
          <a:prstGeom prst="rect">
            <a:avLst/>
          </a:prstGeom>
        </p:spPr>
      </p:pic>
      <p:pic>
        <p:nvPicPr>
          <p:cNvPr id="7" name="Picture 6" descr="A graph with red and blue bars&#10;&#10;AI-generated content may be incorrect.">
            <a:extLst>
              <a:ext uri="{FF2B5EF4-FFF2-40B4-BE49-F238E27FC236}">
                <a16:creationId xmlns:a16="http://schemas.microsoft.com/office/drawing/2014/main" id="{AEB227FD-FBD4-646C-1C35-2824E287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66" y="1829497"/>
            <a:ext cx="4297319" cy="3068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57BB0-C6F9-28E3-0097-AD1BE64E6C69}"/>
              </a:ext>
            </a:extLst>
          </p:cNvPr>
          <p:cNvSpPr txBox="1"/>
          <p:nvPr/>
        </p:nvSpPr>
        <p:spPr>
          <a:xfrm>
            <a:off x="902677" y="5275385"/>
            <a:ext cx="191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cost rates:</a:t>
            </a:r>
          </a:p>
          <a:p>
            <a:r>
              <a:rPr lang="en-US" dirty="0"/>
              <a:t>Mean 62%, SD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A338-8A0D-57CE-6271-E92E0B11D5DF}"/>
              </a:ext>
            </a:extLst>
          </p:cNvPr>
          <p:cNvSpPr txBox="1"/>
          <p:nvPr/>
        </p:nvSpPr>
        <p:spPr>
          <a:xfrm>
            <a:off x="4986361" y="5275384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Indirect cost fraction of Total costs:</a:t>
            </a:r>
          </a:p>
          <a:p>
            <a:r>
              <a:rPr lang="en-US" dirty="0"/>
              <a:t>Mean 29.1%, </a:t>
            </a:r>
            <a:r>
              <a:rPr lang="en-US"/>
              <a:t>SD 2.9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C6B7E-8890-15A8-F975-3A94B6B4811A}"/>
              </a:ext>
            </a:extLst>
          </p:cNvPr>
          <p:cNvSpPr txBox="1"/>
          <p:nvPr/>
        </p:nvSpPr>
        <p:spPr>
          <a:xfrm>
            <a:off x="375143" y="6260123"/>
            <a:ext cx="844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Institutions in states that voted  for Harris, T Institutions in states that voted for Trump</a:t>
            </a:r>
          </a:p>
        </p:txBody>
      </p:sp>
    </p:spTree>
    <p:extLst>
      <p:ext uri="{BB962C8B-B14F-4D97-AF65-F5344CB8AC3E}">
        <p14:creationId xmlns:p14="http://schemas.microsoft.com/office/powerpoint/2010/main" val="36289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011B-BAE4-EFBA-1BD7-EDA8D54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649B-014F-B18A-2A39-4A36019C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Indirect cost rates do vary substantially between institutions with a range of 43% to 96.9% (IQR 11.4%)</a:t>
            </a:r>
          </a:p>
          <a:p>
            <a:r>
              <a:rPr lang="en-US" dirty="0"/>
              <a:t>The distribution of actual indirect cost recovery over total costs received is much narrower with a range of 27.4% to 37% (IQR 3.7%)</a:t>
            </a:r>
          </a:p>
          <a:p>
            <a:r>
              <a:rPr lang="en-US" dirty="0"/>
              <a:t>The rationale in the Notice of 27% versus 50-60% is incorrect accounting, comparing two different entities (rates versus actual recovery) </a:t>
            </a:r>
          </a:p>
        </p:txBody>
      </p:sp>
    </p:spTree>
    <p:extLst>
      <p:ext uri="{BB962C8B-B14F-4D97-AF65-F5344CB8AC3E}">
        <p14:creationId xmlns:p14="http://schemas.microsoft.com/office/powerpoint/2010/main" val="420610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FEBA-C69E-4D30-3563-B158260E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7352-6DED-4D03-40FA-178D783C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1" y="1600200"/>
            <a:ext cx="856956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Videos about Indirect Costs</a:t>
            </a:r>
          </a:p>
          <a:p>
            <a:endParaRPr lang="en-US" dirty="0"/>
          </a:p>
          <a:p>
            <a:r>
              <a:rPr lang="en-US" dirty="0"/>
              <a:t>From Sally Rockey when she was Deputy Director for Extramural Research at NIH</a:t>
            </a:r>
          </a:p>
          <a:p>
            <a:pPr marL="0" indent="0">
              <a:buNone/>
            </a:pPr>
            <a:r>
              <a:rPr lang="en-US" dirty="0"/>
              <a:t>   (Quite detailed but remarkably accessible)</a:t>
            </a:r>
          </a:p>
          <a:p>
            <a:r>
              <a:rPr lang="en-US" dirty="0">
                <a:hlinkClick r:id="rId2"/>
              </a:rPr>
              <a:t>https://www.youtube.com/watch?v=1XvVibv2opQ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 AAU (Very accessible)</a:t>
            </a:r>
          </a:p>
          <a:p>
            <a:r>
              <a:rPr lang="en-US" dirty="0">
                <a:hlinkClick r:id="rId3"/>
              </a:rPr>
              <a:t>https://www.youtube.com/watch?v=NtqK8SyxFMc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52620</TotalTime>
  <Words>465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</vt:lpstr>
      <vt:lpstr>Office Theme</vt:lpstr>
      <vt:lpstr>Indirect Costs  Jeremy M. Berg </vt:lpstr>
      <vt:lpstr>The Basics</vt:lpstr>
      <vt:lpstr>Indirect Cost Structure</vt:lpstr>
      <vt:lpstr>Finding Indirect Cost Rates</vt:lpstr>
      <vt:lpstr>The “NIH”Notice</vt:lpstr>
      <vt:lpstr>The ”NIH” Notice</vt:lpstr>
      <vt:lpstr>Results for Top 100 Institutions Research Grants Only (Excludes Contracts and Training)</vt:lpstr>
      <vt:lpstr>Observations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Berg</dc:creator>
  <cp:lastModifiedBy>Jeremy Berg</cp:lastModifiedBy>
  <cp:revision>488</cp:revision>
  <cp:lastPrinted>2024-09-16T22:53:26Z</cp:lastPrinted>
  <dcterms:created xsi:type="dcterms:W3CDTF">2015-03-26T20:52:21Z</dcterms:created>
  <dcterms:modified xsi:type="dcterms:W3CDTF">2025-04-02T19:33:04Z</dcterms:modified>
</cp:coreProperties>
</file>