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0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list of 100 strings, find the ones that contain “a” and return them upper case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sz="2200" dirty="0" smtClean="0">
                <a:latin typeface="Menlo Bold"/>
                <a:cs typeface="Menlo Bold"/>
              </a:rPr>
              <a:t>List&lt;String&gt; </a:t>
            </a:r>
            <a:r>
              <a:rPr lang="en-US" sz="2200" dirty="0" err="1" smtClean="0">
                <a:latin typeface="Menlo Bold"/>
                <a:cs typeface="Menlo Bold"/>
              </a:rPr>
              <a:t>containingA</a:t>
            </a:r>
            <a:r>
              <a:rPr lang="en-US" sz="2200" dirty="0" smtClean="0">
                <a:latin typeface="Menlo Bold"/>
                <a:cs typeface="Menlo Bold"/>
              </a:rPr>
              <a:t> = </a:t>
            </a:r>
            <a:r>
              <a:rPr lang="en-US" sz="2200" dirty="0" err="1" smtClean="0">
                <a:latin typeface="Menlo Bold"/>
                <a:cs typeface="Menlo Bold"/>
              </a:rPr>
              <a:t>strings.stream</a:t>
            </a:r>
            <a:r>
              <a:rPr lang="en-US" sz="2200" dirty="0" smtClean="0">
                <a:latin typeface="Menlo Bold"/>
                <a:cs typeface="Menlo Bold"/>
              </a:rPr>
              <a:t>()</a:t>
            </a:r>
          </a:p>
          <a:p>
            <a:pPr marL="36576" indent="0">
              <a:buNone/>
            </a:pPr>
            <a:r>
              <a:rPr lang="en-US" sz="2200" dirty="0">
                <a:latin typeface="Menlo Bold"/>
                <a:cs typeface="Menlo Bold"/>
              </a:rPr>
              <a:t>	</a:t>
            </a:r>
            <a:r>
              <a:rPr lang="en-US" sz="2200" dirty="0" smtClean="0">
                <a:latin typeface="Menlo Bold"/>
                <a:cs typeface="Menlo Bold"/>
              </a:rPr>
              <a:t>.filter(Objects::</a:t>
            </a:r>
            <a:r>
              <a:rPr lang="en-US" sz="2200" dirty="0" err="1" smtClean="0">
                <a:latin typeface="Menlo Bold"/>
                <a:cs typeface="Menlo Bold"/>
              </a:rPr>
              <a:t>nonNull</a:t>
            </a:r>
            <a:r>
              <a:rPr lang="en-US" sz="2200" dirty="0" smtClean="0">
                <a:latin typeface="Menlo Bold"/>
                <a:cs typeface="Menlo Bold"/>
              </a:rPr>
              <a:t>)</a:t>
            </a:r>
          </a:p>
          <a:p>
            <a:pPr marL="36576" indent="0">
              <a:buNone/>
            </a:pPr>
            <a:r>
              <a:rPr lang="en-US" sz="2200" dirty="0">
                <a:latin typeface="Menlo Bold"/>
                <a:cs typeface="Menlo Bold"/>
              </a:rPr>
              <a:t>	</a:t>
            </a:r>
            <a:r>
              <a:rPr lang="en-US" sz="2200" dirty="0" smtClean="0">
                <a:latin typeface="Menlo Bold"/>
                <a:cs typeface="Menlo Bold"/>
              </a:rPr>
              <a:t>.filter(</a:t>
            </a:r>
            <a:r>
              <a:rPr lang="en-US" sz="2200" dirty="0" err="1" smtClean="0">
                <a:latin typeface="Menlo Bold"/>
                <a:cs typeface="Menlo Bold"/>
              </a:rPr>
              <a:t>str</a:t>
            </a:r>
            <a:r>
              <a:rPr lang="en-US" sz="2200" dirty="0" smtClean="0">
                <a:latin typeface="Menlo Bold"/>
                <a:cs typeface="Menlo Bold"/>
              </a:rPr>
              <a:t> -&gt; </a:t>
            </a:r>
            <a:r>
              <a:rPr lang="en-US" sz="2200" dirty="0" err="1" smtClean="0">
                <a:latin typeface="Menlo Bold"/>
                <a:cs typeface="Menlo Bold"/>
              </a:rPr>
              <a:t>str.contains</a:t>
            </a:r>
            <a:r>
              <a:rPr lang="en-US" sz="2200" dirty="0" smtClean="0">
                <a:latin typeface="Menlo Bold"/>
                <a:cs typeface="Menlo Bold"/>
              </a:rPr>
              <a:t>(“a”))</a:t>
            </a:r>
          </a:p>
          <a:p>
            <a:pPr marL="36576" indent="0">
              <a:buNone/>
            </a:pPr>
            <a:r>
              <a:rPr lang="en-US" sz="2200" dirty="0" smtClean="0">
                <a:latin typeface="Menlo Bold"/>
                <a:cs typeface="Menlo Bold"/>
              </a:rPr>
              <a:t>	.map(String::</a:t>
            </a:r>
            <a:r>
              <a:rPr lang="en-US" sz="2200" dirty="0" err="1" smtClean="0">
                <a:latin typeface="Menlo Bold"/>
                <a:cs typeface="Menlo Bold"/>
              </a:rPr>
              <a:t>toUpperCase</a:t>
            </a:r>
            <a:r>
              <a:rPr lang="en-US" sz="2200" dirty="0" smtClean="0">
                <a:latin typeface="Menlo Bold"/>
                <a:cs typeface="Menlo Bold"/>
              </a:rPr>
              <a:t>)</a:t>
            </a:r>
          </a:p>
          <a:p>
            <a:pPr marL="36576" indent="0">
              <a:buNone/>
            </a:pPr>
            <a:r>
              <a:rPr lang="en-US" sz="2200" dirty="0">
                <a:latin typeface="Menlo Bold"/>
                <a:cs typeface="Menlo Bold"/>
              </a:rPr>
              <a:t>	</a:t>
            </a:r>
            <a:r>
              <a:rPr lang="en-US" sz="2200" dirty="0" smtClean="0">
                <a:latin typeface="Menlo Bold"/>
                <a:cs typeface="Menlo Bold"/>
              </a:rPr>
              <a:t>.collect(</a:t>
            </a:r>
            <a:r>
              <a:rPr lang="en-US" sz="2200" dirty="0" err="1" smtClean="0">
                <a:latin typeface="Menlo Bold"/>
                <a:cs typeface="Menlo Bold"/>
              </a:rPr>
              <a:t>Collectors.toList</a:t>
            </a:r>
            <a:r>
              <a:rPr lang="en-US" sz="2200" dirty="0" smtClean="0">
                <a:latin typeface="Menlo Bold"/>
                <a:cs typeface="Menlo Bold"/>
              </a:rPr>
              <a:t>());</a:t>
            </a:r>
            <a:endParaRPr lang="en-US" sz="22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94633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Streams bridge the imperative model with the functional model (an entire training by itself)</a:t>
            </a:r>
          </a:p>
          <a:p>
            <a:r>
              <a:rPr lang="en-US" dirty="0" smtClean="0"/>
              <a:t>Basically, use functions (lambdas) and tell the compiler “what you want” not “how to do it”</a:t>
            </a:r>
          </a:p>
          <a:p>
            <a:r>
              <a:rPr lang="en-US" dirty="0" smtClean="0"/>
              <a:t>Frees up the JVM to make smart decisions at runtime for the best way to execute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200" dirty="0" err="1" smtClean="0">
                <a:latin typeface="Menlo Bold"/>
                <a:cs typeface="Menlo Bold"/>
              </a:rPr>
              <a:t>git</a:t>
            </a:r>
            <a:r>
              <a:rPr lang="en-US" sz="2200" dirty="0">
                <a:latin typeface="Menlo Bold"/>
                <a:cs typeface="Menlo Bold"/>
              </a:rPr>
              <a:t> clone </a:t>
            </a:r>
            <a:r>
              <a:rPr lang="en-US" sz="2200" dirty="0" err="1">
                <a:latin typeface="Menlo Bold"/>
                <a:cs typeface="Menlo Bold"/>
              </a:rPr>
              <a:t>ssh</a:t>
            </a:r>
            <a:r>
              <a:rPr lang="en-US" sz="2200" dirty="0">
                <a:latin typeface="Menlo Bold"/>
                <a:cs typeface="Menlo Bold"/>
              </a:rPr>
              <a:t>://git@jiraprod2.ussl.uhs:7998/</a:t>
            </a:r>
            <a:r>
              <a:rPr lang="en-US" sz="2200" dirty="0" err="1">
                <a:latin typeface="Menlo Bold"/>
                <a:cs typeface="Menlo Bold"/>
              </a:rPr>
              <a:t>tw</a:t>
            </a:r>
            <a:r>
              <a:rPr lang="en-US" sz="2200" dirty="0">
                <a:latin typeface="Menlo Bold"/>
                <a:cs typeface="Menlo Bold"/>
              </a:rPr>
              <a:t>/</a:t>
            </a:r>
            <a:r>
              <a:rPr lang="en-US" sz="2200" dirty="0" err="1">
                <a:latin typeface="Menlo Bold"/>
                <a:cs typeface="Menlo Bold"/>
              </a:rPr>
              <a:t>mefford</a:t>
            </a:r>
            <a:r>
              <a:rPr lang="en-US" sz="2200" dirty="0">
                <a:latin typeface="Menlo Bold"/>
                <a:cs typeface="Menlo Bold"/>
              </a:rPr>
              <a:t>---java-8-</a:t>
            </a:r>
            <a:r>
              <a:rPr lang="en-US" sz="2200" dirty="0" smtClean="0">
                <a:latin typeface="Menlo Bold"/>
                <a:cs typeface="Menlo Bold"/>
              </a:rPr>
              <a:t>streams.git</a:t>
            </a:r>
          </a:p>
          <a:p>
            <a:pPr marL="36576" indent="0">
              <a:buNone/>
            </a:pPr>
            <a:endParaRPr lang="en-US" sz="2200" dirty="0">
              <a:latin typeface="Menlo Bold"/>
              <a:cs typeface="Menlo Bold"/>
            </a:endParaRPr>
          </a:p>
          <a:p>
            <a:pPr marL="36576" indent="0">
              <a:buNone/>
            </a:pPr>
            <a:r>
              <a:rPr lang="en-US" sz="2200" dirty="0" smtClean="0">
                <a:latin typeface="Menlo Bold"/>
                <a:cs typeface="Menlo Bold"/>
              </a:rPr>
              <a:t>Solutions will be posted after in a solutions branch</a:t>
            </a:r>
            <a:endParaRPr lang="en-US" sz="22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326341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 smtClean="0">
                <a:latin typeface="Menlo Bold"/>
                <a:cs typeface="Menlo Bold"/>
              </a:rPr>
              <a:t>Useful helper methods</a:t>
            </a:r>
          </a:p>
          <a:p>
            <a:pPr marL="36576" indent="0">
              <a:buNone/>
            </a:pPr>
            <a:endParaRPr lang="en-US" sz="1600" dirty="0">
              <a:latin typeface="Menlo Bold"/>
              <a:cs typeface="Menlo Bold"/>
            </a:endParaRPr>
          </a:p>
          <a:p>
            <a:pPr marL="36576" indent="0">
              <a:buNone/>
            </a:pPr>
            <a:r>
              <a:rPr lang="en-US" sz="1200" dirty="0" smtClean="0">
                <a:latin typeface="Menlo Bold"/>
                <a:cs typeface="Menlo Bold"/>
              </a:rPr>
              <a:t>public class </a:t>
            </a:r>
            <a:r>
              <a:rPr lang="en-US" sz="1200" dirty="0" err="1" smtClean="0">
                <a:latin typeface="Menlo Bold"/>
                <a:cs typeface="Menlo Bold"/>
              </a:rPr>
              <a:t>CollectionsUtils</a:t>
            </a:r>
            <a:r>
              <a:rPr lang="en-US" sz="1200" dirty="0" smtClean="0">
                <a:latin typeface="Menlo Bold"/>
                <a:cs typeface="Menlo Bold"/>
              </a:rPr>
              <a:t> {</a:t>
            </a:r>
          </a:p>
          <a:p>
            <a:pPr marL="36576" indent="0">
              <a:buNone/>
            </a:pPr>
            <a:r>
              <a:rPr lang="en-US" sz="1200" dirty="0">
                <a:latin typeface="Menlo Bold"/>
                <a:cs typeface="Menlo Bold"/>
              </a:rPr>
              <a:t> </a:t>
            </a:r>
            <a:r>
              <a:rPr lang="en-US" sz="1200" dirty="0" smtClean="0">
                <a:latin typeface="Menlo Bold"/>
                <a:cs typeface="Menlo Bold"/>
              </a:rPr>
              <a:t> public </a:t>
            </a:r>
            <a:r>
              <a:rPr lang="en-US" sz="1200" dirty="0">
                <a:latin typeface="Menlo Bold"/>
                <a:cs typeface="Menlo Bold"/>
              </a:rPr>
              <a:t>static &lt;</a:t>
            </a:r>
            <a:r>
              <a:rPr lang="en-US" sz="1200" dirty="0">
                <a:latin typeface="Menlo Bold"/>
                <a:cs typeface="Menlo Bold"/>
              </a:rPr>
              <a:t>T</a:t>
            </a:r>
            <a:r>
              <a:rPr lang="en-US" sz="1200" dirty="0">
                <a:latin typeface="Menlo Bold"/>
                <a:cs typeface="Menlo Bold"/>
              </a:rPr>
              <a:t>&gt; </a:t>
            </a:r>
            <a:r>
              <a:rPr lang="en-US" sz="1200" dirty="0">
                <a:latin typeface="Menlo Bold"/>
                <a:cs typeface="Menlo Bold"/>
              </a:rPr>
              <a:t>Stream</a:t>
            </a:r>
            <a:r>
              <a:rPr lang="en-US" sz="1200" dirty="0">
                <a:latin typeface="Menlo Bold"/>
                <a:cs typeface="Menlo Bold"/>
              </a:rPr>
              <a:t>&lt;</a:t>
            </a:r>
            <a:r>
              <a:rPr lang="en-US" sz="1200" dirty="0">
                <a:latin typeface="Menlo Bold"/>
                <a:cs typeface="Menlo Bold"/>
              </a:rPr>
              <a:t>T</a:t>
            </a:r>
            <a:r>
              <a:rPr lang="en-US" sz="1200" dirty="0">
                <a:latin typeface="Menlo Bold"/>
                <a:cs typeface="Menlo Bold"/>
              </a:rPr>
              <a:t>&gt; </a:t>
            </a:r>
            <a:r>
              <a:rPr lang="en-US" sz="1200" dirty="0" err="1">
                <a:latin typeface="Menlo Bold"/>
                <a:cs typeface="Menlo Bold"/>
              </a:rPr>
              <a:t>nonNullStream</a:t>
            </a:r>
            <a:r>
              <a:rPr lang="en-US" sz="1200" dirty="0">
                <a:latin typeface="Menlo Bold"/>
                <a:cs typeface="Menlo Bold"/>
              </a:rPr>
              <a:t>(</a:t>
            </a:r>
            <a:r>
              <a:rPr lang="en-US" sz="1200" dirty="0">
                <a:latin typeface="Menlo Bold"/>
                <a:cs typeface="Menlo Bold"/>
              </a:rPr>
              <a:t>Collection</a:t>
            </a:r>
            <a:r>
              <a:rPr lang="en-US" sz="1200" dirty="0">
                <a:latin typeface="Menlo Bold"/>
                <a:cs typeface="Menlo Bold"/>
              </a:rPr>
              <a:t>&lt;</a:t>
            </a:r>
            <a:r>
              <a:rPr lang="en-US" sz="1200" dirty="0">
                <a:latin typeface="Menlo Bold"/>
                <a:cs typeface="Menlo Bold"/>
              </a:rPr>
              <a:t>T</a:t>
            </a:r>
            <a:r>
              <a:rPr lang="en-US" sz="1200" dirty="0">
                <a:latin typeface="Menlo Bold"/>
                <a:cs typeface="Menlo Bold"/>
              </a:rPr>
              <a:t>&gt; </a:t>
            </a:r>
            <a:r>
              <a:rPr lang="en-US" sz="1200" dirty="0">
                <a:latin typeface="Menlo Bold"/>
                <a:cs typeface="Menlo Bold"/>
              </a:rPr>
              <a:t>collection</a:t>
            </a:r>
            <a:r>
              <a:rPr lang="en-US" sz="1200" dirty="0">
                <a:latin typeface="Menlo Bold"/>
                <a:cs typeface="Menlo Bold"/>
              </a:rPr>
              <a:t>) {</a:t>
            </a:r>
            <a:br>
              <a:rPr lang="en-US" sz="1200" dirty="0">
                <a:latin typeface="Menlo Bold"/>
                <a:cs typeface="Menlo Bold"/>
              </a:rPr>
            </a:br>
            <a:r>
              <a:rPr lang="en-US" sz="1200" dirty="0">
                <a:latin typeface="Menlo Bold"/>
                <a:cs typeface="Menlo Bold"/>
              </a:rPr>
              <a:t>    return </a:t>
            </a:r>
            <a:r>
              <a:rPr lang="en-US" sz="1200" dirty="0">
                <a:latin typeface="Menlo Bold"/>
                <a:cs typeface="Menlo Bold"/>
              </a:rPr>
              <a:t>collection </a:t>
            </a:r>
            <a:r>
              <a:rPr lang="en-US" sz="1200" dirty="0">
                <a:latin typeface="Menlo Bold"/>
                <a:cs typeface="Menlo Bold"/>
              </a:rPr>
              <a:t>== </a:t>
            </a:r>
            <a:r>
              <a:rPr lang="en-US" sz="1200" dirty="0" smtClean="0">
                <a:latin typeface="Menlo Bold"/>
                <a:cs typeface="Menlo Bold"/>
              </a:rPr>
              <a:t>null ? </a:t>
            </a:r>
            <a:r>
              <a:rPr lang="en-US" sz="1200" dirty="0" err="1" smtClean="0">
                <a:latin typeface="Menlo Bold"/>
                <a:cs typeface="Menlo Bold"/>
              </a:rPr>
              <a:t>Stream.empty</a:t>
            </a:r>
            <a:r>
              <a:rPr lang="en-US" sz="1200" dirty="0">
                <a:latin typeface="Menlo Bold"/>
                <a:cs typeface="Menlo Bold"/>
              </a:rPr>
              <a:t>(</a:t>
            </a:r>
            <a:r>
              <a:rPr lang="en-US" sz="1200" dirty="0" smtClean="0">
                <a:latin typeface="Menlo Bold"/>
                <a:cs typeface="Menlo Bold"/>
              </a:rPr>
              <a:t>) : </a:t>
            </a:r>
            <a:r>
              <a:rPr lang="en-US" sz="1200" dirty="0" err="1" smtClean="0">
                <a:latin typeface="Menlo Bold"/>
                <a:cs typeface="Menlo Bold"/>
              </a:rPr>
              <a:t>collection.stream</a:t>
            </a:r>
            <a:r>
              <a:rPr lang="en-US" sz="1200" dirty="0">
                <a:latin typeface="Menlo Bold"/>
                <a:cs typeface="Menlo Bold"/>
              </a:rPr>
              <a:t>();</a:t>
            </a:r>
            <a:br>
              <a:rPr lang="en-US" sz="1200" dirty="0">
                <a:latin typeface="Menlo Bold"/>
                <a:cs typeface="Menlo Bold"/>
              </a:rPr>
            </a:br>
            <a:r>
              <a:rPr lang="en-US" sz="1200" dirty="0" smtClean="0">
                <a:latin typeface="Menlo Bold"/>
                <a:cs typeface="Menlo Bold"/>
              </a:rPr>
              <a:t>  }</a:t>
            </a:r>
          </a:p>
          <a:p>
            <a:pPr marL="36576" indent="0">
              <a:buNone/>
            </a:pPr>
            <a:r>
              <a:rPr lang="en-US" sz="1200" dirty="0" smtClean="0">
                <a:latin typeface="Menlo Bold"/>
                <a:cs typeface="Menlo Bold"/>
              </a:rPr>
              <a:t>}</a:t>
            </a:r>
          </a:p>
          <a:p>
            <a:pPr marL="36576" indent="0">
              <a:buNone/>
            </a:pPr>
            <a:endParaRPr lang="en-US" sz="1200" dirty="0">
              <a:latin typeface="Menlo Bold"/>
              <a:cs typeface="Menlo Bold"/>
            </a:endParaRPr>
          </a:p>
          <a:p>
            <a:pPr marL="36576" indent="0">
              <a:buNone/>
            </a:pPr>
            <a:r>
              <a:rPr lang="en-US" sz="1200" dirty="0">
                <a:latin typeface="Menlo Bold"/>
                <a:cs typeface="Menlo Bold"/>
              </a:rPr>
              <a:t>private </a:t>
            </a:r>
            <a:r>
              <a:rPr lang="en-US" sz="1200" dirty="0" err="1">
                <a:latin typeface="Menlo Bold"/>
                <a:cs typeface="Menlo Bold"/>
              </a:rPr>
              <a:t>boolean</a:t>
            </a:r>
            <a:r>
              <a:rPr lang="en-US" sz="1200" dirty="0">
                <a:latin typeface="Menlo Bold"/>
                <a:cs typeface="Menlo Bold"/>
              </a:rPr>
              <a:t> </a:t>
            </a:r>
            <a:r>
              <a:rPr lang="en-US" sz="1200" dirty="0" err="1">
                <a:latin typeface="Menlo Bold"/>
                <a:cs typeface="Menlo Bold"/>
              </a:rPr>
              <a:t>categoryContainsContext</a:t>
            </a:r>
            <a:r>
              <a:rPr lang="en-US" sz="1200" dirty="0">
                <a:latin typeface="Menlo Bold"/>
                <a:cs typeface="Menlo Bold"/>
              </a:rPr>
              <a:t>(String </a:t>
            </a:r>
            <a:r>
              <a:rPr lang="en-US" sz="1200" dirty="0">
                <a:latin typeface="Menlo Bold"/>
                <a:cs typeface="Menlo Bold"/>
              </a:rPr>
              <a:t>context</a:t>
            </a:r>
            <a:r>
              <a:rPr lang="en-US" sz="1200" dirty="0">
                <a:latin typeface="Menlo Bold"/>
                <a:cs typeface="Menlo Bold"/>
              </a:rPr>
              <a:t>, Category </a:t>
            </a:r>
            <a:r>
              <a:rPr lang="en-US" sz="1200" dirty="0">
                <a:latin typeface="Menlo Bold"/>
                <a:cs typeface="Menlo Bold"/>
              </a:rPr>
              <a:t>category</a:t>
            </a:r>
            <a:r>
              <a:rPr lang="en-US" sz="1200" dirty="0">
                <a:latin typeface="Menlo Bold"/>
                <a:cs typeface="Menlo Bold"/>
              </a:rPr>
              <a:t>) {</a:t>
            </a:r>
            <a:br>
              <a:rPr lang="en-US" sz="1200" dirty="0">
                <a:latin typeface="Menlo Bold"/>
                <a:cs typeface="Menlo Bold"/>
              </a:rPr>
            </a:br>
            <a:r>
              <a:rPr lang="en-US" sz="1200" dirty="0">
                <a:latin typeface="Menlo Bold"/>
                <a:cs typeface="Menlo Bold"/>
              </a:rPr>
              <a:t>  </a:t>
            </a:r>
            <a:r>
              <a:rPr lang="en-US" sz="1200" dirty="0" smtClean="0">
                <a:latin typeface="Menlo Bold"/>
                <a:cs typeface="Menlo Bold"/>
              </a:rPr>
              <a:t>return </a:t>
            </a:r>
            <a:r>
              <a:rPr lang="en-US" sz="1200" dirty="0" err="1">
                <a:latin typeface="Menlo Bold"/>
                <a:cs typeface="Menlo Bold"/>
              </a:rPr>
              <a:t>CollectionsUtil.nonNullStream</a:t>
            </a:r>
            <a:r>
              <a:rPr lang="en-US" sz="1200" dirty="0">
                <a:latin typeface="Menlo Bold"/>
                <a:cs typeface="Menlo Bold"/>
              </a:rPr>
              <a:t>(</a:t>
            </a:r>
            <a:r>
              <a:rPr lang="en-US" sz="1200" dirty="0" err="1">
                <a:latin typeface="Menlo Bold"/>
                <a:cs typeface="Menlo Bold"/>
              </a:rPr>
              <a:t>category</a:t>
            </a:r>
            <a:r>
              <a:rPr lang="en-US" sz="1200" dirty="0" err="1">
                <a:latin typeface="Menlo Bold"/>
                <a:cs typeface="Menlo Bold"/>
              </a:rPr>
              <a:t>.</a:t>
            </a:r>
            <a:r>
              <a:rPr lang="en-US" sz="1200" dirty="0" err="1">
                <a:latin typeface="Menlo Bold"/>
                <a:cs typeface="Menlo Bold"/>
              </a:rPr>
              <a:t>getCategoryContexts</a:t>
            </a:r>
            <a:r>
              <a:rPr lang="en-US" sz="1200" dirty="0">
                <a:latin typeface="Menlo Bold"/>
                <a:cs typeface="Menlo Bold"/>
              </a:rPr>
              <a:t>())</a:t>
            </a:r>
            <a:br>
              <a:rPr lang="en-US" sz="1200" dirty="0">
                <a:latin typeface="Menlo Bold"/>
                <a:cs typeface="Menlo Bold"/>
              </a:rPr>
            </a:br>
            <a:r>
              <a:rPr lang="en-US" sz="1200" dirty="0">
                <a:latin typeface="Menlo Bold"/>
                <a:cs typeface="Menlo Bold"/>
              </a:rPr>
              <a:t>  </a:t>
            </a:r>
            <a:r>
              <a:rPr lang="en-US" sz="1200" dirty="0" smtClean="0">
                <a:latin typeface="Menlo Bold"/>
                <a:cs typeface="Menlo Bold"/>
              </a:rPr>
              <a:t>  </a:t>
            </a:r>
            <a:r>
              <a:rPr lang="en-US" sz="1200" dirty="0">
                <a:latin typeface="Menlo Bold"/>
                <a:cs typeface="Menlo Bold"/>
              </a:rPr>
              <a:t>.</a:t>
            </a:r>
            <a:r>
              <a:rPr lang="en-US" sz="1200" dirty="0">
                <a:latin typeface="Menlo Bold"/>
                <a:cs typeface="Menlo Bold"/>
              </a:rPr>
              <a:t>map</a:t>
            </a:r>
            <a:r>
              <a:rPr lang="en-US" sz="1200" dirty="0">
                <a:latin typeface="Menlo Bold"/>
                <a:cs typeface="Menlo Bold"/>
              </a:rPr>
              <a:t>(</a:t>
            </a:r>
            <a:r>
              <a:rPr lang="en-US" sz="1200" dirty="0" err="1">
                <a:latin typeface="Menlo Bold"/>
                <a:cs typeface="Menlo Bold"/>
              </a:rPr>
              <a:t>CategoryContext</a:t>
            </a:r>
            <a:r>
              <a:rPr lang="en-US" sz="1200" dirty="0">
                <a:latin typeface="Menlo Bold"/>
                <a:cs typeface="Menlo Bold"/>
              </a:rPr>
              <a:t>::</a:t>
            </a:r>
            <a:r>
              <a:rPr lang="en-US" sz="1200" dirty="0" err="1">
                <a:latin typeface="Menlo Bold"/>
                <a:cs typeface="Menlo Bold"/>
              </a:rPr>
              <a:t>getCategoryContextType</a:t>
            </a:r>
            <a:r>
              <a:rPr lang="en-US" sz="1200" dirty="0">
                <a:latin typeface="Menlo Bold"/>
                <a:cs typeface="Menlo Bold"/>
              </a:rPr>
              <a:t>)</a:t>
            </a:r>
            <a:br>
              <a:rPr lang="en-US" sz="1200" dirty="0">
                <a:latin typeface="Menlo Bold"/>
                <a:cs typeface="Menlo Bold"/>
              </a:rPr>
            </a:br>
            <a:r>
              <a:rPr lang="en-US" sz="1200" dirty="0">
                <a:latin typeface="Menlo Bold"/>
                <a:cs typeface="Menlo Bold"/>
              </a:rPr>
              <a:t>  </a:t>
            </a:r>
            <a:r>
              <a:rPr lang="en-US" sz="1200" dirty="0" smtClean="0">
                <a:latin typeface="Menlo Bold"/>
                <a:cs typeface="Menlo Bold"/>
              </a:rPr>
              <a:t>  </a:t>
            </a:r>
            <a:r>
              <a:rPr lang="en-US" sz="1200" dirty="0">
                <a:latin typeface="Menlo Bold"/>
                <a:cs typeface="Menlo Bold"/>
              </a:rPr>
              <a:t>.</a:t>
            </a:r>
            <a:r>
              <a:rPr lang="en-US" sz="1200" dirty="0">
                <a:latin typeface="Menlo Bold"/>
                <a:cs typeface="Menlo Bold"/>
              </a:rPr>
              <a:t>map</a:t>
            </a:r>
            <a:r>
              <a:rPr lang="en-US" sz="1200" dirty="0">
                <a:latin typeface="Menlo Bold"/>
                <a:cs typeface="Menlo Bold"/>
              </a:rPr>
              <a:t>(</a:t>
            </a:r>
            <a:r>
              <a:rPr lang="en-US" sz="1200" dirty="0" err="1">
                <a:latin typeface="Menlo Bold"/>
                <a:cs typeface="Menlo Bold"/>
              </a:rPr>
              <a:t>CategoryContextType</a:t>
            </a:r>
            <a:r>
              <a:rPr lang="en-US" sz="1200" dirty="0">
                <a:latin typeface="Menlo Bold"/>
                <a:cs typeface="Menlo Bold"/>
              </a:rPr>
              <a:t>::name</a:t>
            </a:r>
            <a:r>
              <a:rPr lang="en-US" sz="1200" dirty="0">
                <a:latin typeface="Menlo Bold"/>
                <a:cs typeface="Menlo Bold"/>
              </a:rPr>
              <a:t>)</a:t>
            </a:r>
            <a:br>
              <a:rPr lang="en-US" sz="1200" dirty="0">
                <a:latin typeface="Menlo Bold"/>
                <a:cs typeface="Menlo Bold"/>
              </a:rPr>
            </a:br>
            <a:r>
              <a:rPr lang="en-US" sz="1200" dirty="0">
                <a:latin typeface="Menlo Bold"/>
                <a:cs typeface="Menlo Bold"/>
              </a:rPr>
              <a:t>  </a:t>
            </a:r>
            <a:r>
              <a:rPr lang="en-US" sz="1200" dirty="0" smtClean="0">
                <a:latin typeface="Menlo Bold"/>
                <a:cs typeface="Menlo Bold"/>
              </a:rPr>
              <a:t>  </a:t>
            </a:r>
            <a:r>
              <a:rPr lang="en-US" sz="1200" dirty="0">
                <a:latin typeface="Menlo Bold"/>
                <a:cs typeface="Menlo Bold"/>
              </a:rPr>
              <a:t>.</a:t>
            </a:r>
            <a:r>
              <a:rPr lang="en-US" sz="1200" dirty="0" err="1">
                <a:latin typeface="Menlo Bold"/>
                <a:cs typeface="Menlo Bold"/>
              </a:rPr>
              <a:t>anyMatch</a:t>
            </a:r>
            <a:r>
              <a:rPr lang="en-US" sz="1200" dirty="0">
                <a:latin typeface="Menlo Bold"/>
                <a:cs typeface="Menlo Bold"/>
              </a:rPr>
              <a:t>(</a:t>
            </a:r>
            <a:r>
              <a:rPr lang="en-US" sz="1200" dirty="0" err="1">
                <a:latin typeface="Menlo Bold"/>
                <a:cs typeface="Menlo Bold"/>
              </a:rPr>
              <a:t>categoryContext</a:t>
            </a:r>
            <a:r>
              <a:rPr lang="en-US" sz="1200" dirty="0">
                <a:latin typeface="Menlo Bold"/>
                <a:cs typeface="Menlo Bold"/>
              </a:rPr>
              <a:t> -&gt; </a:t>
            </a:r>
            <a:r>
              <a:rPr lang="en-US" sz="1200" dirty="0" err="1">
                <a:latin typeface="Menlo Bold"/>
                <a:cs typeface="Menlo Bold"/>
              </a:rPr>
              <a:t>StringUtils.equals</a:t>
            </a:r>
            <a:r>
              <a:rPr lang="en-US" sz="1200" dirty="0">
                <a:latin typeface="Menlo Bold"/>
                <a:cs typeface="Menlo Bold"/>
              </a:rPr>
              <a:t>(</a:t>
            </a:r>
            <a:r>
              <a:rPr lang="en-US" sz="1200" dirty="0">
                <a:latin typeface="Menlo Bold"/>
                <a:cs typeface="Menlo Bold"/>
              </a:rPr>
              <a:t>context</a:t>
            </a:r>
            <a:r>
              <a:rPr lang="en-US" sz="1200" dirty="0">
                <a:latin typeface="Menlo Bold"/>
                <a:cs typeface="Menlo Bold"/>
              </a:rPr>
              <a:t>, </a:t>
            </a:r>
            <a:r>
              <a:rPr lang="en-US" sz="1200" dirty="0" err="1">
                <a:latin typeface="Menlo Bold"/>
                <a:cs typeface="Menlo Bold"/>
              </a:rPr>
              <a:t>categoryContext</a:t>
            </a:r>
            <a:r>
              <a:rPr lang="en-US" sz="1200" dirty="0">
                <a:latin typeface="Menlo Bold"/>
                <a:cs typeface="Menlo Bold"/>
              </a:rPr>
              <a:t>));</a:t>
            </a:r>
            <a:br>
              <a:rPr lang="en-US" sz="1200" dirty="0">
                <a:latin typeface="Menlo Bold"/>
                <a:cs typeface="Menlo Bold"/>
              </a:rPr>
            </a:br>
            <a:r>
              <a:rPr lang="en-US" sz="1200" dirty="0" smtClean="0">
                <a:latin typeface="Menlo Bold"/>
                <a:cs typeface="Menlo Bold"/>
              </a:rPr>
              <a:t>}</a:t>
            </a:r>
          </a:p>
          <a:p>
            <a:pPr marL="36576" indent="0">
              <a:buNone/>
            </a:pPr>
            <a:endParaRPr lang="en-US" sz="12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5489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4" y="1600200"/>
            <a:ext cx="91440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000" dirty="0" err="1">
                <a:latin typeface="Menlo Regular"/>
                <a:cs typeface="Menlo Regular"/>
              </a:rPr>
              <a:t>VolumeInfo</a:t>
            </a:r>
            <a:r>
              <a:rPr lang="en-US" sz="1000" dirty="0">
                <a:latin typeface="Menlo Regular"/>
                <a:cs typeface="Menlo Regular"/>
              </a:rPr>
              <a:t> </a:t>
            </a:r>
            <a:r>
              <a:rPr lang="en-US" sz="1000" dirty="0">
                <a:latin typeface="Menlo Regular"/>
                <a:cs typeface="Menlo Regular"/>
              </a:rPr>
              <a:t>aggregate </a:t>
            </a:r>
            <a:r>
              <a:rPr lang="en-US" sz="1000" dirty="0">
                <a:latin typeface="Menlo Regular"/>
                <a:cs typeface="Menlo Regular"/>
              </a:rPr>
              <a:t>= new </a:t>
            </a:r>
            <a:r>
              <a:rPr lang="en-US" sz="1000" dirty="0" err="1">
                <a:latin typeface="Menlo Regular"/>
                <a:cs typeface="Menlo Regular"/>
              </a:rPr>
              <a:t>VolumeInfo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first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getBusinessCenterId</a:t>
            </a:r>
            <a:r>
              <a:rPr lang="en-US" sz="1000" dirty="0">
                <a:latin typeface="Menlo Regular"/>
                <a:cs typeface="Menlo Regular"/>
              </a:rPr>
              <a:t>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first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getCustomerId</a:t>
            </a:r>
            <a:r>
              <a:rPr lang="en-US" sz="1000" dirty="0">
                <a:latin typeface="Menlo Regular"/>
                <a:cs typeface="Menlo Regular"/>
              </a:rPr>
              <a:t>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 smtClean="0">
                <a:latin typeface="Menlo Regular"/>
                <a:cs typeface="Menlo Regular"/>
              </a:rPr>
              <a:t>(vi </a:t>
            </a:r>
            <a:r>
              <a:rPr lang="en-US" sz="1000" dirty="0">
                <a:latin typeface="Menlo Regular"/>
                <a:cs typeface="Menlo Regular"/>
              </a:rPr>
              <a:t>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getPvAmt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</a:t>
            </a:r>
            <a:r>
              <a:rPr lang="en-US" sz="1000" dirty="0">
                <a:latin typeface="Menlo Regular"/>
                <a:cs typeface="Menlo Regular"/>
              </a:rPr>
              <a:t>sum</a:t>
            </a:r>
            <a:r>
              <a:rPr lang="en-US" sz="1000" dirty="0">
                <a:latin typeface="Menlo Regular"/>
                <a:cs typeface="Menlo Regular"/>
              </a:rPr>
              <a:t>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 smtClean="0">
                <a:latin typeface="Menlo Regular"/>
                <a:cs typeface="Menlo Regular"/>
              </a:rPr>
              <a:t>(vi </a:t>
            </a:r>
            <a:r>
              <a:rPr lang="en-US" sz="1000" dirty="0">
                <a:latin typeface="Menlo Regular"/>
                <a:cs typeface="Menlo Regular"/>
              </a:rPr>
              <a:t>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getLeftVolume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</a:t>
            </a:r>
            <a:r>
              <a:rPr lang="en-US" sz="1000" dirty="0">
                <a:latin typeface="Menlo Regular"/>
                <a:cs typeface="Menlo Regular"/>
              </a:rPr>
              <a:t>sum</a:t>
            </a:r>
            <a:r>
              <a:rPr lang="en-US" sz="1000" dirty="0">
                <a:latin typeface="Menlo Regular"/>
                <a:cs typeface="Menlo Regular"/>
              </a:rPr>
              <a:t>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>
                <a:latin typeface="Menlo Regular"/>
                <a:cs typeface="Menlo Regular"/>
              </a:rPr>
              <a:t>vi 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getRightVolume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</a:t>
            </a:r>
            <a:r>
              <a:rPr lang="en-US" sz="1000" dirty="0">
                <a:latin typeface="Menlo Regular"/>
                <a:cs typeface="Menlo Regular"/>
              </a:rPr>
              <a:t>sum</a:t>
            </a:r>
            <a:r>
              <a:rPr lang="en-US" sz="1000" dirty="0">
                <a:latin typeface="Menlo Regular"/>
                <a:cs typeface="Menlo Regular"/>
              </a:rPr>
              <a:t>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>
                <a:latin typeface="Menlo Regular"/>
                <a:cs typeface="Menlo Regular"/>
              </a:rPr>
              <a:t>vi 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getLeftCarryOver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</a:t>
            </a:r>
            <a:r>
              <a:rPr lang="en-US" sz="1000" dirty="0">
                <a:latin typeface="Menlo Regular"/>
                <a:cs typeface="Menlo Regular"/>
              </a:rPr>
              <a:t>sum</a:t>
            </a:r>
            <a:r>
              <a:rPr lang="en-US" sz="1000" dirty="0">
                <a:latin typeface="Menlo Regular"/>
                <a:cs typeface="Menlo Regular"/>
              </a:rPr>
              <a:t>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>
                <a:latin typeface="Menlo Regular"/>
                <a:cs typeface="Menlo Regular"/>
              </a:rPr>
              <a:t>vi 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getRightCarryOver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</a:t>
            </a:r>
            <a:r>
              <a:rPr lang="en-US" sz="1000" dirty="0">
                <a:latin typeface="Menlo Regular"/>
                <a:cs typeface="Menlo Regular"/>
              </a:rPr>
              <a:t>sum</a:t>
            </a:r>
            <a:r>
              <a:rPr lang="en-US" sz="1000" dirty="0">
                <a:latin typeface="Menlo Regular"/>
                <a:cs typeface="Menlo Regular"/>
              </a:rPr>
              <a:t>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>
                <a:latin typeface="Menlo Regular"/>
                <a:cs typeface="Menlo Regular"/>
              </a:rPr>
              <a:t>vi 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getLeftTotal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</a:t>
            </a:r>
            <a:r>
              <a:rPr lang="en-US" sz="1000" dirty="0">
                <a:latin typeface="Menlo Regular"/>
                <a:cs typeface="Menlo Regular"/>
              </a:rPr>
              <a:t>sum</a:t>
            </a:r>
            <a:r>
              <a:rPr lang="en-US" sz="1000" dirty="0">
                <a:latin typeface="Menlo Regular"/>
                <a:cs typeface="Menlo Regular"/>
              </a:rPr>
              <a:t>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>
                <a:latin typeface="Menlo Regular"/>
                <a:cs typeface="Menlo Regular"/>
              </a:rPr>
              <a:t>vi 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getRightAutoOrder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</a:t>
            </a:r>
            <a:r>
              <a:rPr lang="en-US" sz="1000" dirty="0">
                <a:latin typeface="Menlo Regular"/>
                <a:cs typeface="Menlo Regular"/>
              </a:rPr>
              <a:t>sum</a:t>
            </a:r>
            <a:r>
              <a:rPr lang="en-US" sz="1000" dirty="0">
                <a:latin typeface="Menlo Regular"/>
                <a:cs typeface="Menlo Regular"/>
              </a:rPr>
              <a:t>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first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getVolumesPeriodEnd</a:t>
            </a:r>
            <a:r>
              <a:rPr lang="en-US" sz="1000" dirty="0">
                <a:latin typeface="Menlo Regular"/>
                <a:cs typeface="Menlo Regular"/>
              </a:rPr>
              <a:t>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>
                <a:latin typeface="Menlo Regular"/>
                <a:cs typeface="Menlo Regular"/>
              </a:rPr>
              <a:t>vi 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getLeftAutoOrder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</a:t>
            </a:r>
            <a:r>
              <a:rPr lang="en-US" sz="1000" dirty="0">
                <a:latin typeface="Menlo Regular"/>
                <a:cs typeface="Menlo Regular"/>
              </a:rPr>
              <a:t>sum</a:t>
            </a:r>
            <a:r>
              <a:rPr lang="en-US" sz="1000" dirty="0">
                <a:latin typeface="Menlo Regular"/>
                <a:cs typeface="Menlo Regular"/>
              </a:rPr>
              <a:t>(),</a:t>
            </a:r>
            <a:br>
              <a:rPr lang="en-US" sz="1000" dirty="0">
                <a:latin typeface="Menlo Regular"/>
                <a:cs typeface="Menlo Regular"/>
              </a:rPr>
            </a:br>
            <a:r>
              <a:rPr lang="en-US" sz="1000" dirty="0">
                <a:latin typeface="Menlo Regular"/>
                <a:cs typeface="Menlo Regular"/>
              </a:rPr>
              <a:t>        </a:t>
            </a:r>
            <a:r>
              <a:rPr lang="en-US" sz="1000" dirty="0" err="1">
                <a:latin typeface="Menlo Regular"/>
                <a:cs typeface="Menlo Regular"/>
              </a:rPr>
              <a:t>volumes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stream</a:t>
            </a:r>
            <a:r>
              <a:rPr lang="en-US" sz="1000" dirty="0">
                <a:latin typeface="Menlo Regular"/>
                <a:cs typeface="Menlo Regular"/>
              </a:rPr>
              <a:t>().</a:t>
            </a:r>
            <a:r>
              <a:rPr lang="en-US" sz="1000" dirty="0" err="1">
                <a:latin typeface="Menlo Regular"/>
                <a:cs typeface="Menlo Regular"/>
              </a:rPr>
              <a:t>mapToDouble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>
                <a:latin typeface="Menlo Regular"/>
                <a:cs typeface="Menlo Regular"/>
              </a:rPr>
              <a:t>vi -&gt; </a:t>
            </a:r>
            <a:r>
              <a:rPr lang="en-US" sz="1000" dirty="0" err="1">
                <a:latin typeface="Menlo Regular"/>
                <a:cs typeface="Menlo Regular"/>
              </a:rPr>
              <a:t>Math.min</a:t>
            </a:r>
            <a:r>
              <a:rPr lang="en-US" sz="1000" dirty="0">
                <a:latin typeface="Menlo Regular"/>
                <a:cs typeface="Menlo Regular"/>
              </a:rPr>
              <a:t>(</a:t>
            </a:r>
            <a:r>
              <a:rPr lang="en-US" sz="1000" dirty="0" err="1">
                <a:latin typeface="Menlo Regular"/>
                <a:cs typeface="Menlo Regular"/>
              </a:rPr>
              <a:t>vi</a:t>
            </a:r>
            <a:r>
              <a:rPr lang="en-US" sz="1000" dirty="0" err="1">
                <a:latin typeface="Menlo Regular"/>
                <a:cs typeface="Menlo Regular"/>
              </a:rPr>
              <a:t>.</a:t>
            </a:r>
            <a:r>
              <a:rPr lang="en-US" sz="1000" dirty="0" err="1">
                <a:latin typeface="Menlo Regular"/>
                <a:cs typeface="Menlo Regular"/>
              </a:rPr>
              <a:t>getRightAutoOrder</a:t>
            </a:r>
            <a:r>
              <a:rPr lang="en-US" sz="1000" dirty="0">
                <a:latin typeface="Menlo Regular"/>
                <a:cs typeface="Menlo Regular"/>
              </a:rPr>
              <a:t>(), </a:t>
            </a:r>
            <a:r>
              <a:rPr lang="en-US" sz="1000" dirty="0" err="1">
                <a:latin typeface="Menlo Regular"/>
                <a:cs typeface="Menlo Regular"/>
              </a:rPr>
              <a:t>Constants.FIVE_THOUSAND</a:t>
            </a:r>
            <a:r>
              <a:rPr lang="en-US" sz="1000" dirty="0">
                <a:latin typeface="Menlo Regular"/>
                <a:cs typeface="Menlo Regular"/>
              </a:rPr>
              <a:t>)).</a:t>
            </a:r>
            <a:r>
              <a:rPr lang="en-US" sz="1000" dirty="0">
                <a:latin typeface="Menlo Regular"/>
                <a:cs typeface="Menlo Regular"/>
              </a:rPr>
              <a:t>sum</a:t>
            </a:r>
            <a:r>
              <a:rPr lang="en-US" sz="1000" dirty="0">
                <a:latin typeface="Menlo Regular"/>
                <a:cs typeface="Menlo Regular"/>
              </a:rPr>
              <a:t>());</a:t>
            </a:r>
            <a:endParaRPr lang="en-US" sz="1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829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Lambdas in practice (advanced)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100" dirty="0">
                <a:latin typeface="Menlo Regular"/>
                <a:cs typeface="Menlo Regular"/>
              </a:rPr>
              <a:t>/**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* Create a depth-first iteration order over the nested categories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*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* @</a:t>
            </a:r>
            <a:r>
              <a:rPr lang="en-US" sz="1100" dirty="0" err="1">
                <a:latin typeface="Menlo Regular"/>
                <a:cs typeface="Menlo Regular"/>
              </a:rPr>
              <a:t>param</a:t>
            </a:r>
            <a:r>
              <a:rPr lang="en-US" sz="1100" dirty="0">
                <a:latin typeface="Menlo Regular"/>
                <a:cs typeface="Menlo Regular"/>
              </a:rPr>
              <a:t> parent the parent to start drilling down from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*/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private Stream&lt;Pair&lt;Category, Stream&lt;Product&gt;&gt;&gt; </a:t>
            </a:r>
            <a:r>
              <a:rPr lang="en-US" sz="1100" dirty="0" err="1">
                <a:latin typeface="Menlo Regular"/>
                <a:cs typeface="Menlo Regular"/>
              </a:rPr>
              <a:t>depthFirstProducts</a:t>
            </a:r>
            <a:r>
              <a:rPr lang="en-US" sz="1100" dirty="0" smtClean="0">
                <a:latin typeface="Menlo Regular"/>
                <a:cs typeface="Menlo Regular"/>
              </a:rPr>
              <a:t>(</a:t>
            </a:r>
          </a:p>
          <a:p>
            <a:pPr marL="36576" indent="0">
              <a:buNone/>
            </a:pP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smtClean="0">
                <a:latin typeface="Menlo Regular"/>
                <a:cs typeface="Menlo Regular"/>
              </a:rPr>
              <a:t>   final </a:t>
            </a:r>
            <a:r>
              <a:rPr lang="en-US" sz="1100" dirty="0">
                <a:latin typeface="Menlo Regular"/>
                <a:cs typeface="Menlo Regular"/>
              </a:rPr>
              <a:t>Category </a:t>
            </a:r>
            <a:r>
              <a:rPr lang="en-US" sz="1100" dirty="0">
                <a:latin typeface="Menlo Regular"/>
                <a:cs typeface="Menlo Regular"/>
              </a:rPr>
              <a:t>parent</a:t>
            </a:r>
            <a:r>
              <a:rPr lang="en-US" sz="1100" dirty="0" smtClean="0">
                <a:latin typeface="Menlo Regular"/>
                <a:cs typeface="Menlo Regular"/>
              </a:rPr>
              <a:t>,</a:t>
            </a:r>
          </a:p>
          <a:p>
            <a:pPr marL="36576" indent="0">
              <a:buNone/>
            </a:pP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smtClean="0">
                <a:latin typeface="Menlo Regular"/>
                <a:cs typeface="Menlo Regular"/>
              </a:rPr>
              <a:t>   </a:t>
            </a:r>
            <a:r>
              <a:rPr lang="en-US" sz="1100" dirty="0">
                <a:latin typeface="Menlo Regular"/>
                <a:cs typeface="Menlo Regular"/>
              </a:rPr>
              <a:t>final Predicate&lt;Category&gt; </a:t>
            </a:r>
            <a:r>
              <a:rPr lang="en-US" sz="1100" dirty="0" err="1">
                <a:latin typeface="Menlo Regular"/>
                <a:cs typeface="Menlo Regular"/>
              </a:rPr>
              <a:t>categoryPredicate</a:t>
            </a:r>
            <a:r>
              <a:rPr lang="en-US" sz="1100" dirty="0" smtClean="0">
                <a:latin typeface="Menlo Regular"/>
                <a:cs typeface="Menlo Regular"/>
              </a:rPr>
              <a:t>)</a:t>
            </a:r>
          </a:p>
          <a:p>
            <a:pPr marL="36576" indent="0">
              <a:buNone/>
            </a:pPr>
            <a:r>
              <a:rPr lang="en-US" sz="1100" dirty="0" smtClean="0">
                <a:latin typeface="Menlo Regular"/>
                <a:cs typeface="Menlo Regular"/>
              </a:rPr>
              <a:t>{</a:t>
            </a:r>
            <a:r>
              <a:rPr lang="en-US" sz="1100">
                <a:latin typeface="Menlo Regular"/>
                <a:cs typeface="Menlo Regular"/>
              </a:rPr>
              <a:t/>
            </a:r>
            <a:br>
              <a:rPr lang="en-US" sz="1100">
                <a:latin typeface="Menlo Regular"/>
                <a:cs typeface="Menlo Regular"/>
              </a:rPr>
            </a:br>
            <a:r>
              <a:rPr lang="en-US" sz="1100" smtClean="0">
                <a:latin typeface="Menlo Regular"/>
                <a:cs typeface="Menlo Regular"/>
              </a:rPr>
              <a:t>    </a:t>
            </a:r>
            <a:r>
              <a:rPr lang="en-US" sz="1100" dirty="0">
                <a:latin typeface="Menlo Regular"/>
                <a:cs typeface="Menlo Regular"/>
              </a:rPr>
              <a:t>return </a:t>
            </a:r>
            <a:r>
              <a:rPr lang="en-US" sz="1100" dirty="0" err="1">
                <a:latin typeface="Menlo Regular"/>
                <a:cs typeface="Menlo Regular"/>
              </a:rPr>
              <a:t>Stream.concat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// Add the current products to the stream, only if it passes the given predicate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</a:t>
            </a:r>
            <a:r>
              <a:rPr lang="en-US" sz="1100" dirty="0" err="1">
                <a:latin typeface="Menlo Regular"/>
                <a:cs typeface="Menlo Regular"/>
              </a:rPr>
              <a:t>Stream.of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r>
              <a:rPr lang="en-US" sz="1100" dirty="0" err="1">
                <a:latin typeface="Menlo Regular"/>
                <a:cs typeface="Menlo Regular"/>
              </a:rPr>
              <a:t>Pair.of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r>
              <a:rPr lang="en-US" sz="1100" dirty="0">
                <a:latin typeface="Menlo Regular"/>
                <a:cs typeface="Menlo Regular"/>
              </a:rPr>
              <a:t>parent</a:t>
            </a:r>
            <a:r>
              <a:rPr lang="en-US" sz="1100" dirty="0">
                <a:latin typeface="Menlo Regular"/>
                <a:cs typeface="Menlo Regular"/>
              </a:rPr>
              <a:t>, </a:t>
            </a:r>
            <a:r>
              <a:rPr lang="en-US" sz="1100" dirty="0" err="1">
                <a:latin typeface="Menlo Regular"/>
                <a:cs typeface="Menlo Regular"/>
              </a:rPr>
              <a:t>categoryPredicate</a:t>
            </a:r>
            <a:r>
              <a:rPr lang="en-US" sz="1100" dirty="0" err="1">
                <a:latin typeface="Menlo Regular"/>
                <a:cs typeface="Menlo Regular"/>
              </a:rPr>
              <a:t>.</a:t>
            </a:r>
            <a:r>
              <a:rPr lang="en-US" sz="1100" dirty="0" err="1">
                <a:latin typeface="Menlo Regular"/>
                <a:cs typeface="Menlo Regular"/>
              </a:rPr>
              <a:t>test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r>
              <a:rPr lang="en-US" sz="1100" dirty="0">
                <a:latin typeface="Menlo Regular"/>
                <a:cs typeface="Menlo Regular"/>
              </a:rPr>
              <a:t>parent</a:t>
            </a:r>
            <a:r>
              <a:rPr lang="en-US" sz="1100" dirty="0">
                <a:latin typeface="Menlo Regular"/>
                <a:cs typeface="Menlo Regular"/>
              </a:rPr>
              <a:t>) ?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        </a:t>
            </a:r>
            <a:r>
              <a:rPr lang="en-US" sz="1100" dirty="0" err="1">
                <a:latin typeface="Menlo Regular"/>
                <a:cs typeface="Menlo Regular"/>
              </a:rPr>
              <a:t>CollectionsUtil.nonNullStream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r>
              <a:rPr lang="en-US" sz="1100" dirty="0" err="1">
                <a:latin typeface="Menlo Regular"/>
                <a:cs typeface="Menlo Regular"/>
              </a:rPr>
              <a:t>parent</a:t>
            </a:r>
            <a:r>
              <a:rPr lang="en-US" sz="1100" dirty="0" err="1">
                <a:latin typeface="Menlo Regular"/>
                <a:cs typeface="Menlo Regular"/>
              </a:rPr>
              <a:t>.</a:t>
            </a:r>
            <a:r>
              <a:rPr lang="en-US" sz="1100" dirty="0" err="1">
                <a:latin typeface="Menlo Regular"/>
                <a:cs typeface="Menlo Regular"/>
              </a:rPr>
              <a:t>getCategoryProducts</a:t>
            </a:r>
            <a:r>
              <a:rPr lang="en-US" sz="1100" dirty="0">
                <a:latin typeface="Menlo Regular"/>
                <a:cs typeface="Menlo Regular"/>
              </a:rPr>
              <a:t>()) :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        </a:t>
            </a:r>
            <a:r>
              <a:rPr lang="en-US" sz="1100" dirty="0" err="1">
                <a:latin typeface="Menlo Regular"/>
                <a:cs typeface="Menlo Regular"/>
              </a:rPr>
              <a:t>Stream.empty</a:t>
            </a:r>
            <a:r>
              <a:rPr lang="en-US" sz="1100" dirty="0">
                <a:latin typeface="Menlo Regular"/>
                <a:cs typeface="Menlo Regular"/>
              </a:rPr>
              <a:t>())),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// Now stream down through all the children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</a:t>
            </a:r>
            <a:r>
              <a:rPr lang="en-US" sz="1100" dirty="0" err="1">
                <a:latin typeface="Menlo Regular"/>
                <a:cs typeface="Menlo Regular"/>
              </a:rPr>
              <a:t>CollectionsUtil.nonNullStream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r>
              <a:rPr lang="en-US" sz="1100" dirty="0" err="1">
                <a:latin typeface="Menlo Regular"/>
                <a:cs typeface="Menlo Regular"/>
              </a:rPr>
              <a:t>parent</a:t>
            </a:r>
            <a:r>
              <a:rPr lang="en-US" sz="1100" dirty="0" err="1">
                <a:latin typeface="Menlo Regular"/>
                <a:cs typeface="Menlo Regular"/>
              </a:rPr>
              <a:t>.</a:t>
            </a:r>
            <a:r>
              <a:rPr lang="en-US" sz="1100" dirty="0" err="1">
                <a:latin typeface="Menlo Regular"/>
                <a:cs typeface="Menlo Regular"/>
              </a:rPr>
              <a:t>getChildren</a:t>
            </a:r>
            <a:r>
              <a:rPr lang="en-US" sz="1100" dirty="0">
                <a:latin typeface="Menlo Regular"/>
                <a:cs typeface="Menlo Regular"/>
              </a:rPr>
              <a:t>())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        .</a:t>
            </a:r>
            <a:r>
              <a:rPr lang="en-US" sz="1100" dirty="0">
                <a:latin typeface="Menlo Regular"/>
                <a:cs typeface="Menlo Regular"/>
              </a:rPr>
              <a:t>map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r>
              <a:rPr lang="en-US" sz="1100" dirty="0">
                <a:latin typeface="Menlo Regular"/>
                <a:cs typeface="Menlo Regular"/>
              </a:rPr>
              <a:t>category -&gt; </a:t>
            </a:r>
            <a:r>
              <a:rPr lang="en-US" sz="1100" dirty="0" err="1">
                <a:latin typeface="Menlo Regular"/>
                <a:cs typeface="Menlo Regular"/>
              </a:rPr>
              <a:t>depthFirstProducts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r>
              <a:rPr lang="en-US" sz="1100" dirty="0">
                <a:latin typeface="Menlo Regular"/>
                <a:cs typeface="Menlo Regular"/>
              </a:rPr>
              <a:t>category</a:t>
            </a:r>
            <a:r>
              <a:rPr lang="en-US" sz="1100" dirty="0">
                <a:latin typeface="Menlo Regular"/>
                <a:cs typeface="Menlo Regular"/>
              </a:rPr>
              <a:t>, </a:t>
            </a:r>
            <a:r>
              <a:rPr lang="en-US" sz="1100" dirty="0" err="1">
                <a:latin typeface="Menlo Regular"/>
                <a:cs typeface="Menlo Regular"/>
              </a:rPr>
              <a:t>categoryPredicate</a:t>
            </a:r>
            <a:r>
              <a:rPr lang="en-US" sz="1100" dirty="0">
                <a:latin typeface="Menlo Regular"/>
                <a:cs typeface="Menlo Regular"/>
              </a:rPr>
              <a:t>))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        .</a:t>
            </a:r>
            <a:r>
              <a:rPr lang="en-US" sz="1100" dirty="0" err="1">
                <a:latin typeface="Menlo Regular"/>
                <a:cs typeface="Menlo Regular"/>
              </a:rPr>
              <a:t>flatMap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r>
              <a:rPr lang="en-US" sz="1100" dirty="0" err="1">
                <a:latin typeface="Menlo Regular"/>
                <a:cs typeface="Menlo Regular"/>
              </a:rPr>
              <a:t>Function.identity</a:t>
            </a:r>
            <a:r>
              <a:rPr lang="en-US" sz="1100" dirty="0">
                <a:latin typeface="Menlo Regular"/>
                <a:cs typeface="Menlo Regular"/>
              </a:rPr>
              <a:t>()));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}</a:t>
            </a:r>
            <a:endParaRPr lang="en-US" sz="11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3735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Streams provide a mechanism to chain together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3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operations on a stream are </a:t>
            </a:r>
            <a:r>
              <a:rPr lang="en-US" dirty="0" smtClean="0"/>
              <a:t>lazy</a:t>
            </a:r>
          </a:p>
          <a:p>
            <a:r>
              <a:rPr lang="en-US" dirty="0" smtClean="0"/>
              <a:t>Early termination is built in</a:t>
            </a:r>
          </a:p>
          <a:p>
            <a:r>
              <a:rPr lang="en-US" dirty="0" smtClean="0"/>
              <a:t>Some parallel support (more on this later)</a:t>
            </a:r>
          </a:p>
          <a:p>
            <a:r>
              <a:rPr lang="en-US" dirty="0" smtClean="0"/>
              <a:t>Provides better ways to work with nulls</a:t>
            </a:r>
          </a:p>
          <a:p>
            <a:r>
              <a:rPr lang="en-US" dirty="0" smtClean="0"/>
              <a:t>Easier to read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8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always use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There are still some times when good old iteration will produce the most readable code</a:t>
            </a:r>
          </a:p>
          <a:p>
            <a:r>
              <a:rPr lang="en-US" dirty="0" smtClean="0"/>
              <a:t>Improper use of streams can create a lot of intermediate collections (performance impact)</a:t>
            </a:r>
          </a:p>
          <a:p>
            <a:r>
              <a:rPr lang="en-US" dirty="0" smtClean="0"/>
              <a:t>However, in general, streams seem to be preferred to older iteration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7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necessary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8 added a new lambda syntax</a:t>
            </a:r>
          </a:p>
          <a:p>
            <a:pPr lvl="1"/>
            <a:r>
              <a:rPr lang="en-US" dirty="0" smtClean="0">
                <a:latin typeface="Menlo Bold"/>
                <a:cs typeface="Menlo Bold"/>
              </a:rPr>
              <a:t>(x, y) -&gt; x + y</a:t>
            </a:r>
          </a:p>
          <a:p>
            <a:r>
              <a:rPr lang="en-US" dirty="0" smtClean="0"/>
              <a:t>Method references</a:t>
            </a:r>
          </a:p>
          <a:p>
            <a:pPr lvl="1"/>
            <a:r>
              <a:rPr lang="en-US" dirty="0" smtClean="0"/>
              <a:t>String::</a:t>
            </a:r>
            <a:r>
              <a:rPr lang="en-US" dirty="0" err="1" smtClean="0"/>
              <a:t>valueOf</a:t>
            </a:r>
            <a:endParaRPr lang="en-US" dirty="0" smtClean="0"/>
          </a:p>
          <a:p>
            <a:pPr lvl="1"/>
            <a:r>
              <a:rPr lang="en-US" dirty="0" smtClean="0"/>
              <a:t>this::</a:t>
            </a:r>
            <a:r>
              <a:rPr lang="en-US" dirty="0" err="1" smtClean="0"/>
              <a:t>myPrivateMethod</a:t>
            </a:r>
            <a:endParaRPr lang="en-US" dirty="0" smtClean="0"/>
          </a:p>
          <a:p>
            <a:pPr lvl="1"/>
            <a:r>
              <a:rPr lang="en-US" dirty="0" err="1" smtClean="0"/>
              <a:t>objectInstance</a:t>
            </a:r>
            <a:r>
              <a:rPr lang="en-US" dirty="0" smtClean="0"/>
              <a:t>::</a:t>
            </a:r>
            <a:r>
              <a:rPr lang="en-US" dirty="0" err="1" smtClean="0"/>
              <a:t>itsPrivateMethod</a:t>
            </a:r>
            <a:endParaRPr lang="en-US" dirty="0" smtClean="0"/>
          </a:p>
          <a:p>
            <a:pPr lvl="1"/>
            <a:r>
              <a:rPr lang="en-US" dirty="0" err="1" smtClean="0"/>
              <a:t>System.out</a:t>
            </a:r>
            <a:r>
              <a:rPr lang="en-US" dirty="0" smtClean="0"/>
              <a:t>::</a:t>
            </a:r>
            <a:r>
              <a:rPr lang="en-US" dirty="0" err="1" smtClean="0"/>
              <a:t>printLn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</a:p>
          <a:p>
            <a:pPr lvl="1"/>
            <a:r>
              <a:rPr lang="en-US" dirty="0" smtClean="0"/>
              <a:t>This is a way of marking an interface with one (and only one) unimplemented method (does not apply to default methods)</a:t>
            </a:r>
          </a:p>
          <a:p>
            <a:pPr lvl="1"/>
            <a:r>
              <a:rPr lang="en-US" dirty="0" smtClean="0"/>
              <a:t>Use @</a:t>
            </a:r>
            <a:r>
              <a:rPr lang="en-US" dirty="0" err="1" smtClean="0"/>
              <a:t>FunctionalInterface</a:t>
            </a:r>
            <a:r>
              <a:rPr lang="en-US" dirty="0" smtClean="0"/>
              <a:t> on ones you write</a:t>
            </a:r>
          </a:p>
          <a:p>
            <a:r>
              <a:rPr lang="en-US" dirty="0" smtClean="0"/>
              <a:t>Java dumped a whole bunch of new ones on us in </a:t>
            </a:r>
            <a:r>
              <a:rPr lang="en-US" dirty="0" err="1" smtClean="0"/>
              <a:t>java.util.function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Consumer&lt;T&gt;</a:t>
            </a:r>
            <a:r>
              <a:rPr lang="en-US" dirty="0" smtClean="0"/>
              <a:t> Performs an action without a return</a:t>
            </a:r>
          </a:p>
          <a:p>
            <a:r>
              <a:rPr lang="en-US" b="1" i="1" dirty="0" smtClean="0"/>
              <a:t>Supplier&lt;T&gt; </a:t>
            </a:r>
            <a:r>
              <a:rPr lang="en-US" dirty="0" smtClean="0"/>
              <a:t>Creates an object without input</a:t>
            </a:r>
          </a:p>
          <a:p>
            <a:r>
              <a:rPr lang="en-US" b="1" i="1" dirty="0" smtClean="0"/>
              <a:t>Predicate&lt;T&gt; </a:t>
            </a:r>
            <a:r>
              <a:rPr lang="en-US" dirty="0" smtClean="0"/>
              <a:t>Returns a </a:t>
            </a:r>
            <a:r>
              <a:rPr lang="en-US" dirty="0" err="1" smtClean="0"/>
              <a:t>boolean</a:t>
            </a:r>
            <a:r>
              <a:rPr lang="en-US" dirty="0" smtClean="0"/>
              <a:t> for the given object</a:t>
            </a:r>
            <a:endParaRPr lang="en-US" b="1" i="1" dirty="0" smtClean="0"/>
          </a:p>
          <a:p>
            <a:r>
              <a:rPr lang="en-US" b="1" i="1" dirty="0" smtClean="0"/>
              <a:t>Function&lt;T,R&gt; </a:t>
            </a:r>
            <a:r>
              <a:rPr lang="en-US" dirty="0" smtClean="0"/>
              <a:t>Takes an object of type T and returns one of type R (T can be R)</a:t>
            </a:r>
          </a:p>
        </p:txBody>
      </p:sp>
    </p:spTree>
    <p:extLst>
      <p:ext uri="{BB962C8B-B14F-4D97-AF65-F5344CB8AC3E}">
        <p14:creationId xmlns:p14="http://schemas.microsoft.com/office/powerpoint/2010/main" val="80079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Streams consist of intermediate operations and only one terminal operation</a:t>
            </a:r>
          </a:p>
          <a:p>
            <a:r>
              <a:rPr lang="en-US" dirty="0" smtClean="0"/>
              <a:t>Once a stream has had a terminal operation applied, the stream is invalid (not good to store streams and passing streams between methods is discouraged)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4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API – Common Intermediate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filter(Predicate&lt;T&gt;)</a:t>
            </a:r>
          </a:p>
          <a:p>
            <a:r>
              <a:rPr lang="en-US" dirty="0" smtClean="0"/>
              <a:t>map(Function&lt;T,R&gt;)</a:t>
            </a:r>
          </a:p>
          <a:p>
            <a:r>
              <a:rPr lang="en-US" dirty="0" smtClean="0"/>
              <a:t>peek(Consumer&lt;T&gt;)</a:t>
            </a:r>
          </a:p>
          <a:p>
            <a:r>
              <a:rPr lang="en-US" dirty="0" smtClean="0"/>
              <a:t>distinct()</a:t>
            </a:r>
          </a:p>
          <a:p>
            <a:r>
              <a:rPr lang="en-US" dirty="0" smtClean="0"/>
              <a:t>sorted(?Comparator)</a:t>
            </a:r>
          </a:p>
          <a:p>
            <a:r>
              <a:rPr lang="en-US" dirty="0" smtClean="0"/>
              <a:t>limit</a:t>
            </a:r>
          </a:p>
          <a:p>
            <a:r>
              <a:rPr lang="en-US" dirty="0" err="1" smtClean="0"/>
              <a:t>flatMap</a:t>
            </a:r>
            <a:r>
              <a:rPr lang="en-US" dirty="0" smtClean="0"/>
              <a:t> – this one is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5121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180</TotalTime>
  <Words>502</Words>
  <Application>Microsoft Macintosh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Java 8 Streams</vt:lpstr>
      <vt:lpstr>What are streams?</vt:lpstr>
      <vt:lpstr>Why use streams?</vt:lpstr>
      <vt:lpstr>Should I always use streams?</vt:lpstr>
      <vt:lpstr>Some necessary background</vt:lpstr>
      <vt:lpstr>More background</vt:lpstr>
      <vt:lpstr>Common Functional Interfaces</vt:lpstr>
      <vt:lpstr>Stream API</vt:lpstr>
      <vt:lpstr>Stream API – Common Intermediate Operations</vt:lpstr>
      <vt:lpstr>Example</vt:lpstr>
      <vt:lpstr>Functional Programming</vt:lpstr>
      <vt:lpstr>Workshop Time!</vt:lpstr>
      <vt:lpstr>Lambdas in practice</vt:lpstr>
      <vt:lpstr>Lambdas in practice</vt:lpstr>
      <vt:lpstr>Lambdas in practice (advanced)</vt:lpstr>
    </vt:vector>
  </TitlesOfParts>
  <Company>USANA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Streams</dc:title>
  <dc:creator>Jeremy Mefford</dc:creator>
  <cp:lastModifiedBy>Jeremy Mefford</cp:lastModifiedBy>
  <cp:revision>7</cp:revision>
  <dcterms:created xsi:type="dcterms:W3CDTF">2016-01-06T14:45:43Z</dcterms:created>
  <dcterms:modified xsi:type="dcterms:W3CDTF">2016-01-06T17:46:16Z</dcterms:modified>
</cp:coreProperties>
</file>