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0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list of 100 strings, find the ones that contain “a” and return them upper case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List&lt;String&gt; </a:t>
            </a:r>
            <a:r>
              <a:rPr lang="en-US" sz="2200" dirty="0" err="1" smtClean="0">
                <a:latin typeface="Menlo Bold"/>
                <a:cs typeface="Menlo Bold"/>
              </a:rPr>
              <a:t>containingA</a:t>
            </a:r>
            <a:r>
              <a:rPr lang="en-US" sz="2200" dirty="0" smtClean="0">
                <a:latin typeface="Menlo Bold"/>
                <a:cs typeface="Menlo Bold"/>
              </a:rPr>
              <a:t> = </a:t>
            </a:r>
            <a:r>
              <a:rPr lang="en-US" sz="2200" dirty="0" err="1" smtClean="0">
                <a:latin typeface="Menlo Bold"/>
                <a:cs typeface="Menlo Bold"/>
              </a:rPr>
              <a:t>strings.stream</a:t>
            </a:r>
            <a:r>
              <a:rPr lang="en-US" sz="2200" dirty="0" smtClean="0">
                <a:latin typeface="Menlo Bold"/>
                <a:cs typeface="Menlo Bold"/>
              </a:rPr>
              <a:t>()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.filter(Objects::</a:t>
            </a:r>
            <a:r>
              <a:rPr lang="en-US" sz="2200" dirty="0" err="1" smtClean="0">
                <a:latin typeface="Menlo Bold"/>
                <a:cs typeface="Menlo Bold"/>
              </a:rPr>
              <a:t>nonNull</a:t>
            </a:r>
            <a:r>
              <a:rPr lang="en-US" sz="2200" dirty="0" smtClean="0">
                <a:latin typeface="Menlo Bold"/>
                <a:cs typeface="Menlo Bold"/>
              </a:rPr>
              <a:t>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.filter(</a:t>
            </a:r>
            <a:r>
              <a:rPr lang="en-US" sz="2200" dirty="0" err="1" smtClean="0">
                <a:latin typeface="Menlo Bold"/>
                <a:cs typeface="Menlo Bold"/>
              </a:rPr>
              <a:t>str</a:t>
            </a:r>
            <a:r>
              <a:rPr lang="en-US" sz="2200" dirty="0" smtClean="0">
                <a:latin typeface="Menlo Bold"/>
                <a:cs typeface="Menlo Bold"/>
              </a:rPr>
              <a:t> -&gt; </a:t>
            </a:r>
            <a:r>
              <a:rPr lang="en-US" sz="2200" dirty="0" err="1" smtClean="0">
                <a:latin typeface="Menlo Bold"/>
                <a:cs typeface="Menlo Bold"/>
              </a:rPr>
              <a:t>str.contains</a:t>
            </a:r>
            <a:r>
              <a:rPr lang="en-US" sz="2200" dirty="0" smtClean="0">
                <a:latin typeface="Menlo Bold"/>
                <a:cs typeface="Menlo Bold"/>
              </a:rPr>
              <a:t>(“a”))</a:t>
            </a:r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	.map(String::</a:t>
            </a:r>
            <a:r>
              <a:rPr lang="en-US" sz="2200" dirty="0" err="1" smtClean="0">
                <a:latin typeface="Menlo Bold"/>
                <a:cs typeface="Menlo Bold"/>
              </a:rPr>
              <a:t>toUpperCase</a:t>
            </a:r>
            <a:r>
              <a:rPr lang="en-US" sz="2200" dirty="0" smtClean="0">
                <a:latin typeface="Menlo Bold"/>
                <a:cs typeface="Menlo Bold"/>
              </a:rPr>
              <a:t>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.collect(</a:t>
            </a:r>
            <a:r>
              <a:rPr lang="en-US" sz="2200" dirty="0" err="1" smtClean="0">
                <a:latin typeface="Menlo Bold"/>
                <a:cs typeface="Menlo Bold"/>
              </a:rPr>
              <a:t>Collectors.toList</a:t>
            </a:r>
            <a:r>
              <a:rPr lang="en-US" sz="2200" dirty="0" smtClean="0">
                <a:latin typeface="Menlo Bold"/>
                <a:cs typeface="Menlo Bold"/>
              </a:rPr>
              <a:t>());</a:t>
            </a:r>
            <a:endParaRPr lang="en-US" sz="2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463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bridge the imperative model with the functional model (an entire training by itself)</a:t>
            </a:r>
          </a:p>
          <a:p>
            <a:r>
              <a:rPr lang="en-US" dirty="0" smtClean="0"/>
              <a:t>Basically, use functions (lambdas) and tell the compiler “what you want” not “how to do it”</a:t>
            </a:r>
          </a:p>
          <a:p>
            <a:r>
              <a:rPr lang="en-US" dirty="0" smtClean="0"/>
              <a:t>Frees up the JVM to make smart decisions at runtime for the best way to execute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want a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(begin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(set! </a:t>
            </a:r>
            <a:r>
              <a:rPr lang="en-US" dirty="0" err="1">
                <a:latin typeface="Menlo Bold"/>
                <a:cs typeface="Menlo Bold"/>
              </a:rPr>
              <a:t>g$y</a:t>
            </a:r>
            <a:r>
              <a:rPr lang="en-US" dirty="0">
                <a:latin typeface="Menlo Bold"/>
                <a:cs typeface="Menlo Bold"/>
              </a:rPr>
              <a:t> 0)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(call/</a:t>
            </a:r>
            <a:r>
              <a:rPr lang="en-US" dirty="0" err="1">
                <a:latin typeface="Menlo Bold"/>
                <a:cs typeface="Menlo Bold"/>
              </a:rPr>
              <a:t>ec</a:t>
            </a:r>
            <a:endParaRPr lang="en-US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(lambda (break)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((lambda ($seq16 $loop17)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(begin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(begin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(if (set? $seq16)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(for-set $seq16 $loop17)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(if (tuple? $seq16)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  (for-tuple $seq16 $loop17)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  (if (</a:t>
            </a:r>
            <a:r>
              <a:rPr lang="en-US" dirty="0" err="1">
                <a:latin typeface="Menlo Bold"/>
                <a:cs typeface="Menlo Bold"/>
              </a:rPr>
              <a:t>py</a:t>
            </a:r>
            <a:r>
              <a:rPr lang="en-US" dirty="0">
                <a:latin typeface="Menlo Bold"/>
                <a:cs typeface="Menlo Bold"/>
              </a:rPr>
              <a:t>-list? $seq16)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    (for-</a:t>
            </a:r>
            <a:r>
              <a:rPr lang="en-US" dirty="0" err="1">
                <a:latin typeface="Menlo Bold"/>
                <a:cs typeface="Menlo Bold"/>
              </a:rPr>
              <a:t>py</a:t>
            </a:r>
            <a:r>
              <a:rPr lang="en-US" dirty="0">
                <a:latin typeface="Menlo Bold"/>
                <a:cs typeface="Menlo Bold"/>
              </a:rPr>
              <a:t>-list $seq16 $loop17)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    (if (</a:t>
            </a:r>
            <a:r>
              <a:rPr lang="en-US" dirty="0" err="1">
                <a:latin typeface="Menlo Bold"/>
                <a:cs typeface="Menlo Bold"/>
              </a:rPr>
              <a:t>dict</a:t>
            </a:r>
            <a:r>
              <a:rPr lang="en-US" dirty="0">
                <a:latin typeface="Menlo Bold"/>
                <a:cs typeface="Menlo Bold"/>
              </a:rPr>
              <a:t>? $seq16) (for-</a:t>
            </a:r>
            <a:r>
              <a:rPr lang="en-US" dirty="0" err="1">
                <a:latin typeface="Menlo Bold"/>
                <a:cs typeface="Menlo Bold"/>
              </a:rPr>
              <a:t>dict</a:t>
            </a:r>
            <a:r>
              <a:rPr lang="en-US" dirty="0">
                <a:latin typeface="Menlo Bold"/>
                <a:cs typeface="Menlo Bold"/>
              </a:rPr>
              <a:t> $seq16 $loop17) (void)))))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((lambda () (begin (</a:t>
            </a:r>
            <a:r>
              <a:rPr lang="en-US" dirty="0" err="1">
                <a:latin typeface="Menlo Bold"/>
                <a:cs typeface="Menlo Bold"/>
              </a:rPr>
              <a:t>py</a:t>
            </a:r>
            <a:r>
              <a:rPr lang="en-US" dirty="0">
                <a:latin typeface="Menlo Bold"/>
                <a:cs typeface="Menlo Bold"/>
              </a:rPr>
              <a:t>-print </a:t>
            </a:r>
            <a:r>
              <a:rPr lang="en-US" dirty="0" err="1">
                <a:latin typeface="Menlo Bold"/>
                <a:cs typeface="Menlo Bold"/>
              </a:rPr>
              <a:t>g$y</a:t>
            </a:r>
            <a:r>
              <a:rPr lang="en-US" dirty="0">
                <a:latin typeface="Menlo Bold"/>
                <a:cs typeface="Menlo Bold"/>
              </a:rPr>
              <a:t>)))))))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(</a:t>
            </a:r>
            <a:r>
              <a:rPr lang="en-US" dirty="0" err="1">
                <a:latin typeface="Menlo Bold"/>
                <a:cs typeface="Menlo Bold"/>
              </a:rPr>
              <a:t>py</a:t>
            </a:r>
            <a:r>
              <a:rPr lang="en-US" dirty="0">
                <a:latin typeface="Menlo Bold"/>
                <a:cs typeface="Menlo Bold"/>
              </a:rPr>
              <a:t>-list* 1 2 3)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(lambda (i16)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(call/</a:t>
            </a:r>
            <a:r>
              <a:rPr lang="en-US" dirty="0" err="1">
                <a:latin typeface="Menlo Bold"/>
                <a:cs typeface="Menlo Bold"/>
              </a:rPr>
              <a:t>ec</a:t>
            </a:r>
            <a:endParaRPr lang="en-US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(lambda (continue)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(begin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(set! </a:t>
            </a:r>
            <a:r>
              <a:rPr lang="en-US" dirty="0" err="1">
                <a:latin typeface="Menlo Bold"/>
                <a:cs typeface="Menlo Bold"/>
              </a:rPr>
              <a:t>g$x</a:t>
            </a:r>
            <a:r>
              <a:rPr lang="en-US" dirty="0">
                <a:latin typeface="Menlo Bold"/>
                <a:cs typeface="Menlo Bold"/>
              </a:rPr>
              <a:t> i16)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((lambda ()</a:t>
            </a:r>
          </a:p>
          <a:p>
            <a:pPr marL="36576" indent="0">
              <a:buNone/>
            </a:pPr>
            <a:r>
              <a:rPr lang="en-US" dirty="0">
                <a:latin typeface="Menlo Bold"/>
                <a:cs typeface="Menlo Bold"/>
              </a:rPr>
              <a:t>                 (begin (</a:t>
            </a:r>
            <a:r>
              <a:rPr lang="en-US" dirty="0" err="1">
                <a:latin typeface="Menlo Bold"/>
                <a:cs typeface="Menlo Bold"/>
              </a:rPr>
              <a:t>py</a:t>
            </a:r>
            <a:r>
              <a:rPr lang="en-US" dirty="0">
                <a:latin typeface="Menlo Bold"/>
                <a:cs typeface="Menlo Bold"/>
              </a:rPr>
              <a:t>-print </a:t>
            </a:r>
            <a:r>
              <a:rPr lang="en-US" dirty="0" err="1">
                <a:latin typeface="Menlo Bold"/>
                <a:cs typeface="Menlo Bold"/>
              </a:rPr>
              <a:t>g$x</a:t>
            </a:r>
            <a:r>
              <a:rPr lang="en-US" dirty="0">
                <a:latin typeface="Menlo Bold"/>
                <a:cs typeface="Menlo Bold"/>
              </a:rPr>
              <a:t>) (set! </a:t>
            </a:r>
            <a:r>
              <a:rPr lang="en-US" dirty="0" err="1">
                <a:latin typeface="Menlo Bold"/>
                <a:cs typeface="Menlo Bold"/>
              </a:rPr>
              <a:t>g$y</a:t>
            </a:r>
            <a:r>
              <a:rPr lang="en-US" dirty="0">
                <a:latin typeface="Menlo Bold"/>
                <a:cs typeface="Menlo Bold"/>
              </a:rPr>
              <a:t> (+ </a:t>
            </a:r>
            <a:r>
              <a:rPr lang="en-US" dirty="0" err="1">
                <a:latin typeface="Menlo Bold"/>
                <a:cs typeface="Menlo Bold"/>
              </a:rPr>
              <a:t>g$x</a:t>
            </a:r>
            <a:r>
              <a:rPr lang="en-US" dirty="0">
                <a:latin typeface="Menlo Bold"/>
                <a:cs typeface="Menlo Bold"/>
              </a:rPr>
              <a:t> </a:t>
            </a:r>
            <a:r>
              <a:rPr lang="en-US" dirty="0" err="1">
                <a:latin typeface="Menlo Bold"/>
                <a:cs typeface="Menlo Bold"/>
              </a:rPr>
              <a:t>g$y</a:t>
            </a:r>
            <a:r>
              <a:rPr lang="en-US" dirty="0">
                <a:latin typeface="Menlo Bold"/>
                <a:cs typeface="Menlo Bold"/>
              </a:rPr>
              <a:t>))))))))))))))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0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200" dirty="0" err="1" smtClean="0">
                <a:latin typeface="Menlo Bold"/>
                <a:cs typeface="Menlo Bold"/>
              </a:rPr>
              <a:t>git</a:t>
            </a:r>
            <a:r>
              <a:rPr lang="en-US" sz="2200" dirty="0">
                <a:latin typeface="Menlo Bold"/>
                <a:cs typeface="Menlo Bold"/>
              </a:rPr>
              <a:t> clone </a:t>
            </a:r>
            <a:r>
              <a:rPr lang="en-US" sz="2200" dirty="0" err="1">
                <a:latin typeface="Menlo Bold"/>
                <a:cs typeface="Menlo Bold"/>
              </a:rPr>
              <a:t>ssh</a:t>
            </a:r>
            <a:r>
              <a:rPr lang="en-US" sz="2200" dirty="0">
                <a:latin typeface="Menlo Bold"/>
                <a:cs typeface="Menlo Bold"/>
              </a:rPr>
              <a:t>://git@jiraprod2.ussl.uhs:7998/</a:t>
            </a:r>
            <a:r>
              <a:rPr lang="en-US" sz="2200" dirty="0" err="1">
                <a:latin typeface="Menlo Bold"/>
                <a:cs typeface="Menlo Bold"/>
              </a:rPr>
              <a:t>tw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mefford</a:t>
            </a:r>
            <a:r>
              <a:rPr lang="en-US" sz="2200" dirty="0">
                <a:latin typeface="Menlo Bold"/>
                <a:cs typeface="Menlo Bold"/>
              </a:rPr>
              <a:t>---java-8-</a:t>
            </a:r>
            <a:r>
              <a:rPr lang="en-US" sz="2200" dirty="0" smtClean="0">
                <a:latin typeface="Menlo Bold"/>
                <a:cs typeface="Menlo Bold"/>
              </a:rPr>
              <a:t>streams.git</a:t>
            </a:r>
          </a:p>
          <a:p>
            <a:pPr marL="36576" indent="0">
              <a:buNone/>
            </a:pPr>
            <a:endParaRPr lang="en-US" sz="22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Solutions will be posted after in a solutions branch</a:t>
            </a:r>
            <a:endParaRPr lang="en-US" sz="2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26341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>
                <a:latin typeface="Menlo Bold"/>
                <a:cs typeface="Menlo Bold"/>
              </a:rPr>
              <a:t>Useful helper methods</a:t>
            </a:r>
          </a:p>
          <a:p>
            <a:pPr marL="36576" indent="0">
              <a:buNone/>
            </a:pPr>
            <a:endParaRPr lang="en-US" sz="16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1200" dirty="0" smtClean="0">
                <a:latin typeface="Menlo Bold"/>
                <a:cs typeface="Menlo Bold"/>
              </a:rPr>
              <a:t>public class </a:t>
            </a:r>
            <a:r>
              <a:rPr lang="en-US" sz="1200" dirty="0" err="1" smtClean="0">
                <a:latin typeface="Menlo Bold"/>
                <a:cs typeface="Menlo Bold"/>
              </a:rPr>
              <a:t>CollectionsUtils</a:t>
            </a:r>
            <a:r>
              <a:rPr lang="en-US" sz="1200" dirty="0" smtClean="0">
                <a:latin typeface="Menlo Bold"/>
                <a:cs typeface="Menlo Bold"/>
              </a:rPr>
              <a:t> {</a:t>
            </a:r>
          </a:p>
          <a:p>
            <a:pPr marL="36576" indent="0">
              <a:buNone/>
            </a:pPr>
            <a:r>
              <a:rPr lang="en-US" sz="1200" dirty="0">
                <a:latin typeface="Menlo Bold"/>
                <a:cs typeface="Menlo Bold"/>
              </a:rPr>
              <a:t> </a:t>
            </a:r>
            <a:r>
              <a:rPr lang="en-US" sz="1200" dirty="0" smtClean="0">
                <a:latin typeface="Menlo Bold"/>
                <a:cs typeface="Menlo Bold"/>
              </a:rPr>
              <a:t> public </a:t>
            </a:r>
            <a:r>
              <a:rPr lang="en-US" sz="1200" dirty="0">
                <a:latin typeface="Menlo Bold"/>
                <a:cs typeface="Menlo Bold"/>
              </a:rPr>
              <a:t>static &lt;T&gt; Stream&lt;T&gt; </a:t>
            </a:r>
            <a:r>
              <a:rPr lang="en-US" sz="1200" dirty="0" err="1">
                <a:latin typeface="Menlo Bold"/>
                <a:cs typeface="Menlo Bold"/>
              </a:rPr>
              <a:t>nonNullStream</a:t>
            </a:r>
            <a:r>
              <a:rPr lang="en-US" sz="1200" dirty="0">
                <a:latin typeface="Menlo Bold"/>
                <a:cs typeface="Menlo Bold"/>
              </a:rPr>
              <a:t>(Collection&lt;T&gt; collection) {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  return collection == </a:t>
            </a:r>
            <a:r>
              <a:rPr lang="en-US" sz="1200" dirty="0" smtClean="0">
                <a:latin typeface="Menlo Bold"/>
                <a:cs typeface="Menlo Bold"/>
              </a:rPr>
              <a:t>null ? </a:t>
            </a:r>
            <a:r>
              <a:rPr lang="en-US" sz="1200" dirty="0" err="1" smtClean="0">
                <a:latin typeface="Menlo Bold"/>
                <a:cs typeface="Menlo Bold"/>
              </a:rPr>
              <a:t>Stream.empty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smtClean="0">
                <a:latin typeface="Menlo Bold"/>
                <a:cs typeface="Menlo Bold"/>
              </a:rPr>
              <a:t>) : </a:t>
            </a:r>
            <a:r>
              <a:rPr lang="en-US" sz="1200" dirty="0" err="1" smtClean="0">
                <a:latin typeface="Menlo Bold"/>
                <a:cs typeface="Menlo Bold"/>
              </a:rPr>
              <a:t>collection.stream</a:t>
            </a:r>
            <a:r>
              <a:rPr lang="en-US" sz="1200" dirty="0">
                <a:latin typeface="Menlo Bold"/>
                <a:cs typeface="Menlo Bold"/>
              </a:rPr>
              <a:t>();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 smtClean="0">
                <a:latin typeface="Menlo Bold"/>
                <a:cs typeface="Menlo Bold"/>
              </a:rPr>
              <a:t>  }</a:t>
            </a:r>
          </a:p>
          <a:p>
            <a:pPr marL="36576" indent="0">
              <a:buNone/>
            </a:pPr>
            <a:r>
              <a:rPr lang="en-US" sz="1200" dirty="0" smtClean="0">
                <a:latin typeface="Menlo Bold"/>
                <a:cs typeface="Menlo Bold"/>
              </a:rPr>
              <a:t>}</a:t>
            </a:r>
          </a:p>
          <a:p>
            <a:pPr marL="36576" indent="0">
              <a:buNone/>
            </a:pPr>
            <a:endParaRPr lang="en-US" sz="12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1200" dirty="0">
                <a:latin typeface="Menlo Bold"/>
                <a:cs typeface="Menlo Bold"/>
              </a:rPr>
              <a:t>private </a:t>
            </a:r>
            <a:r>
              <a:rPr lang="en-US" sz="1200" dirty="0" err="1">
                <a:latin typeface="Menlo Bold"/>
                <a:cs typeface="Menlo Bold"/>
              </a:rPr>
              <a:t>boolean</a:t>
            </a:r>
            <a:r>
              <a:rPr lang="en-US" sz="1200" dirty="0">
                <a:latin typeface="Menlo Bold"/>
                <a:cs typeface="Menlo Bold"/>
              </a:rPr>
              <a:t> </a:t>
            </a:r>
            <a:r>
              <a:rPr lang="en-US" sz="1200" dirty="0" err="1">
                <a:latin typeface="Menlo Bold"/>
                <a:cs typeface="Menlo Bold"/>
              </a:rPr>
              <a:t>categoryContainsContext</a:t>
            </a:r>
            <a:r>
              <a:rPr lang="en-US" sz="1200" dirty="0">
                <a:latin typeface="Menlo Bold"/>
                <a:cs typeface="Menlo Bold"/>
              </a:rPr>
              <a:t>(String context, Category category) {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return </a:t>
            </a:r>
            <a:r>
              <a:rPr lang="en-US" sz="1200" dirty="0" err="1">
                <a:latin typeface="Menlo Bold"/>
                <a:cs typeface="Menlo Bold"/>
              </a:rPr>
              <a:t>CollectionsUtil.nonNullStream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category.getCategoryContexts</a:t>
            </a:r>
            <a:r>
              <a:rPr lang="en-US" sz="1200" dirty="0">
                <a:latin typeface="Menlo Bold"/>
                <a:cs typeface="Menlo Bold"/>
              </a:rPr>
              <a:t>())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.map(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::</a:t>
            </a:r>
            <a:r>
              <a:rPr lang="en-US" sz="1200" dirty="0" err="1">
                <a:latin typeface="Menlo Bold"/>
                <a:cs typeface="Menlo Bold"/>
              </a:rPr>
              <a:t>getCategoryContextType</a:t>
            </a:r>
            <a:r>
              <a:rPr lang="en-US" sz="1200" dirty="0">
                <a:latin typeface="Menlo Bold"/>
                <a:cs typeface="Menlo Bold"/>
              </a:rPr>
              <a:t>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.map(</a:t>
            </a:r>
            <a:r>
              <a:rPr lang="en-US" sz="1200" dirty="0" err="1">
                <a:latin typeface="Menlo Bold"/>
                <a:cs typeface="Menlo Bold"/>
              </a:rPr>
              <a:t>CategoryContextType</a:t>
            </a:r>
            <a:r>
              <a:rPr lang="en-US" sz="1200" dirty="0">
                <a:latin typeface="Menlo Bold"/>
                <a:cs typeface="Menlo Bold"/>
              </a:rPr>
              <a:t>::name)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</a:t>
            </a:r>
            <a:r>
              <a:rPr lang="en-US" sz="1200" dirty="0" err="1">
                <a:latin typeface="Menlo Bold"/>
                <a:cs typeface="Menlo Bold"/>
              </a:rPr>
              <a:t>anyMatch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 -&gt; </a:t>
            </a:r>
            <a:r>
              <a:rPr lang="en-US" sz="1200" dirty="0" err="1">
                <a:latin typeface="Menlo Bold"/>
                <a:cs typeface="Menlo Bold"/>
              </a:rPr>
              <a:t>StringUtils.equals</a:t>
            </a:r>
            <a:r>
              <a:rPr lang="en-US" sz="1200" dirty="0">
                <a:latin typeface="Menlo Bold"/>
                <a:cs typeface="Menlo Bold"/>
              </a:rPr>
              <a:t>(context, 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));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 smtClean="0">
                <a:latin typeface="Menlo Bold"/>
                <a:cs typeface="Menlo Bold"/>
              </a:rPr>
              <a:t>}</a:t>
            </a:r>
          </a:p>
          <a:p>
            <a:pPr marL="36576" indent="0">
              <a:buNone/>
            </a:pPr>
            <a:endParaRPr lang="en-US" sz="1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5489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" y="1600200"/>
            <a:ext cx="9144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000" dirty="0" err="1">
                <a:latin typeface="Menlo Regular"/>
                <a:cs typeface="Menlo Regular"/>
              </a:rPr>
              <a:t>VolumeInfo</a:t>
            </a:r>
            <a:r>
              <a:rPr lang="en-US" sz="1000" dirty="0">
                <a:latin typeface="Menlo Regular"/>
                <a:cs typeface="Menlo Regular"/>
              </a:rPr>
              <a:t> aggregate = new </a:t>
            </a:r>
            <a:r>
              <a:rPr lang="en-US" sz="1000" dirty="0" err="1">
                <a:latin typeface="Menlo Regular"/>
                <a:cs typeface="Menlo Regular"/>
              </a:rPr>
              <a:t>VolumeInfo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first.getBusinessCenterId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first.getCustomerId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 smtClean="0">
                <a:latin typeface="Menlo Regular"/>
                <a:cs typeface="Menlo Regular"/>
              </a:rPr>
              <a:t>(vi </a:t>
            </a:r>
            <a:r>
              <a:rPr lang="en-US" sz="1000" dirty="0">
                <a:latin typeface="Menlo Regular"/>
                <a:cs typeface="Menlo Regular"/>
              </a:rPr>
              <a:t>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vi.getPvAmt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 smtClean="0">
                <a:latin typeface="Menlo Regular"/>
                <a:cs typeface="Menlo Regular"/>
              </a:rPr>
              <a:t>(vi </a:t>
            </a:r>
            <a:r>
              <a:rPr lang="en-US" sz="1000" dirty="0">
                <a:latin typeface="Menlo Regular"/>
                <a:cs typeface="Menlo Regular"/>
              </a:rPr>
              <a:t>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vi.getLeftVolume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vi.getRightVolume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vi.getLeftCarryOver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vi.getRightCarryOver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vi.getLeftTotal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vi.getRightAutoOrder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first.getVolumesPeriodEnd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vi.getLeftAutoOrder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volumes.stream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vi.getRightAutoOrder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)).sum());</a:t>
            </a:r>
          </a:p>
        </p:txBody>
      </p:sp>
    </p:spTree>
    <p:extLst>
      <p:ext uri="{BB962C8B-B14F-4D97-AF65-F5344CB8AC3E}">
        <p14:creationId xmlns:p14="http://schemas.microsoft.com/office/powerpoint/2010/main" val="29829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 in practice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/**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 Create a depth-first iteration order over the nested categories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 @</a:t>
            </a:r>
            <a:r>
              <a:rPr lang="en-US" sz="1100" dirty="0" err="1">
                <a:latin typeface="Menlo Regular"/>
                <a:cs typeface="Menlo Regular"/>
              </a:rPr>
              <a:t>param</a:t>
            </a:r>
            <a:r>
              <a:rPr lang="en-US" sz="1100" dirty="0">
                <a:latin typeface="Menlo Regular"/>
                <a:cs typeface="Menlo Regular"/>
              </a:rPr>
              <a:t> parent the parent to start drilling down from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*/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private Stream&lt;Pair&lt;Category, Stream&lt;Product&gt;&gt;&gt; </a:t>
            </a:r>
            <a:r>
              <a:rPr lang="en-US" sz="1100" dirty="0" err="1">
                <a:latin typeface="Menlo Regular"/>
                <a:cs typeface="Menlo Regular"/>
              </a:rPr>
              <a:t>depthFirstProducts</a:t>
            </a:r>
            <a:r>
              <a:rPr lang="en-US" sz="1100" dirty="0" smtClean="0">
                <a:latin typeface="Menlo Regular"/>
                <a:cs typeface="Menlo Regular"/>
              </a:rPr>
              <a:t>(</a:t>
            </a:r>
          </a:p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final </a:t>
            </a:r>
            <a:r>
              <a:rPr lang="en-US" sz="1100" dirty="0">
                <a:latin typeface="Menlo Regular"/>
                <a:cs typeface="Menlo Regular"/>
              </a:rPr>
              <a:t>Category parent</a:t>
            </a:r>
            <a:r>
              <a:rPr lang="en-US" sz="1100" dirty="0" smtClean="0">
                <a:latin typeface="Menlo Regular"/>
                <a:cs typeface="Menlo Regular"/>
              </a:rPr>
              <a:t>,</a:t>
            </a:r>
          </a:p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100" dirty="0">
                <a:latin typeface="Menlo Regular"/>
                <a:cs typeface="Menlo Regular"/>
              </a:rPr>
              <a:t>final Predicate&lt;Category&gt; </a:t>
            </a:r>
            <a:r>
              <a:rPr lang="en-US" sz="1100" dirty="0" err="1">
                <a:latin typeface="Menlo Regular"/>
                <a:cs typeface="Menlo Regular"/>
              </a:rPr>
              <a:t>categoryPredicate</a:t>
            </a:r>
            <a:r>
              <a:rPr lang="en-US" sz="1100" dirty="0" smtClean="0">
                <a:latin typeface="Menlo Regular"/>
                <a:cs typeface="Menlo Regular"/>
              </a:rPr>
              <a:t>)</a:t>
            </a:r>
          </a:p>
          <a:p>
            <a:pPr marL="36576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{</a:t>
            </a:r>
            <a:r>
              <a:rPr lang="en-US" sz="1100">
                <a:latin typeface="Menlo Regular"/>
                <a:cs typeface="Menlo Regular"/>
              </a:rPr>
              <a:t/>
            </a:r>
            <a:br>
              <a:rPr lang="en-US" sz="110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</a:t>
            </a:r>
            <a:r>
              <a:rPr lang="en-US" sz="1100" dirty="0">
                <a:latin typeface="Menlo Regular"/>
                <a:cs typeface="Menlo Regular"/>
              </a:rPr>
              <a:t>return </a:t>
            </a:r>
            <a:r>
              <a:rPr lang="en-US" sz="1100" dirty="0" err="1">
                <a:latin typeface="Menlo Regular"/>
                <a:cs typeface="Menlo Regular"/>
              </a:rPr>
              <a:t>Stream.concat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// Add the current products to the stream, only if it passes the given predicate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dirty="0" err="1">
                <a:latin typeface="Menlo Regular"/>
                <a:cs typeface="Menlo Regular"/>
              </a:rPr>
              <a:t>Stream.of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Pair.of</a:t>
            </a:r>
            <a:r>
              <a:rPr lang="en-US" sz="1100" dirty="0">
                <a:latin typeface="Menlo Regular"/>
                <a:cs typeface="Menlo Regular"/>
              </a:rPr>
              <a:t>(parent, </a:t>
            </a:r>
            <a:r>
              <a:rPr lang="en-US" sz="1100" dirty="0" err="1">
                <a:latin typeface="Menlo Regular"/>
                <a:cs typeface="Menlo Regular"/>
              </a:rPr>
              <a:t>categoryPredicate.test</a:t>
            </a:r>
            <a:r>
              <a:rPr lang="en-US" sz="1100" dirty="0">
                <a:latin typeface="Menlo Regular"/>
                <a:cs typeface="Menlo Regular"/>
              </a:rPr>
              <a:t>(parent) ?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</a:t>
            </a:r>
            <a:r>
              <a:rPr lang="en-US" sz="1100" dirty="0" err="1">
                <a:latin typeface="Menlo Regular"/>
                <a:cs typeface="Menlo Regular"/>
              </a:rPr>
              <a:t>CollectionsUtil.nonNullStream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parent.getCategoryProducts</a:t>
            </a:r>
            <a:r>
              <a:rPr lang="en-US" sz="1100" dirty="0">
                <a:latin typeface="Menlo Regular"/>
                <a:cs typeface="Menlo Regular"/>
              </a:rPr>
              <a:t>()) :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</a:t>
            </a:r>
            <a:r>
              <a:rPr lang="en-US" sz="1100" dirty="0" err="1">
                <a:latin typeface="Menlo Regular"/>
                <a:cs typeface="Menlo Regular"/>
              </a:rPr>
              <a:t>Stream.empty</a:t>
            </a:r>
            <a:r>
              <a:rPr lang="en-US" sz="1100" dirty="0">
                <a:latin typeface="Menlo Regular"/>
                <a:cs typeface="Menlo Regular"/>
              </a:rPr>
              <a:t>())),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// Now stream down through all the children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dirty="0" err="1">
                <a:latin typeface="Menlo Regular"/>
                <a:cs typeface="Menlo Regular"/>
              </a:rPr>
              <a:t>CollectionsUtil.nonNullStream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parent.getChildren</a:t>
            </a:r>
            <a:r>
              <a:rPr lang="en-US" sz="1100" dirty="0">
                <a:latin typeface="Menlo Regular"/>
                <a:cs typeface="Menlo Regular"/>
              </a:rPr>
              <a:t>())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.map(category -&gt; </a:t>
            </a:r>
            <a:r>
              <a:rPr lang="en-US" sz="1100" dirty="0" err="1">
                <a:latin typeface="Menlo Regular"/>
                <a:cs typeface="Menlo Regular"/>
              </a:rPr>
              <a:t>depthFirstProducts</a:t>
            </a:r>
            <a:r>
              <a:rPr lang="en-US" sz="1100" dirty="0">
                <a:latin typeface="Menlo Regular"/>
                <a:cs typeface="Menlo Regular"/>
              </a:rPr>
              <a:t>(category, </a:t>
            </a:r>
            <a:r>
              <a:rPr lang="en-US" sz="1100" dirty="0" err="1">
                <a:latin typeface="Menlo Regular"/>
                <a:cs typeface="Menlo Regular"/>
              </a:rPr>
              <a:t>categoryPredicate</a:t>
            </a:r>
            <a:r>
              <a:rPr lang="en-US" sz="1100" dirty="0">
                <a:latin typeface="Menlo Regular"/>
                <a:cs typeface="Menlo Regular"/>
              </a:rPr>
              <a:t>))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.</a:t>
            </a:r>
            <a:r>
              <a:rPr lang="en-US" sz="1100" dirty="0" err="1">
                <a:latin typeface="Menlo Regular"/>
                <a:cs typeface="Menlo Regular"/>
              </a:rPr>
              <a:t>flatMap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Function.identity</a:t>
            </a:r>
            <a:r>
              <a:rPr lang="en-US" sz="1100" dirty="0">
                <a:latin typeface="Menlo Regular"/>
                <a:cs typeface="Menlo Regular"/>
              </a:rPr>
              <a:t>()));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3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provide a mechanism to chain together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operations on a stream are </a:t>
            </a:r>
            <a:r>
              <a:rPr lang="en-US" dirty="0" smtClean="0"/>
              <a:t>lazy</a:t>
            </a:r>
          </a:p>
          <a:p>
            <a:r>
              <a:rPr lang="en-US" dirty="0" smtClean="0"/>
              <a:t>Early termination is built in</a:t>
            </a:r>
          </a:p>
          <a:p>
            <a:r>
              <a:rPr lang="en-US" dirty="0" smtClean="0"/>
              <a:t>Some parallel support (more on this later)</a:t>
            </a:r>
          </a:p>
          <a:p>
            <a:r>
              <a:rPr lang="en-US" dirty="0" smtClean="0"/>
              <a:t>Provides better ways to work with nulls</a:t>
            </a:r>
          </a:p>
          <a:p>
            <a:r>
              <a:rPr lang="en-US" dirty="0" smtClean="0"/>
              <a:t>Easier to 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always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There are still some times when good old iteration will produce the most readable code</a:t>
            </a:r>
          </a:p>
          <a:p>
            <a:r>
              <a:rPr lang="en-US" dirty="0" smtClean="0"/>
              <a:t>Improper use of streams can create a lot of intermediate collections (performance impact)</a:t>
            </a:r>
          </a:p>
          <a:p>
            <a:r>
              <a:rPr lang="en-US" dirty="0" smtClean="0"/>
              <a:t>However, in general, streams seem to be preferred to older iteration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7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necessary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added a new lambda syntax</a:t>
            </a:r>
          </a:p>
          <a:p>
            <a:pPr lvl="1"/>
            <a:r>
              <a:rPr lang="en-US" dirty="0" smtClean="0">
                <a:latin typeface="Menlo Bold"/>
                <a:cs typeface="Menlo Bold"/>
              </a:rPr>
              <a:t>(x, y) -&gt; x + y</a:t>
            </a:r>
          </a:p>
          <a:p>
            <a:r>
              <a:rPr lang="en-US" dirty="0" smtClean="0"/>
              <a:t>Method references</a:t>
            </a:r>
          </a:p>
          <a:p>
            <a:pPr lvl="1"/>
            <a:r>
              <a:rPr lang="en-US" dirty="0" smtClean="0"/>
              <a:t>String::</a:t>
            </a:r>
            <a:r>
              <a:rPr lang="en-US" dirty="0" err="1" smtClean="0"/>
              <a:t>valueOf</a:t>
            </a:r>
            <a:endParaRPr lang="en-US" dirty="0" smtClean="0"/>
          </a:p>
          <a:p>
            <a:pPr lvl="1"/>
            <a:r>
              <a:rPr lang="en-US" dirty="0" smtClean="0"/>
              <a:t>this::</a:t>
            </a:r>
            <a:r>
              <a:rPr lang="en-US" dirty="0" err="1" smtClean="0"/>
              <a:t>myPrivateMethod</a:t>
            </a:r>
            <a:endParaRPr lang="en-US" dirty="0" smtClean="0"/>
          </a:p>
          <a:p>
            <a:pPr lvl="1"/>
            <a:r>
              <a:rPr lang="en-US" dirty="0" err="1" smtClean="0"/>
              <a:t>objectInstance</a:t>
            </a:r>
            <a:r>
              <a:rPr lang="en-US" dirty="0" smtClean="0"/>
              <a:t>::</a:t>
            </a:r>
            <a:r>
              <a:rPr lang="en-US" dirty="0" err="1" smtClean="0"/>
              <a:t>itsPrivateMethod</a:t>
            </a:r>
            <a:endParaRPr lang="en-US" dirty="0" smtClean="0"/>
          </a:p>
          <a:p>
            <a:pPr lvl="1"/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</a:p>
          <a:p>
            <a:pPr lvl="1"/>
            <a:r>
              <a:rPr lang="en-US" dirty="0" smtClean="0"/>
              <a:t>This is a way of marking an interface with one (and only one) unimplemented method (does not apply to default methods)</a:t>
            </a:r>
          </a:p>
          <a:p>
            <a:pPr lvl="1"/>
            <a:r>
              <a:rPr lang="en-US" dirty="0" smtClean="0"/>
              <a:t>Use @</a:t>
            </a:r>
            <a:r>
              <a:rPr lang="en-US" dirty="0" err="1" smtClean="0"/>
              <a:t>FunctionalInterface</a:t>
            </a:r>
            <a:r>
              <a:rPr lang="en-US" dirty="0" smtClean="0"/>
              <a:t> on ones you write</a:t>
            </a:r>
          </a:p>
          <a:p>
            <a:r>
              <a:rPr lang="en-US" dirty="0" smtClean="0"/>
              <a:t>Java dumped a whole bunch of new ones on us in </a:t>
            </a:r>
            <a:r>
              <a:rPr lang="en-US" dirty="0" err="1" smtClean="0"/>
              <a:t>java.util.function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Consumer&lt;T&gt;</a:t>
            </a:r>
            <a:r>
              <a:rPr lang="en-US" dirty="0" smtClean="0"/>
              <a:t> Performs an action without a return</a:t>
            </a:r>
          </a:p>
          <a:p>
            <a:r>
              <a:rPr lang="en-US" b="1" i="1" dirty="0" smtClean="0"/>
              <a:t>Supplier&lt;T&gt; </a:t>
            </a:r>
            <a:r>
              <a:rPr lang="en-US" dirty="0" smtClean="0"/>
              <a:t>Creates an object without input</a:t>
            </a:r>
          </a:p>
          <a:p>
            <a:r>
              <a:rPr lang="en-US" b="1" i="1" dirty="0" smtClean="0"/>
              <a:t>Predicate&lt;T&gt; </a:t>
            </a:r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for the given object</a:t>
            </a:r>
            <a:endParaRPr lang="en-US" b="1" i="1" dirty="0" smtClean="0"/>
          </a:p>
          <a:p>
            <a:r>
              <a:rPr lang="en-US" b="1" i="1" dirty="0" smtClean="0"/>
              <a:t>Function&lt;T,R&gt; </a:t>
            </a:r>
            <a:r>
              <a:rPr lang="en-US" dirty="0" smtClean="0"/>
              <a:t>Takes an object of type T and returns one of type R (T can be R)</a:t>
            </a:r>
          </a:p>
        </p:txBody>
      </p:sp>
    </p:spTree>
    <p:extLst>
      <p:ext uri="{BB962C8B-B14F-4D97-AF65-F5344CB8AC3E}">
        <p14:creationId xmlns:p14="http://schemas.microsoft.com/office/powerpoint/2010/main" val="8007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consist of intermediate operations and only one terminal operation</a:t>
            </a:r>
          </a:p>
          <a:p>
            <a:r>
              <a:rPr lang="en-US" dirty="0" smtClean="0"/>
              <a:t>Once a stream has had a terminal operation applied, the stream is invalid (not good to store streams and passing streams between methods is discouraged)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API – Common Intermediate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filter(Predicate&lt;T&gt;)</a:t>
            </a:r>
          </a:p>
          <a:p>
            <a:r>
              <a:rPr lang="en-US" dirty="0" smtClean="0"/>
              <a:t>map(Function&lt;T,R&gt;)</a:t>
            </a:r>
          </a:p>
          <a:p>
            <a:r>
              <a:rPr lang="en-US" dirty="0" smtClean="0"/>
              <a:t>peek(Consumer&lt;T&gt;)</a:t>
            </a:r>
          </a:p>
          <a:p>
            <a:r>
              <a:rPr lang="en-US" dirty="0" smtClean="0"/>
              <a:t>distinct()</a:t>
            </a:r>
          </a:p>
          <a:p>
            <a:r>
              <a:rPr lang="en-US" dirty="0" smtClean="0"/>
              <a:t>sorted(?Comparator)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 – this one is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188</TotalTime>
  <Words>738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Java 8 Streams</vt:lpstr>
      <vt:lpstr>What are streams?</vt:lpstr>
      <vt:lpstr>Why use streams?</vt:lpstr>
      <vt:lpstr>Should I always use streams?</vt:lpstr>
      <vt:lpstr>Some necessary background</vt:lpstr>
      <vt:lpstr>More background</vt:lpstr>
      <vt:lpstr>Common Functional Interfaces</vt:lpstr>
      <vt:lpstr>Stream API</vt:lpstr>
      <vt:lpstr>Stream API – Common Intermediate Operations</vt:lpstr>
      <vt:lpstr>Example</vt:lpstr>
      <vt:lpstr>Functional Programming</vt:lpstr>
      <vt:lpstr>Why we want a mix</vt:lpstr>
      <vt:lpstr>Workshop Time!</vt:lpstr>
      <vt:lpstr>Lambdas in practice</vt:lpstr>
      <vt:lpstr>Lambdas in practice</vt:lpstr>
      <vt:lpstr>Lambdas in practice (advanced)</vt:lpstr>
    </vt:vector>
  </TitlesOfParts>
  <Company>USANA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Streams</dc:title>
  <dc:creator>Jeremy Mefford</dc:creator>
  <cp:lastModifiedBy>Jeremy Mefford</cp:lastModifiedBy>
  <cp:revision>8</cp:revision>
  <dcterms:created xsi:type="dcterms:W3CDTF">2016-01-06T14:45:43Z</dcterms:created>
  <dcterms:modified xsi:type="dcterms:W3CDTF">2016-01-06T18:09:45Z</dcterms:modified>
</cp:coreProperties>
</file>