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DM Sans Medium"/>
      <p:regular r:id="rId18"/>
      <p:bold r:id="rId19"/>
      <p:italic r:id="rId20"/>
      <p:boldItalic r:id="rId21"/>
    </p:embeddedFont>
    <p:embeddedFont>
      <p:font typeface="Roboto Thin"/>
      <p:regular r:id="rId22"/>
      <p:bold r:id="rId23"/>
      <p:italic r:id="rId24"/>
      <p:boldItalic r:id="rId25"/>
    </p:embeddedFont>
    <p:embeddedFont>
      <p:font typeface="Roboto Medium"/>
      <p:regular r:id="rId26"/>
      <p:bold r:id="rId27"/>
      <p:italic r:id="rId28"/>
      <p:boldItalic r:id="rId29"/>
    </p:embeddedFont>
    <p:embeddedFont>
      <p:font typeface="Roboto"/>
      <p:regular r:id="rId30"/>
      <p:bold r:id="rId31"/>
      <p:italic r:id="rId32"/>
      <p:boldItalic r:id="rId33"/>
    </p:embeddedFont>
    <p:embeddedFont>
      <p:font typeface="Merriweather"/>
      <p:regular r:id="rId34"/>
      <p:bold r:id="rId35"/>
      <p:italic r:id="rId36"/>
      <p:boldItalic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5DD6E1-8545-4BF4-8F16-6DC664E8805F}">
  <a:tblStyle styleId="{B65DD6E1-8545-4BF4-8F16-6DC664E8805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font" Target="fonts/DMSansMedium-italic.fntdata"/><Relationship Id="rId41" Type="http://schemas.openxmlformats.org/officeDocument/2006/relationships/font" Target="fonts/DMSans-boldItalic.fntdata"/><Relationship Id="rId22" Type="http://schemas.openxmlformats.org/officeDocument/2006/relationships/font" Target="fonts/RobotoThin-regular.fntdata"/><Relationship Id="rId21" Type="http://schemas.openxmlformats.org/officeDocument/2006/relationships/font" Target="fonts/DMSansMedium-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Medium-regular.fntdata"/><Relationship Id="rId25" Type="http://schemas.openxmlformats.org/officeDocument/2006/relationships/font" Target="fonts/RobotoThin-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edium-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Merriweather-bold.fntdata"/><Relationship Id="rId12" Type="http://schemas.openxmlformats.org/officeDocument/2006/relationships/slide" Target="slides/slide5.xml"/><Relationship Id="rId34" Type="http://schemas.openxmlformats.org/officeDocument/2006/relationships/font" Target="fonts/Merriweather-regular.fntdata"/><Relationship Id="rId15" Type="http://schemas.openxmlformats.org/officeDocument/2006/relationships/slide" Target="slides/slide8.xml"/><Relationship Id="rId37" Type="http://schemas.openxmlformats.org/officeDocument/2006/relationships/font" Target="fonts/Merriweather-boldItalic.fntdata"/><Relationship Id="rId14" Type="http://schemas.openxmlformats.org/officeDocument/2006/relationships/slide" Target="slides/slide7.xml"/><Relationship Id="rId36" Type="http://schemas.openxmlformats.org/officeDocument/2006/relationships/font" Target="fonts/Merriweather-italic.fntdata"/><Relationship Id="rId17" Type="http://schemas.openxmlformats.org/officeDocument/2006/relationships/slide" Target="slides/slide10.xml"/><Relationship Id="rId39" Type="http://schemas.openxmlformats.org/officeDocument/2006/relationships/font" Target="fonts/DMSans-bold.fntdata"/><Relationship Id="rId16" Type="http://schemas.openxmlformats.org/officeDocument/2006/relationships/slide" Target="slides/slide9.xml"/><Relationship Id="rId38" Type="http://schemas.openxmlformats.org/officeDocument/2006/relationships/font" Target="fonts/DMSans-regular.fntdata"/><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5671db89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5671db89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everyone, our project was to improve CNDO/2 with overlap to improve Hyrdocarbon modeling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671db89c5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671db89c5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671db89c5_0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671db89c5_0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right you can a model </a:t>
            </a:r>
            <a:r>
              <a:rPr lang="en"/>
              <a:t>comparison with the models we’ve chosen noted as being more accurate and more computationally expensive than CNDO2 or INDO.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Specify parameters</a:t>
            </a:r>
            <a:endParaRPr/>
          </a:p>
          <a:p>
            <a:pPr indent="0" lvl="0" marL="0" rtl="0" algn="l">
              <a:spcBef>
                <a:spcPts val="0"/>
              </a:spcBef>
              <a:spcAft>
                <a:spcPts val="0"/>
              </a:spcAft>
              <a:buNone/>
            </a:pPr>
            <a:r>
              <a:rPr lang="en"/>
              <a:t>Derive diffiernece energies</a:t>
            </a:r>
            <a:endParaRPr/>
          </a:p>
          <a:p>
            <a:pPr indent="0" lvl="0" marL="0" rtl="0" algn="l">
              <a:spcBef>
                <a:spcPts val="0"/>
              </a:spcBef>
              <a:spcAft>
                <a:spcPts val="0"/>
              </a:spcAft>
              <a:buNone/>
            </a:pPr>
            <a:r>
              <a:rPr lang="en"/>
              <a:t>Bong length blosw normalized to zero</a:t>
            </a:r>
            <a:br>
              <a:rPr lang="en"/>
            </a:br>
            <a:r>
              <a:rPr lang="en"/>
              <a:t>Force vs deplacment</a:t>
            </a:r>
            <a:br>
              <a:rPr lang="en"/>
            </a:br>
            <a:r>
              <a:rPr lang="en"/>
              <a:t>Geometry benchmarks</a:t>
            </a:r>
            <a:endParaRPr/>
          </a:p>
          <a:p>
            <a:pPr indent="0" lvl="0" marL="0" rtl="0" algn="l">
              <a:spcBef>
                <a:spcPts val="0"/>
              </a:spcBef>
              <a:spcAft>
                <a:spcPts val="0"/>
              </a:spcAft>
              <a:buNone/>
            </a:pPr>
            <a:r>
              <a:rPr lang="en"/>
              <a:t>prec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671db89c5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671db89c5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t>Hartree-Fock is ideal to compare against since it is the simplest ab initio method that gives the mean-field projection without including electron correlation. It retains full one-electron and two-electron </a:t>
            </a:r>
            <a:r>
              <a:rPr lang="en" sz="1200"/>
              <a:t>integrals in a chosen basis, which means that the results improve with an increase in the number of basis sets included in the calculations. Hartree-fock includes exact exchange but neglects dynamic electron correlation. </a:t>
            </a:r>
            <a:endParaRPr sz="1200"/>
          </a:p>
          <a:p>
            <a:pPr indent="0" lvl="0" marL="0" rtl="0" algn="l">
              <a:lnSpc>
                <a:spcPct val="115000"/>
              </a:lnSpc>
              <a:spcBef>
                <a:spcPts val="1200"/>
              </a:spcBef>
              <a:spcAft>
                <a:spcPts val="0"/>
              </a:spcAft>
              <a:buNone/>
            </a:pPr>
            <a:r>
              <a:rPr lang="en" sz="1200"/>
              <a:t>CNDO is the earliest version of NDDO-style semi-empircial methods that discards all orbital overlap integrals. It uses a minimal basis set which makes calculations fast, however by keeping only same-atom two-electron integrals and interatomic terms, it tends to take shortcuts that can lead to less accurate results. </a:t>
            </a:r>
            <a:r>
              <a:rPr lang="en" sz="1200">
                <a:solidFill>
                  <a:schemeClr val="dk1"/>
                </a:solidFill>
              </a:rPr>
              <a:t>The CNDO/S method is designed to handle molecules with unpaired electrons by parameterizing some of the CNDO properties which can lead to higher accuracy, especially for spectroscopic methods, by more accurately calculating open-shell electron configurations. </a:t>
            </a:r>
            <a:endParaRPr sz="1200"/>
          </a:p>
          <a:p>
            <a:pPr indent="0" lvl="0" marL="0" rtl="0" algn="l">
              <a:lnSpc>
                <a:spcPct val="115000"/>
              </a:lnSpc>
              <a:spcBef>
                <a:spcPts val="1200"/>
              </a:spcBef>
              <a:spcAft>
                <a:spcPts val="0"/>
              </a:spcAft>
              <a:buNone/>
            </a:pPr>
            <a:r>
              <a:rPr lang="en" sz="1200"/>
              <a:t>Finally, we have the modified intermediate neglect of differential overlap or MINDO for short. Contrary to Hartree-fock theory, MINDO/3 takes care to calculate most parameters with distance in mind so those calculations tend to be more involved and theoretically more accurate. MINDO neglects diatomic differential overlap but retains all one- and two-center integrals, replacing them with simple analytic functions that I will detail in a couple slides.</a:t>
            </a:r>
            <a:endParaRPr sz="1200"/>
          </a:p>
          <a:p>
            <a:pPr indent="0" lvl="0" marL="0" rtl="0" algn="l">
              <a:lnSpc>
                <a:spcPct val="115000"/>
              </a:lnSpc>
              <a:spcBef>
                <a:spcPts val="1200"/>
              </a:spcBef>
              <a:spcAft>
                <a:spcPts val="1200"/>
              </a:spcAft>
              <a:buClr>
                <a:schemeClr val="dk1"/>
              </a:buClr>
              <a:buSzPts val="1100"/>
              <a:buFont typeface="Arial"/>
              <a:buNone/>
            </a:pPr>
            <a:r>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715d9d9b4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715d9d9b4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800"/>
              </a:spcBef>
              <a:spcAft>
                <a:spcPts val="0"/>
              </a:spcAft>
              <a:buClr>
                <a:srgbClr val="121212"/>
              </a:buClr>
              <a:buSzPts val="1400"/>
              <a:buFont typeface="DM Sans"/>
              <a:buChar char="●"/>
            </a:pPr>
            <a:r>
              <a:rPr b="1" lang="en" sz="1700">
                <a:solidFill>
                  <a:schemeClr val="dk1"/>
                </a:solidFill>
              </a:rPr>
              <a:t>The </a:t>
            </a:r>
            <a:r>
              <a:rPr b="1" lang="en" sz="1700">
                <a:solidFill>
                  <a:schemeClr val="dk1"/>
                </a:solidFill>
              </a:rPr>
              <a:t>Theoretical Foundation </a:t>
            </a:r>
            <a:endParaRPr b="1" sz="1700">
              <a:solidFill>
                <a:schemeClr val="dk1"/>
              </a:solidFill>
            </a:endParaRPr>
          </a:p>
          <a:p>
            <a:pPr indent="-317500" lvl="0" marL="457200" rtl="0" algn="l">
              <a:lnSpc>
                <a:spcPct val="115000"/>
              </a:lnSpc>
              <a:spcBef>
                <a:spcPts val="0"/>
              </a:spcBef>
              <a:spcAft>
                <a:spcPts val="0"/>
              </a:spcAft>
              <a:buClr>
                <a:srgbClr val="121212"/>
              </a:buClr>
              <a:buSzPts val="1400"/>
              <a:buFont typeface="DM Sans"/>
              <a:buChar char="●"/>
            </a:pPr>
            <a:r>
              <a:rPr lang="en">
                <a:solidFill>
                  <a:schemeClr val="dk1"/>
                </a:solidFill>
              </a:rPr>
              <a:t>Like other semi-empirical methods, CNDO/S starts from the Hartree-Fock-Roothaan equations but introduces various approximations to make calculations computationally feasible for larger molecules</a:t>
            </a:r>
            <a:endParaRPr>
              <a:solidFill>
                <a:schemeClr val="dk1"/>
              </a:solidFill>
            </a:endParaRPr>
          </a:p>
          <a:p>
            <a:pPr indent="0" lvl="0" marL="0" rtl="0" algn="l">
              <a:lnSpc>
                <a:spcPct val="115000"/>
              </a:lnSpc>
              <a:spcBef>
                <a:spcPts val="1800"/>
              </a:spcBef>
              <a:spcAft>
                <a:spcPts val="0"/>
              </a:spcAft>
              <a:buNone/>
            </a:pPr>
            <a:r>
              <a:rPr b="1" lang="en" sz="1700">
                <a:solidFill>
                  <a:schemeClr val="dk1"/>
                </a:solidFill>
              </a:rPr>
              <a:t>Key Features of CNDO/S</a:t>
            </a:r>
            <a:endParaRPr b="1" sz="17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Overlap Matrix Inclusion</a:t>
            </a:r>
            <a:r>
              <a:rPr lang="en">
                <a:solidFill>
                  <a:schemeClr val="dk1"/>
                </a:solidFill>
              </a:rPr>
              <a:t>: Unlike standard CNDO which often sets the overlap matrix to the identity matrix, CNDO/S includes the overlap matrix in its calculations. This gives a more accurate representation of electronic structure, particularly for excited states.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Configuration Interaction</a:t>
            </a:r>
            <a:r>
              <a:rPr lang="en">
                <a:solidFill>
                  <a:schemeClr val="dk1"/>
                </a:solidFill>
              </a:rPr>
              <a:t>: CNDO/S can be augmented with simple Configuration Interaction (CI) calculations to describe excited states.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Spectroscopic Parameters</a:t>
            </a:r>
            <a:r>
              <a:rPr lang="en">
                <a:solidFill>
                  <a:schemeClr val="dk1"/>
                </a:solidFill>
              </a:rPr>
              <a:t>: The parameters in CNDO/S were derived from spectroscopic data rather than ground state properties, making it more suitable for calculating transition energies, oscillator strengths, and other properties related to electronic spectra.</a:t>
            </a:r>
            <a:endParaRPr>
              <a:solidFill>
                <a:schemeClr val="dk1"/>
              </a:solidFill>
            </a:endParaRPr>
          </a:p>
          <a:p>
            <a:pPr indent="-317500" lvl="0" marL="457200" rtl="0" algn="l">
              <a:lnSpc>
                <a:spcPct val="115000"/>
              </a:lnSpc>
              <a:spcBef>
                <a:spcPts val="0"/>
              </a:spcBef>
              <a:spcAft>
                <a:spcPts val="0"/>
              </a:spcAft>
              <a:buClr>
                <a:schemeClr val="dk1"/>
              </a:buClr>
              <a:buSzPts val="1400"/>
              <a:buFont typeface="DM Sans"/>
              <a:buChar char="●"/>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5671db89c5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5671db89c5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Included Overlap Matrix (S ≠ I)</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CNDO/S explicitly accounts for overlap between atomic orbitals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requires solving a generalized eigenvalue problem </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Modified the Fock Matrix Construction</a:t>
            </a:r>
            <a:endParaRPr b="1">
              <a:solidFill>
                <a:schemeClr val="dk1"/>
              </a:solidFill>
            </a:endParaRPr>
          </a:p>
          <a:p>
            <a:pPr indent="0" lvl="0" marL="457200" rtl="0" algn="l">
              <a:lnSpc>
                <a:spcPct val="115000"/>
              </a:lnSpc>
              <a:spcBef>
                <a:spcPts val="1200"/>
              </a:spcBef>
              <a:spcAft>
                <a:spcPts val="0"/>
              </a:spcAft>
              <a:buNone/>
            </a:pPr>
            <a:r>
              <a:rPr lang="en">
                <a:solidFill>
                  <a:schemeClr val="dk1"/>
                </a:solidFill>
              </a:rPr>
              <a:t>We altered diagonalization in fock matrix construction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Adjusted Energy Calculation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 includes overlap when calculating electronic energy:</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Parameters adjustment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For CNDO/S, we adjusted: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  H Beta: Changes the strength of H–X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  C Beta: Analogous effect on C–C and C–H coupling</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Added Damping for Better Convergence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CNDO/S can be harder to converge than CNDO/2</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Added damping to SCF iterations: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5715d9d9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5715d9d9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Modified Intermediate Neglect of Differential Overlap expands upon CNDO by parameterizing directly to experimental heats of atomization and molecular geometries as opposed to the standard ab initio methods we have learned. After neglect of diatomic differential overlap, the remaining one and two center integrals are replaced by simple parametric functions and the parameters as seen above. Instead of using predetermined values for each atom and orbital, more values are calculated to directly fit the molecule they belong to and quantifiably account for the orbital overlaps. The U term are the one-center orbital energies for the s and p orbitals. Wolfsberg-Helmholtz factors encode the distance and one-center energies in one number so that the distance-relative energies are accounted for. Mulliken Orbitals summate the distance-relative densities by assigning electron density to each orbital based on the density matrix and the overlap. The Fock matrix is calculated to combine the resonance term and electrostatic correction, while the core Hamiltonian incorporates self-repulsion and inter-atomic charge terms.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671db89c5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671db89c5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benchmark we used a </a:t>
            </a:r>
            <a:r>
              <a:rPr lang="en"/>
              <a:t>Hartree Fock prediction in green. You can see the CNDOS model in red overshot this benchmark and was especially high for aromatic benzene. In contrast The MINDO model implementation was consistently undershooting the target Hartree fock values across the hydrocarbons. Both our implementations were closer to goal values than standard CNDO2.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671db89c5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671db89c5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top left corner we investigate bond length distances effect on our CNDO/S energy and gradient and below that we looked into betascale’s correlation with energy for Diatomic Hydrogen.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this information we took the lowest most stable values and </a:t>
            </a:r>
            <a:r>
              <a:rPr lang="en"/>
              <a:t>implemented</a:t>
            </a:r>
            <a:r>
              <a:rPr lang="en"/>
              <a:t> them into </a:t>
            </a:r>
            <a:r>
              <a:rPr lang="en"/>
              <a:t>our</a:t>
            </a:r>
            <a:r>
              <a:rPr lang="en"/>
              <a:t> CNDOS model. You can see on the right we were able to improve the models gap between the goal of Hartree fock prediction in green and our CNDOS model with optimization.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671db89c5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671db89c5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2" name="Shape 182"/>
        <p:cNvGrpSpPr/>
        <p:nvPr/>
      </p:nvGrpSpPr>
      <p:grpSpPr>
        <a:xfrm>
          <a:off x="0" y="0"/>
          <a:ext cx="0" cy="0"/>
          <a:chOff x="0" y="0"/>
          <a:chExt cx="0" cy="0"/>
        </a:xfrm>
      </p:grpSpPr>
      <p:sp>
        <p:nvSpPr>
          <p:cNvPr id="183" name="Google Shape;183;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0" name="Google Shape;190;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1" name="Shape 191"/>
        <p:cNvGrpSpPr/>
        <p:nvPr/>
      </p:nvGrpSpPr>
      <p:grpSpPr>
        <a:xfrm>
          <a:off x="0" y="0"/>
          <a:ext cx="0" cy="0"/>
          <a:chOff x="0" y="0"/>
          <a:chExt cx="0" cy="0"/>
        </a:xfrm>
      </p:grpSpPr>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4" name="Google Shape;194;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5" name="Google Shape;195;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99" name="Google Shape;199;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0" name="Google Shape;200;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 name="Shape 201"/>
        <p:cNvGrpSpPr/>
        <p:nvPr/>
      </p:nvGrpSpPr>
      <p:grpSpPr>
        <a:xfrm>
          <a:off x="0" y="0"/>
          <a:ext cx="0" cy="0"/>
          <a:chOff x="0" y="0"/>
          <a:chExt cx="0" cy="0"/>
        </a:xfrm>
      </p:grpSpPr>
      <p:sp>
        <p:nvSpPr>
          <p:cNvPr id="202" name="Google Shape;202;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3" name="Google Shape;203;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4" name="Google Shape;2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9"/>
          <p:cNvSpPr/>
          <p:nvPr>
            <p:ph idx="2" type="pic"/>
          </p:nvPr>
        </p:nvSpPr>
        <p:spPr>
          <a:xfrm>
            <a:off x="3726325" y="669925"/>
            <a:ext cx="5220900" cy="4276800"/>
          </a:xfrm>
          <a:prstGeom prst="round2DiagRect">
            <a:avLst>
              <a:gd fmla="val 16667" name="adj1"/>
              <a:gd fmla="val 0" name="adj2"/>
            </a:avLst>
          </a:prstGeom>
          <a:noFill/>
          <a:ln>
            <a:noFill/>
          </a:ln>
        </p:spPr>
      </p:sp>
      <p:sp>
        <p:nvSpPr>
          <p:cNvPr id="206" name="Google Shape;20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7" name="Google Shape;20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0" name="Google Shape;210;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ph idx="2" type="pic"/>
          </p:nvPr>
        </p:nvSpPr>
        <p:spPr>
          <a:xfrm>
            <a:off x="3726325" y="669925"/>
            <a:ext cx="5220900" cy="4276800"/>
          </a:xfrm>
          <a:prstGeom prst="round2DiagRect">
            <a:avLst>
              <a:gd fmla="val 16667" name="adj1"/>
              <a:gd fmla="val 0" name="adj2"/>
            </a:avLst>
          </a:prstGeom>
          <a:noFill/>
          <a:ln>
            <a:noFill/>
          </a:ln>
        </p:spPr>
      </p:sp>
      <p:sp>
        <p:nvSpPr>
          <p:cNvPr id="213" name="Google Shape;213;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4" name="Google Shape;214;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6"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0" name="Google Shape;220;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1" name="Google Shape;221;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2" name="Google Shape;222;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6" name="Google Shape;226;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8" name="Google Shape;228;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9" name="Google Shape;229;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1" name="Google Shape;231;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2" name="Google Shape;232;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4" name="Google Shape;234;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5" name="Google Shape;235;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7" name="Google Shape;237;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8" name="Google Shape;238;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0" name="Google Shape;240;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1" name="Google Shape;241;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3" name="Google Shape;243;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4" name="Google Shape;244;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6" name="Google Shape;246;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7" name="Google Shape;247;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9" name="Google Shape;249;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0" name="Google Shape;250;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2" name="Google Shape;252;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3" name="Google Shape;253;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4" name="Shape 254"/>
        <p:cNvGrpSpPr/>
        <p:nvPr/>
      </p:nvGrpSpPr>
      <p:grpSpPr>
        <a:xfrm>
          <a:off x="0" y="0"/>
          <a:ext cx="0" cy="0"/>
          <a:chOff x="0" y="0"/>
          <a:chExt cx="0" cy="0"/>
        </a:xfrm>
      </p:grpSpPr>
      <p:sp>
        <p:nvSpPr>
          <p:cNvPr id="255" name="Google Shape;2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7" name="Google Shape;257;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50"/>
              <a:t>Improving CNDO/2 with Overlap for Hydrocarbon Energy Calculations</a:t>
            </a:r>
            <a:endParaRPr sz="4350"/>
          </a:p>
        </p:txBody>
      </p:sp>
      <p:sp>
        <p:nvSpPr>
          <p:cNvPr id="263" name="Google Shape;263;p44"/>
          <p:cNvSpPr txBox="1"/>
          <p:nvPr>
            <p:ph idx="2" type="subTitle"/>
          </p:nvPr>
        </p:nvSpPr>
        <p:spPr>
          <a:xfrm>
            <a:off x="196950" y="3037950"/>
            <a:ext cx="3986700" cy="9912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2800">
                <a:latin typeface="Merriweather"/>
                <a:ea typeface="Merriweather"/>
                <a:cs typeface="Merriweather"/>
                <a:sym typeface="Merriweather"/>
              </a:rPr>
              <a:t>Jeremy Millford</a:t>
            </a:r>
            <a:endParaRPr sz="2800">
              <a:latin typeface="Merriweather"/>
              <a:ea typeface="Merriweather"/>
              <a:cs typeface="Merriweather"/>
              <a:sym typeface="Merriweather"/>
            </a:endParaRPr>
          </a:p>
          <a:p>
            <a:pPr indent="0" lvl="0" marL="0" rtl="0" algn="l">
              <a:spcBef>
                <a:spcPts val="0"/>
              </a:spcBef>
              <a:spcAft>
                <a:spcPts val="0"/>
              </a:spcAft>
              <a:buClr>
                <a:schemeClr val="hlink"/>
              </a:buClr>
              <a:buSzPts val="1100"/>
              <a:buFont typeface="Arial"/>
              <a:buNone/>
            </a:pPr>
            <a:r>
              <a:rPr lang="en" sz="2800">
                <a:latin typeface="Merriweather"/>
                <a:ea typeface="Merriweather"/>
                <a:cs typeface="Merriweather"/>
                <a:sym typeface="Merriweather"/>
              </a:rPr>
              <a:t>Casey Tomlin</a:t>
            </a:r>
            <a:endParaRPr sz="2800">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Objectives: </a:t>
            </a:r>
            <a:endParaRPr/>
          </a:p>
          <a:p>
            <a:pPr indent="0" lvl="0" marL="0" rtl="0" algn="l">
              <a:spcBef>
                <a:spcPts val="1200"/>
              </a:spcBef>
              <a:spcAft>
                <a:spcPts val="0"/>
              </a:spcAft>
              <a:buNone/>
            </a:pPr>
            <a:r>
              <a:rPr lang="en"/>
              <a:t>Expand CNDO/2 to include overlap, we chose  two </a:t>
            </a:r>
            <a:r>
              <a:rPr lang="en"/>
              <a:t>implementations</a:t>
            </a:r>
            <a:r>
              <a:rPr lang="en"/>
              <a:t> for this:: CNDO/S and MINDOS. </a:t>
            </a:r>
            <a:endParaRPr/>
          </a:p>
          <a:p>
            <a:pPr indent="0" lvl="0" marL="0" rtl="0" algn="l">
              <a:spcBef>
                <a:spcPts val="1200"/>
              </a:spcBef>
              <a:spcAft>
                <a:spcPts val="0"/>
              </a:spcAft>
              <a:buNone/>
            </a:pPr>
            <a:r>
              <a:rPr lang="en"/>
              <a:t>We also wanted to improve </a:t>
            </a:r>
            <a:r>
              <a:rPr lang="en"/>
              <a:t>prediction</a:t>
            </a:r>
            <a:r>
              <a:rPr lang="en"/>
              <a:t> for hydrocarbons using parameter modulation. </a:t>
            </a:r>
            <a:endParaRPr/>
          </a:p>
          <a:p>
            <a:pPr indent="0" lvl="0" marL="0" rtl="0" algn="l">
              <a:spcBef>
                <a:spcPts val="1200"/>
              </a:spcBef>
              <a:spcAft>
                <a:spcPts val="0"/>
              </a:spcAft>
              <a:buNone/>
            </a:pPr>
            <a:r>
              <a:rPr lang="en"/>
              <a:t>Motivation: Make a more accurate model for hydrocarbons due to prevalence in industry and environmental research.</a:t>
            </a:r>
            <a:endParaRPr/>
          </a:p>
          <a:p>
            <a:pPr indent="0" lvl="0" marL="0" rtl="0" algn="l">
              <a:spcBef>
                <a:spcPts val="1200"/>
              </a:spcBef>
              <a:spcAft>
                <a:spcPts val="0"/>
              </a:spcAft>
              <a:buNone/>
            </a:pPr>
            <a:r>
              <a:rPr lang="en"/>
              <a:t>This is a continuation of learning and moves forward in chapter 7 of introduction to computational chemistry</a:t>
            </a:r>
            <a:endParaRPr/>
          </a:p>
          <a:p>
            <a:pPr indent="0" lvl="0" marL="0" rtl="0" algn="l">
              <a:spcBef>
                <a:spcPts val="1200"/>
              </a:spcBef>
              <a:spcAft>
                <a:spcPts val="1200"/>
              </a:spcAft>
              <a:buNone/>
            </a:pPr>
            <a:r>
              <a:t/>
            </a:r>
            <a:endParaRPr/>
          </a:p>
        </p:txBody>
      </p:sp>
      <p:sp>
        <p:nvSpPr>
          <p:cNvPr id="269" name="Google Shape;269;p45"/>
          <p:cNvSpPr txBox="1"/>
          <p:nvPr>
            <p:ph type="title"/>
          </p:nvPr>
        </p:nvSpPr>
        <p:spPr>
          <a:xfrm>
            <a:off x="1973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and Objective</a:t>
            </a:r>
            <a:endParaRPr/>
          </a:p>
        </p:txBody>
      </p:sp>
      <p:graphicFrame>
        <p:nvGraphicFramePr>
          <p:cNvPr id="270" name="Google Shape;270;p45"/>
          <p:cNvGraphicFramePr/>
          <p:nvPr/>
        </p:nvGraphicFramePr>
        <p:xfrm>
          <a:off x="4786425" y="221525"/>
          <a:ext cx="3000000" cy="3000000"/>
        </p:xfrm>
        <a:graphic>
          <a:graphicData uri="http://schemas.openxmlformats.org/drawingml/2006/table">
            <a:tbl>
              <a:tblPr>
                <a:noFill/>
                <a:tableStyleId>{B65DD6E1-8545-4BF4-8F16-6DC664E8805F}</a:tableStyleId>
              </a:tblPr>
              <a:tblGrid>
                <a:gridCol w="1040050"/>
                <a:gridCol w="1040050"/>
                <a:gridCol w="1040050"/>
                <a:gridCol w="1040050"/>
              </a:tblGrid>
              <a:tr h="513300">
                <a:tc>
                  <a:txBody>
                    <a:bodyPr/>
                    <a:lstStyle/>
                    <a:p>
                      <a:pPr indent="0" lvl="0" marL="0" rtl="0" algn="l">
                        <a:spcBef>
                          <a:spcPts val="0"/>
                        </a:spcBef>
                        <a:spcAft>
                          <a:spcPts val="0"/>
                        </a:spcAft>
                        <a:buNone/>
                      </a:pPr>
                      <a:r>
                        <a:rPr lang="en"/>
                        <a:t>Model</a:t>
                      </a:r>
                      <a:endParaRPr/>
                    </a:p>
                  </a:txBody>
                  <a:tcPr marT="91425" marB="91425" marR="91425" marL="91425"/>
                </a:tc>
                <a:tc>
                  <a:txBody>
                    <a:bodyPr/>
                    <a:lstStyle/>
                    <a:p>
                      <a:pPr indent="0" lvl="0" marL="0" rtl="0" algn="l">
                        <a:spcBef>
                          <a:spcPts val="0"/>
                        </a:spcBef>
                        <a:spcAft>
                          <a:spcPts val="0"/>
                        </a:spcAft>
                        <a:buNone/>
                      </a:pPr>
                      <a:r>
                        <a:rPr lang="en"/>
                        <a:t>Accuracy</a:t>
                      </a:r>
                      <a:endParaRPr/>
                    </a:p>
                  </a:txBody>
                  <a:tcPr marT="91425" marB="91425" marR="91425" marL="91425"/>
                </a:tc>
                <a:tc>
                  <a:txBody>
                    <a:bodyPr/>
                    <a:lstStyle/>
                    <a:p>
                      <a:pPr indent="0" lvl="0" marL="0" rtl="0" algn="l">
                        <a:spcBef>
                          <a:spcPts val="0"/>
                        </a:spcBef>
                        <a:spcAft>
                          <a:spcPts val="0"/>
                        </a:spcAft>
                        <a:buNone/>
                      </a:pPr>
                      <a:r>
                        <a:rPr lang="en"/>
                        <a:t>Computational cost</a:t>
                      </a:r>
                      <a:endParaRPr/>
                    </a:p>
                  </a:txBody>
                  <a:tcPr marT="91425" marB="91425" marR="91425" marL="91425"/>
                </a:tc>
                <a:tc>
                  <a:txBody>
                    <a:bodyPr/>
                    <a:lstStyle/>
                    <a:p>
                      <a:pPr indent="0" lvl="0" marL="0" rtl="0" algn="l">
                        <a:spcBef>
                          <a:spcPts val="0"/>
                        </a:spcBef>
                        <a:spcAft>
                          <a:spcPts val="0"/>
                        </a:spcAft>
                        <a:buNone/>
                      </a:pPr>
                      <a:r>
                        <a:rPr lang="en"/>
                        <a:t>limitations</a:t>
                      </a:r>
                      <a:endParaRPr/>
                    </a:p>
                  </a:txBody>
                  <a:tcPr marT="91425" marB="91425" marR="91425" marL="91425"/>
                </a:tc>
              </a:tr>
              <a:tr h="835200">
                <a:tc>
                  <a:txBody>
                    <a:bodyPr/>
                    <a:lstStyle/>
                    <a:p>
                      <a:pPr indent="0" lvl="0" marL="0" rtl="0" algn="l">
                        <a:spcBef>
                          <a:spcPts val="0"/>
                        </a:spcBef>
                        <a:spcAft>
                          <a:spcPts val="0"/>
                        </a:spcAft>
                        <a:buNone/>
                      </a:pPr>
                      <a:r>
                        <a:rPr lang="en"/>
                        <a:t>CNDO/2</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Qualitative</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lowest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Limited geometry predictions</a:t>
                      </a:r>
                      <a:endParaRPr/>
                    </a:p>
                  </a:txBody>
                  <a:tcPr marT="91425" marB="91425" marR="91425" marL="91425">
                    <a:lnB cap="flat" cmpd="sng" w="9525">
                      <a:solidFill>
                        <a:srgbClr val="9E9E9E"/>
                      </a:solidFill>
                      <a:prstDash val="solid"/>
                      <a:round/>
                      <a:headEnd len="sm" w="sm" type="none"/>
                      <a:tailEnd len="sm" w="sm" type="none"/>
                    </a:lnB>
                  </a:tcPr>
                </a:tc>
              </a:tr>
              <a:tr h="663250">
                <a:tc>
                  <a:txBody>
                    <a:bodyPr/>
                    <a:lstStyle/>
                    <a:p>
                      <a:pPr indent="0" lvl="0" marL="0" rtl="0" algn="l">
                        <a:spcBef>
                          <a:spcPts val="0"/>
                        </a:spcBef>
                        <a:spcAft>
                          <a:spcPts val="0"/>
                        </a:spcAft>
                        <a:buNone/>
                      </a:pPr>
                      <a:r>
                        <a:rPr lang="en">
                          <a:solidFill>
                            <a:schemeClr val="hlink"/>
                          </a:solidFill>
                        </a:rPr>
                        <a:t>INDO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moderate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Slightly higher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Limited bond lengths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7150">
                <a:tc>
                  <a:txBody>
                    <a:bodyPr/>
                    <a:lstStyle/>
                    <a:p>
                      <a:pPr indent="0" lvl="0" marL="0" rtl="0" algn="l">
                        <a:spcBef>
                          <a:spcPts val="0"/>
                        </a:spcBef>
                        <a:spcAft>
                          <a:spcPts val="0"/>
                        </a:spcAft>
                        <a:buNone/>
                      </a:pPr>
                      <a:r>
                        <a:rPr lang="en">
                          <a:solidFill>
                            <a:schemeClr val="hlink"/>
                          </a:solidFill>
                        </a:rPr>
                        <a:t>CNDO/S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Improved over CNDO/2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Moderate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Limited bond lengths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7150">
                <a:tc>
                  <a:txBody>
                    <a:bodyPr/>
                    <a:lstStyle/>
                    <a:p>
                      <a:pPr indent="0" lvl="0" marL="0" rtl="0" algn="l">
                        <a:spcBef>
                          <a:spcPts val="0"/>
                        </a:spcBef>
                        <a:spcAft>
                          <a:spcPts val="0"/>
                        </a:spcAft>
                        <a:buNone/>
                      </a:pPr>
                      <a:r>
                        <a:rPr lang="en"/>
                        <a:t>MINDO</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Best for energies and geometry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Higher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Less accurate that modern DFT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46"/>
          <p:cNvGrpSpPr/>
          <p:nvPr/>
        </p:nvGrpSpPr>
        <p:grpSpPr>
          <a:xfrm>
            <a:off x="595487" y="1428764"/>
            <a:ext cx="7953027" cy="1128056"/>
            <a:chOff x="1377358" y="2322568"/>
            <a:chExt cx="6173752" cy="643500"/>
          </a:xfrm>
        </p:grpSpPr>
        <p:sp>
          <p:nvSpPr>
            <p:cNvPr id="276" name="Google Shape;276;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Medium"/>
                  <a:ea typeface="Roboto Medium"/>
                  <a:cs typeface="Roboto Medium"/>
                  <a:sym typeface="Roboto Medium"/>
                </a:rPr>
                <a:t>Complete Neglect of Differential Overlap</a:t>
              </a:r>
              <a:endParaRPr>
                <a:solidFill>
                  <a:srgbClr val="FFFFFF"/>
                </a:solidFill>
                <a:latin typeface="Roboto"/>
                <a:ea typeface="Roboto"/>
                <a:cs typeface="Roboto"/>
                <a:sym typeface="Roboto"/>
              </a:endParaRPr>
            </a:p>
          </p:txBody>
        </p:sp>
        <p:sp>
          <p:nvSpPr>
            <p:cNvPr id="280" name="Google Shape;280;p4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6"/>
            <p:cNvSpPr/>
            <p:nvPr/>
          </p:nvSpPr>
          <p:spPr>
            <a:xfrm>
              <a:off x="1377358" y="2322581"/>
              <a:ext cx="9057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Thin"/>
                  <a:ea typeface="Roboto Thin"/>
                  <a:cs typeface="Roboto Thin"/>
                  <a:sym typeface="Roboto Thin"/>
                </a:rPr>
                <a:t>CNDO/2</a:t>
              </a:r>
              <a:endParaRPr sz="2000">
                <a:solidFill>
                  <a:srgbClr val="FFFFFF"/>
                </a:solidFill>
                <a:latin typeface="Roboto Thin"/>
                <a:ea typeface="Roboto Thin"/>
                <a:cs typeface="Roboto Thin"/>
                <a:sym typeface="Roboto Thin"/>
              </a:endParaRPr>
            </a:p>
          </p:txBody>
        </p:sp>
        <p:sp>
          <p:nvSpPr>
            <p:cNvPr id="282" name="Google Shape;282;p46"/>
            <p:cNvSpPr/>
            <p:nvPr/>
          </p:nvSpPr>
          <p:spPr>
            <a:xfrm>
              <a:off x="4447010" y="2323751"/>
              <a:ext cx="31041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Semi-empirical method discards orbital overlap integrals</a:t>
              </a:r>
              <a:endParaRPr sz="1600">
                <a:solidFill>
                  <a:srgbClr val="3D3D3D"/>
                </a:solidFill>
                <a:latin typeface="Roboto"/>
                <a:ea typeface="Roboto"/>
                <a:cs typeface="Roboto"/>
                <a:sym typeface="Roboto"/>
              </a:endParaRPr>
            </a:p>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Only same-atom 2-e</a:t>
              </a:r>
              <a:r>
                <a:rPr baseline="30000" lang="en" sz="1600">
                  <a:solidFill>
                    <a:srgbClr val="3D3D3D"/>
                  </a:solidFill>
                  <a:latin typeface="Roboto"/>
                  <a:ea typeface="Roboto"/>
                  <a:cs typeface="Roboto"/>
                  <a:sym typeface="Roboto"/>
                </a:rPr>
                <a:t>-</a:t>
              </a:r>
              <a:r>
                <a:rPr lang="en" sz="1600">
                  <a:solidFill>
                    <a:srgbClr val="3D3D3D"/>
                  </a:solidFill>
                  <a:latin typeface="Roboto"/>
                  <a:ea typeface="Roboto"/>
                  <a:cs typeface="Roboto"/>
                  <a:sym typeface="Roboto"/>
                </a:rPr>
                <a:t> integrals/terms</a:t>
              </a:r>
              <a:endParaRPr sz="1600">
                <a:solidFill>
                  <a:srgbClr val="3D3D3D"/>
                </a:solidFill>
                <a:latin typeface="Roboto"/>
                <a:ea typeface="Roboto"/>
                <a:cs typeface="Roboto"/>
                <a:sym typeface="Roboto"/>
              </a:endParaRPr>
            </a:p>
          </p:txBody>
        </p:sp>
      </p:grpSp>
      <p:grpSp>
        <p:nvGrpSpPr>
          <p:cNvPr id="283" name="Google Shape;283;p46"/>
          <p:cNvGrpSpPr/>
          <p:nvPr/>
        </p:nvGrpSpPr>
        <p:grpSpPr>
          <a:xfrm>
            <a:off x="595576" y="285779"/>
            <a:ext cx="7953026" cy="1128056"/>
            <a:chOff x="1377358" y="2322568"/>
            <a:chExt cx="6173751" cy="643500"/>
          </a:xfrm>
        </p:grpSpPr>
        <p:sp>
          <p:nvSpPr>
            <p:cNvPr id="284" name="Google Shape;284;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Medium"/>
                  <a:ea typeface="Roboto Medium"/>
                  <a:cs typeface="Roboto Medium"/>
                  <a:sym typeface="Roboto Medium"/>
                </a:rPr>
                <a:t>Hartree-Fock Theory</a:t>
              </a:r>
              <a:endParaRPr>
                <a:solidFill>
                  <a:srgbClr val="FFFFFF"/>
                </a:solidFill>
                <a:latin typeface="Roboto"/>
                <a:ea typeface="Roboto"/>
                <a:cs typeface="Roboto"/>
                <a:sym typeface="Roboto"/>
              </a:endParaRPr>
            </a:p>
          </p:txBody>
        </p:sp>
        <p:sp>
          <p:nvSpPr>
            <p:cNvPr id="288" name="Google Shape;288;p4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6"/>
            <p:cNvSpPr/>
            <p:nvPr/>
          </p:nvSpPr>
          <p:spPr>
            <a:xfrm>
              <a:off x="1377358" y="2322580"/>
              <a:ext cx="9057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Thin"/>
                  <a:ea typeface="Roboto Thin"/>
                  <a:cs typeface="Roboto Thin"/>
                  <a:sym typeface="Roboto Thin"/>
                </a:rPr>
                <a:t>HF</a:t>
              </a:r>
              <a:endParaRPr sz="2400">
                <a:solidFill>
                  <a:srgbClr val="FFFFFF"/>
                </a:solidFill>
                <a:latin typeface="Roboto Thin"/>
                <a:ea typeface="Roboto Thin"/>
                <a:cs typeface="Roboto Thin"/>
                <a:sym typeface="Roboto Thin"/>
              </a:endParaRPr>
            </a:p>
          </p:txBody>
        </p:sp>
        <p:sp>
          <p:nvSpPr>
            <p:cNvPr id="290" name="Google Shape;290;p46"/>
            <p:cNvSpPr/>
            <p:nvPr/>
          </p:nvSpPr>
          <p:spPr>
            <a:xfrm>
              <a:off x="4447010" y="2323749"/>
              <a:ext cx="31041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Ab initio mean-field approach</a:t>
              </a:r>
              <a:endParaRPr sz="1600">
                <a:solidFill>
                  <a:srgbClr val="3D3D3D"/>
                </a:solidFill>
                <a:latin typeface="Roboto"/>
                <a:ea typeface="Roboto"/>
                <a:cs typeface="Roboto"/>
                <a:sym typeface="Roboto"/>
              </a:endParaRPr>
            </a:p>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Neglects dynamic e</a:t>
              </a:r>
              <a:r>
                <a:rPr baseline="30000" lang="en" sz="1600">
                  <a:solidFill>
                    <a:srgbClr val="3D3D3D"/>
                  </a:solidFill>
                  <a:latin typeface="Roboto"/>
                  <a:ea typeface="Roboto"/>
                  <a:cs typeface="Roboto"/>
                  <a:sym typeface="Roboto"/>
                </a:rPr>
                <a:t>- </a:t>
              </a:r>
              <a:r>
                <a:rPr lang="en" sz="1600">
                  <a:solidFill>
                    <a:srgbClr val="3D3D3D"/>
                  </a:solidFill>
                  <a:latin typeface="Roboto"/>
                  <a:ea typeface="Roboto"/>
                  <a:cs typeface="Roboto"/>
                  <a:sym typeface="Roboto"/>
                </a:rPr>
                <a:t>correlation</a:t>
              </a:r>
              <a:endParaRPr sz="1600">
                <a:solidFill>
                  <a:srgbClr val="3D3D3D"/>
                </a:solidFill>
                <a:latin typeface="Roboto"/>
                <a:ea typeface="Roboto"/>
                <a:cs typeface="Roboto"/>
                <a:sym typeface="Roboto"/>
              </a:endParaRPr>
            </a:p>
          </p:txBody>
        </p:sp>
      </p:grpSp>
      <p:grpSp>
        <p:nvGrpSpPr>
          <p:cNvPr id="291" name="Google Shape;291;p46"/>
          <p:cNvGrpSpPr/>
          <p:nvPr/>
        </p:nvGrpSpPr>
        <p:grpSpPr>
          <a:xfrm>
            <a:off x="595488" y="3729692"/>
            <a:ext cx="7953026" cy="1128056"/>
            <a:chOff x="1377358" y="2322568"/>
            <a:chExt cx="6173751" cy="643500"/>
          </a:xfrm>
        </p:grpSpPr>
        <p:sp>
          <p:nvSpPr>
            <p:cNvPr id="292" name="Google Shape;292;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Medium"/>
                  <a:ea typeface="Roboto Medium"/>
                  <a:cs typeface="Roboto Medium"/>
                  <a:sym typeface="Roboto Medium"/>
                </a:rPr>
                <a:t>Modified Intermediate Neglect of Differential Overlap</a:t>
              </a:r>
              <a:endParaRPr>
                <a:solidFill>
                  <a:srgbClr val="FFFFFF"/>
                </a:solidFill>
                <a:latin typeface="Roboto"/>
                <a:ea typeface="Roboto"/>
                <a:cs typeface="Roboto"/>
                <a:sym typeface="Roboto"/>
              </a:endParaRPr>
            </a:p>
          </p:txBody>
        </p:sp>
        <p:sp>
          <p:nvSpPr>
            <p:cNvPr id="296" name="Google Shape;296;p4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6"/>
            <p:cNvSpPr/>
            <p:nvPr/>
          </p:nvSpPr>
          <p:spPr>
            <a:xfrm>
              <a:off x="1377358" y="2322573"/>
              <a:ext cx="9057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Thin"/>
                  <a:ea typeface="Roboto Thin"/>
                  <a:cs typeface="Roboto Thin"/>
                  <a:sym typeface="Roboto Thin"/>
                </a:rPr>
                <a:t>MINDO/3</a:t>
              </a:r>
              <a:endParaRPr sz="1800">
                <a:solidFill>
                  <a:srgbClr val="FFFFFF"/>
                </a:solidFill>
                <a:latin typeface="Roboto Thin"/>
                <a:ea typeface="Roboto Thin"/>
                <a:cs typeface="Roboto Thin"/>
                <a:sym typeface="Roboto Thin"/>
              </a:endParaRPr>
            </a:p>
          </p:txBody>
        </p:sp>
        <p:sp>
          <p:nvSpPr>
            <p:cNvPr id="298" name="Google Shape;298;p46"/>
            <p:cNvSpPr/>
            <p:nvPr/>
          </p:nvSpPr>
          <p:spPr>
            <a:xfrm>
              <a:off x="4447010" y="2323756"/>
              <a:ext cx="31041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Neglect diatomic differential overlap</a:t>
              </a:r>
              <a:endParaRPr sz="1600">
                <a:solidFill>
                  <a:srgbClr val="3D3D3D"/>
                </a:solidFill>
                <a:latin typeface="Roboto"/>
                <a:ea typeface="Roboto"/>
                <a:cs typeface="Roboto"/>
                <a:sym typeface="Roboto"/>
              </a:endParaRPr>
            </a:p>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Atom-pair factors to expand upon overlaps</a:t>
              </a:r>
              <a:endParaRPr sz="1600">
                <a:solidFill>
                  <a:srgbClr val="3D3D3D"/>
                </a:solidFill>
                <a:latin typeface="Roboto"/>
                <a:ea typeface="Roboto"/>
                <a:cs typeface="Roboto"/>
                <a:sym typeface="Roboto"/>
              </a:endParaRPr>
            </a:p>
          </p:txBody>
        </p:sp>
      </p:grpSp>
      <p:grpSp>
        <p:nvGrpSpPr>
          <p:cNvPr id="299" name="Google Shape;299;p46"/>
          <p:cNvGrpSpPr/>
          <p:nvPr/>
        </p:nvGrpSpPr>
        <p:grpSpPr>
          <a:xfrm>
            <a:off x="595576" y="2571752"/>
            <a:ext cx="7953026" cy="1128056"/>
            <a:chOff x="1377358" y="2322568"/>
            <a:chExt cx="6173751" cy="643500"/>
          </a:xfrm>
        </p:grpSpPr>
        <p:sp>
          <p:nvSpPr>
            <p:cNvPr id="300" name="Google Shape;300;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6"/>
            <p:cNvSpPr/>
            <p:nvPr/>
          </p:nvSpPr>
          <p:spPr>
            <a:xfrm flipH="1">
              <a:off x="2283025" y="2322575"/>
              <a:ext cx="1844400" cy="642600"/>
            </a:xfrm>
            <a:prstGeom prst="rect">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6"/>
            <p:cNvSpPr/>
            <p:nvPr/>
          </p:nvSpPr>
          <p:spPr>
            <a:xfrm rot="-5400000">
              <a:off x="3501574" y="1934671"/>
              <a:ext cx="643356" cy="1419149"/>
            </a:xfrm>
            <a:prstGeom prst="flowChartOffpageConnector">
              <a:avLst/>
            </a:prstGeom>
            <a:solidFill>
              <a:srgbClr val="3D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Medium"/>
                  <a:ea typeface="Roboto Medium"/>
                  <a:cs typeface="Roboto Medium"/>
                  <a:sym typeface="Roboto Medium"/>
                </a:rPr>
                <a:t>Complete Neglect of Differential Overlap / Spin</a:t>
              </a:r>
              <a:endParaRPr>
                <a:solidFill>
                  <a:srgbClr val="FFFFFF"/>
                </a:solidFill>
                <a:latin typeface="Roboto"/>
                <a:ea typeface="Roboto"/>
                <a:cs typeface="Roboto"/>
                <a:sym typeface="Roboto"/>
              </a:endParaRPr>
            </a:p>
          </p:txBody>
        </p:sp>
        <p:sp>
          <p:nvSpPr>
            <p:cNvPr id="304" name="Google Shape;304;p46"/>
            <p:cNvSpPr/>
            <p:nvPr/>
          </p:nvSpPr>
          <p:spPr>
            <a:xfrm>
              <a:off x="1593000" y="2322568"/>
              <a:ext cx="690000" cy="642300"/>
            </a:xfrm>
            <a:prstGeom prst="rect">
              <a:avLst/>
            </a:prstGeom>
            <a:solidFill>
              <a:srgbClr val="414141"/>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6"/>
            <p:cNvSpPr/>
            <p:nvPr/>
          </p:nvSpPr>
          <p:spPr>
            <a:xfrm>
              <a:off x="4447010" y="2323750"/>
              <a:ext cx="31041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Excited-state &amp; spectroscopy</a:t>
              </a:r>
              <a:endParaRPr sz="1600">
                <a:solidFill>
                  <a:srgbClr val="3D3D3D"/>
                </a:solidFill>
                <a:latin typeface="Roboto"/>
                <a:ea typeface="Roboto"/>
                <a:cs typeface="Roboto"/>
                <a:sym typeface="Roboto"/>
              </a:endParaRPr>
            </a:p>
            <a:p>
              <a:pPr indent="-330200" lvl="0" marL="457200" rtl="0" algn="l">
                <a:lnSpc>
                  <a:spcPct val="115000"/>
                </a:lnSpc>
                <a:spcBef>
                  <a:spcPts val="0"/>
                </a:spcBef>
                <a:spcAft>
                  <a:spcPts val="0"/>
                </a:spcAft>
                <a:buClr>
                  <a:srgbClr val="3D3D3D"/>
                </a:buClr>
                <a:buSzPts val="1600"/>
                <a:buFont typeface="Roboto"/>
                <a:buChar char="●"/>
              </a:pPr>
              <a:r>
                <a:rPr lang="en" sz="1600">
                  <a:solidFill>
                    <a:srgbClr val="3D3D3D"/>
                  </a:solidFill>
                  <a:latin typeface="Roboto"/>
                  <a:ea typeface="Roboto"/>
                  <a:cs typeface="Roboto"/>
                  <a:sym typeface="Roboto"/>
                </a:rPr>
                <a:t>Useful for unpaired e</a:t>
              </a:r>
              <a:r>
                <a:rPr baseline="30000" lang="en" sz="1600">
                  <a:solidFill>
                    <a:srgbClr val="3D3D3D"/>
                  </a:solidFill>
                  <a:latin typeface="Roboto"/>
                  <a:ea typeface="Roboto"/>
                  <a:cs typeface="Roboto"/>
                  <a:sym typeface="Roboto"/>
                </a:rPr>
                <a:t>-</a:t>
              </a:r>
              <a:r>
                <a:rPr lang="en" sz="1600">
                  <a:solidFill>
                    <a:srgbClr val="3D3D3D"/>
                  </a:solidFill>
                  <a:latin typeface="Roboto"/>
                  <a:ea typeface="Roboto"/>
                  <a:cs typeface="Roboto"/>
                  <a:sym typeface="Roboto"/>
                </a:rPr>
                <a:t> &amp; open-shell</a:t>
              </a:r>
              <a:endParaRPr sz="1600">
                <a:solidFill>
                  <a:srgbClr val="3D3D3D"/>
                </a:solidFill>
                <a:latin typeface="Roboto"/>
                <a:ea typeface="Roboto"/>
                <a:cs typeface="Roboto"/>
                <a:sym typeface="Roboto"/>
              </a:endParaRPr>
            </a:p>
          </p:txBody>
        </p:sp>
        <p:sp>
          <p:nvSpPr>
            <p:cNvPr id="306" name="Google Shape;306;p46"/>
            <p:cNvSpPr/>
            <p:nvPr/>
          </p:nvSpPr>
          <p:spPr>
            <a:xfrm>
              <a:off x="1377358" y="2322595"/>
              <a:ext cx="905700" cy="642600"/>
            </a:xfrm>
            <a:prstGeom prst="rect">
              <a:avLst/>
            </a:prstGeom>
            <a:solidFill>
              <a:srgbClr val="46464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Roboto Thin"/>
                  <a:ea typeface="Roboto Thin"/>
                  <a:cs typeface="Roboto Thin"/>
                  <a:sym typeface="Roboto Thin"/>
                </a:rPr>
                <a:t>CNDO/S</a:t>
              </a:r>
              <a:endParaRPr sz="2000">
                <a:solidFill>
                  <a:srgbClr val="FFFFFF"/>
                </a:solidFill>
                <a:latin typeface="Roboto Thin"/>
                <a:ea typeface="Roboto Thin"/>
                <a:cs typeface="Roboto Thin"/>
                <a:sym typeface="Roboto Th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CNDO/S</a:t>
            </a:r>
            <a:endParaRPr/>
          </a:p>
        </p:txBody>
      </p:sp>
      <p:sp>
        <p:nvSpPr>
          <p:cNvPr id="312" name="Google Shape;312;p47"/>
          <p:cNvSpPr txBox="1"/>
          <p:nvPr>
            <p:ph idx="1" type="body"/>
          </p:nvPr>
        </p:nvSpPr>
        <p:spPr>
          <a:xfrm>
            <a:off x="311700" y="1152475"/>
            <a:ext cx="42129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1800"/>
              </a:spcBef>
              <a:spcAft>
                <a:spcPts val="0"/>
              </a:spcAft>
              <a:buSzPts val="1800"/>
              <a:buChar char="●"/>
            </a:pPr>
            <a:r>
              <a:rPr b="1" lang="en" sz="2100">
                <a:solidFill>
                  <a:schemeClr val="hlink"/>
                </a:solidFill>
                <a:latin typeface="Arial"/>
                <a:ea typeface="Arial"/>
                <a:cs typeface="Arial"/>
                <a:sym typeface="Arial"/>
              </a:rPr>
              <a:t>Theoretical Foundation</a:t>
            </a:r>
            <a:endParaRPr b="1" sz="2100">
              <a:solidFill>
                <a:schemeClr val="hlink"/>
              </a:solidFill>
              <a:latin typeface="Arial"/>
              <a:ea typeface="Arial"/>
              <a:cs typeface="Arial"/>
              <a:sym typeface="Arial"/>
            </a:endParaRPr>
          </a:p>
          <a:p>
            <a:pPr indent="0" lvl="0" marL="457200" rtl="0" algn="l">
              <a:spcBef>
                <a:spcPts val="1800"/>
              </a:spcBef>
              <a:spcAft>
                <a:spcPts val="0"/>
              </a:spcAft>
              <a:buNone/>
            </a:pPr>
            <a:r>
              <a:t/>
            </a:r>
            <a:endParaRPr b="1" sz="2100">
              <a:solidFill>
                <a:schemeClr val="hlink"/>
              </a:solidFill>
              <a:latin typeface="Arial"/>
              <a:ea typeface="Arial"/>
              <a:cs typeface="Arial"/>
              <a:sym typeface="Arial"/>
            </a:endParaRPr>
          </a:p>
          <a:p>
            <a:pPr indent="-317500" lvl="0" marL="457200" rtl="0" algn="l">
              <a:spcBef>
                <a:spcPts val="1200"/>
              </a:spcBef>
              <a:spcAft>
                <a:spcPts val="0"/>
              </a:spcAft>
              <a:buClr>
                <a:schemeClr val="hlink"/>
              </a:buClr>
              <a:buSzPts val="1400"/>
              <a:buFont typeface="Arial"/>
              <a:buChar char="●"/>
            </a:pPr>
            <a:r>
              <a:rPr b="1" lang="en" sz="1900">
                <a:solidFill>
                  <a:schemeClr val="hlink"/>
                </a:solidFill>
                <a:latin typeface="Arial"/>
                <a:ea typeface="Arial"/>
                <a:cs typeface="Arial"/>
                <a:sym typeface="Arial"/>
              </a:rPr>
              <a:t>Key Features:</a:t>
            </a:r>
            <a:br>
              <a:rPr lang="en" sz="1500">
                <a:solidFill>
                  <a:schemeClr val="hlink"/>
                </a:solidFill>
                <a:latin typeface="Arial"/>
                <a:ea typeface="Arial"/>
                <a:cs typeface="Arial"/>
                <a:sym typeface="Arial"/>
              </a:rPr>
            </a:br>
            <a:r>
              <a:rPr b="1" lang="en" sz="1500">
                <a:solidFill>
                  <a:schemeClr val="hlink"/>
                </a:solidFill>
                <a:latin typeface="Arial"/>
                <a:ea typeface="Arial"/>
                <a:cs typeface="Arial"/>
                <a:sym typeface="Arial"/>
              </a:rPr>
              <a:t>-</a:t>
            </a:r>
            <a:r>
              <a:rPr b="1" lang="en" sz="1500">
                <a:solidFill>
                  <a:schemeClr val="hlink"/>
                </a:solidFill>
                <a:latin typeface="Arial"/>
                <a:ea typeface="Arial"/>
                <a:cs typeface="Arial"/>
                <a:sym typeface="Arial"/>
              </a:rPr>
              <a:t>Overlap Matrix Inclusion:</a:t>
            </a:r>
            <a:endParaRPr b="1" sz="1500">
              <a:solidFill>
                <a:schemeClr val="hlink"/>
              </a:solidFill>
              <a:latin typeface="Arial"/>
              <a:ea typeface="Arial"/>
              <a:cs typeface="Arial"/>
              <a:sym typeface="Arial"/>
            </a:endParaRPr>
          </a:p>
          <a:p>
            <a:pPr indent="0" lvl="0" marL="457200" rtl="0" algn="l">
              <a:spcBef>
                <a:spcPts val="1200"/>
              </a:spcBef>
              <a:spcAft>
                <a:spcPts val="0"/>
              </a:spcAft>
              <a:buNone/>
            </a:pPr>
            <a:r>
              <a:rPr b="1" lang="en" sz="1500">
                <a:solidFill>
                  <a:schemeClr val="hlink"/>
                </a:solidFill>
                <a:latin typeface="Arial"/>
                <a:ea typeface="Arial"/>
                <a:cs typeface="Arial"/>
                <a:sym typeface="Arial"/>
              </a:rPr>
              <a:t>-Configuration Interaction</a:t>
            </a:r>
            <a:endParaRPr b="1" sz="1500">
              <a:solidFill>
                <a:schemeClr val="hlink"/>
              </a:solidFill>
              <a:latin typeface="Arial"/>
              <a:ea typeface="Arial"/>
              <a:cs typeface="Arial"/>
              <a:sym typeface="Arial"/>
            </a:endParaRPr>
          </a:p>
          <a:p>
            <a:pPr indent="0" lvl="0" marL="457200" rtl="0" algn="l">
              <a:spcBef>
                <a:spcPts val="1200"/>
              </a:spcBef>
              <a:spcAft>
                <a:spcPts val="0"/>
              </a:spcAft>
              <a:buNone/>
            </a:pPr>
            <a:r>
              <a:rPr b="1" lang="en" sz="1500">
                <a:solidFill>
                  <a:schemeClr val="hlink"/>
                </a:solidFill>
                <a:latin typeface="Arial"/>
                <a:ea typeface="Arial"/>
                <a:cs typeface="Arial"/>
                <a:sym typeface="Arial"/>
              </a:rPr>
              <a:t>-Spectroscopic Parameters</a:t>
            </a:r>
            <a:endParaRPr b="1" sz="1500">
              <a:solidFill>
                <a:schemeClr val="hlink"/>
              </a:solidFill>
              <a:latin typeface="Arial"/>
              <a:ea typeface="Arial"/>
              <a:cs typeface="Arial"/>
              <a:sym typeface="Arial"/>
            </a:endParaRPr>
          </a:p>
          <a:p>
            <a:pPr indent="0" lvl="0" marL="457200" rtl="0" algn="l">
              <a:spcBef>
                <a:spcPts val="1200"/>
              </a:spcBef>
              <a:spcAft>
                <a:spcPts val="0"/>
              </a:spcAft>
              <a:buNone/>
            </a:pPr>
            <a:r>
              <a:t/>
            </a:r>
            <a:endParaRPr b="1" sz="1100">
              <a:solidFill>
                <a:schemeClr val="hlink"/>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hlink"/>
              </a:buClr>
              <a:buSzPts val="1500"/>
              <a:buFont typeface="Arial"/>
              <a:buChar char="●"/>
            </a:pPr>
            <a:r>
              <a:rPr b="1" lang="en" sz="1500">
                <a:solidFill>
                  <a:schemeClr val="hlink"/>
                </a:solidFill>
                <a:latin typeface="Arial"/>
                <a:ea typeface="Arial"/>
                <a:cs typeface="Arial"/>
                <a:sym typeface="Arial"/>
              </a:rPr>
              <a:t>Included Overlap Matrix (S ≠ I)</a:t>
            </a:r>
            <a:endParaRPr b="1" sz="1500">
              <a:solidFill>
                <a:schemeClr val="hlink"/>
              </a:solidFill>
              <a:latin typeface="Arial"/>
              <a:ea typeface="Arial"/>
              <a:cs typeface="Arial"/>
              <a:sym typeface="Arial"/>
            </a:endParaRPr>
          </a:p>
          <a:p>
            <a:pPr indent="-323850" lvl="0" marL="457200" rtl="0" algn="l">
              <a:lnSpc>
                <a:spcPct val="150000"/>
              </a:lnSpc>
              <a:spcBef>
                <a:spcPts val="0"/>
              </a:spcBef>
              <a:spcAft>
                <a:spcPts val="0"/>
              </a:spcAft>
              <a:buClr>
                <a:schemeClr val="hlink"/>
              </a:buClr>
              <a:buSzPts val="1500"/>
              <a:buFont typeface="Arial"/>
              <a:buChar char="●"/>
            </a:pPr>
            <a:r>
              <a:rPr b="1" lang="en" sz="1500">
                <a:solidFill>
                  <a:schemeClr val="hlink"/>
                </a:solidFill>
                <a:latin typeface="Arial"/>
                <a:ea typeface="Arial"/>
                <a:cs typeface="Arial"/>
                <a:sym typeface="Arial"/>
              </a:rPr>
              <a:t>Modified the Fock Matrix Construction</a:t>
            </a:r>
            <a:endParaRPr sz="1500">
              <a:solidFill>
                <a:schemeClr val="hlink"/>
              </a:solidFill>
              <a:latin typeface="Arial"/>
              <a:ea typeface="Arial"/>
              <a:cs typeface="Arial"/>
              <a:sym typeface="Arial"/>
            </a:endParaRPr>
          </a:p>
          <a:p>
            <a:pPr indent="-323850" lvl="0" marL="457200" rtl="0" algn="l">
              <a:lnSpc>
                <a:spcPct val="150000"/>
              </a:lnSpc>
              <a:spcBef>
                <a:spcPts val="0"/>
              </a:spcBef>
              <a:spcAft>
                <a:spcPts val="0"/>
              </a:spcAft>
              <a:buClr>
                <a:schemeClr val="hlink"/>
              </a:buClr>
              <a:buSzPts val="1500"/>
              <a:buFont typeface="Arial"/>
              <a:buChar char="●"/>
            </a:pPr>
            <a:r>
              <a:rPr b="1" lang="en" sz="1500">
                <a:solidFill>
                  <a:schemeClr val="hlink"/>
                </a:solidFill>
                <a:latin typeface="Arial"/>
                <a:ea typeface="Arial"/>
                <a:cs typeface="Arial"/>
                <a:sym typeface="Arial"/>
              </a:rPr>
              <a:t>Adjusted Energy Calculation</a:t>
            </a:r>
            <a:endParaRPr b="1" sz="1500">
              <a:solidFill>
                <a:schemeClr val="hlink"/>
              </a:solidFill>
              <a:latin typeface="Arial"/>
              <a:ea typeface="Arial"/>
              <a:cs typeface="Arial"/>
              <a:sym typeface="Arial"/>
            </a:endParaRPr>
          </a:p>
          <a:p>
            <a:pPr indent="-323850" lvl="0" marL="457200" rtl="0" algn="l">
              <a:lnSpc>
                <a:spcPct val="150000"/>
              </a:lnSpc>
              <a:spcBef>
                <a:spcPts val="0"/>
              </a:spcBef>
              <a:spcAft>
                <a:spcPts val="0"/>
              </a:spcAft>
              <a:buClr>
                <a:schemeClr val="hlink"/>
              </a:buClr>
              <a:buSzPts val="1500"/>
              <a:buFont typeface="Arial"/>
              <a:buChar char="●"/>
            </a:pPr>
            <a:r>
              <a:rPr b="1" lang="en" sz="1500">
                <a:solidFill>
                  <a:schemeClr val="hlink"/>
                </a:solidFill>
                <a:latin typeface="Arial"/>
                <a:ea typeface="Arial"/>
                <a:cs typeface="Arial"/>
                <a:sym typeface="Arial"/>
              </a:rPr>
              <a:t>Adjusted Parameters</a:t>
            </a:r>
            <a:endParaRPr sz="1500">
              <a:solidFill>
                <a:schemeClr val="hlink"/>
              </a:solidFill>
              <a:latin typeface="Arial"/>
              <a:ea typeface="Arial"/>
              <a:cs typeface="Arial"/>
              <a:sym typeface="Arial"/>
            </a:endParaRPr>
          </a:p>
          <a:p>
            <a:pPr indent="-323850" lvl="0" marL="457200" rtl="0" algn="l">
              <a:lnSpc>
                <a:spcPct val="150000"/>
              </a:lnSpc>
              <a:spcBef>
                <a:spcPts val="0"/>
              </a:spcBef>
              <a:spcAft>
                <a:spcPts val="0"/>
              </a:spcAft>
              <a:buClr>
                <a:schemeClr val="hlink"/>
              </a:buClr>
              <a:buSzPts val="1500"/>
              <a:buFont typeface="Arial"/>
              <a:buChar char="●"/>
            </a:pPr>
            <a:r>
              <a:rPr b="1" lang="en" sz="1500">
                <a:solidFill>
                  <a:schemeClr val="hlink"/>
                </a:solidFill>
                <a:latin typeface="Arial"/>
                <a:ea typeface="Arial"/>
                <a:cs typeface="Arial"/>
                <a:sym typeface="Arial"/>
              </a:rPr>
              <a:t>Added Damping for Better Convergence</a:t>
            </a:r>
            <a:endParaRPr b="1" sz="1500">
              <a:solidFill>
                <a:schemeClr val="hlink"/>
              </a:solidFill>
              <a:latin typeface="Arial"/>
              <a:ea typeface="Arial"/>
              <a:cs typeface="Arial"/>
              <a:sym typeface="Arial"/>
            </a:endParaRPr>
          </a:p>
          <a:p>
            <a:pPr indent="0" lvl="0" marL="457200" rtl="0" algn="l">
              <a:spcBef>
                <a:spcPts val="0"/>
              </a:spcBef>
              <a:spcAft>
                <a:spcPts val="0"/>
              </a:spcAft>
              <a:buNone/>
            </a:pPr>
            <a:r>
              <a:t/>
            </a:r>
            <a:endParaRPr sz="1500">
              <a:solidFill>
                <a:schemeClr val="hlink"/>
              </a:solidFill>
              <a:latin typeface="Arial"/>
              <a:ea typeface="Arial"/>
              <a:cs typeface="Arial"/>
              <a:sym typeface="Arial"/>
            </a:endParaRPr>
          </a:p>
        </p:txBody>
      </p:sp>
      <p:sp>
        <p:nvSpPr>
          <p:cNvPr id="318" name="Google Shape;31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CNDO/S Implementation</a:t>
            </a:r>
            <a:endParaRPr/>
          </a:p>
        </p:txBody>
      </p:sp>
      <p:pic>
        <p:nvPicPr>
          <p:cNvPr id="319" name="Google Shape;319;p48"/>
          <p:cNvPicPr preferRelativeResize="0"/>
          <p:nvPr/>
        </p:nvPicPr>
        <p:blipFill>
          <a:blip r:embed="rId3">
            <a:alphaModFix/>
          </a:blip>
          <a:stretch>
            <a:fillRect/>
          </a:stretch>
        </p:blipFill>
        <p:spPr>
          <a:xfrm>
            <a:off x="5050800" y="1152476"/>
            <a:ext cx="3570949" cy="260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MINDO/3</a:t>
            </a:r>
            <a:endParaRPr/>
          </a:p>
        </p:txBody>
      </p:sp>
      <p:sp>
        <p:nvSpPr>
          <p:cNvPr id="325" name="Google Shape;325;p49"/>
          <p:cNvSpPr txBox="1"/>
          <p:nvPr>
            <p:ph idx="1" type="body"/>
          </p:nvPr>
        </p:nvSpPr>
        <p:spPr>
          <a:xfrm>
            <a:off x="311700" y="1152475"/>
            <a:ext cx="8520600" cy="37947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Additional parameter info </a:t>
            </a:r>
            <a:endParaRPr sz="2100"/>
          </a:p>
          <a:p>
            <a:pPr indent="-330200" lvl="1" marL="914400" rtl="0" algn="l">
              <a:lnSpc>
                <a:spcPct val="115000"/>
              </a:lnSpc>
              <a:spcBef>
                <a:spcPts val="0"/>
              </a:spcBef>
              <a:spcAft>
                <a:spcPts val="0"/>
              </a:spcAft>
              <a:buSzPts val="1600"/>
              <a:buChar char="○"/>
            </a:pPr>
            <a:r>
              <a:rPr lang="en" sz="1600"/>
              <a:t>U</a:t>
            </a:r>
            <a:r>
              <a:rPr baseline="-25000" lang="en" sz="1600"/>
              <a:t>s/p</a:t>
            </a:r>
            <a:r>
              <a:rPr lang="en" sz="1600"/>
              <a:t>, g</a:t>
            </a:r>
            <a:r>
              <a:rPr baseline="-25000" lang="en" sz="1600"/>
              <a:t>ss/pp/sp</a:t>
            </a:r>
            <a:endParaRPr baseline="-25000" sz="1600"/>
          </a:p>
          <a:p>
            <a:pPr indent="-330200" lvl="0" marL="457200" rtl="0" algn="l">
              <a:lnSpc>
                <a:spcPct val="115000"/>
              </a:lnSpc>
              <a:spcBef>
                <a:spcPts val="1000"/>
              </a:spcBef>
              <a:spcAft>
                <a:spcPts val="0"/>
              </a:spcAft>
              <a:buSzPts val="1600"/>
              <a:buChar char="●"/>
            </a:pPr>
            <a:r>
              <a:rPr lang="en" sz="1600"/>
              <a:t>Wolfsberg-Helmholtz Factors</a:t>
            </a:r>
            <a:endParaRPr sz="1600"/>
          </a:p>
          <a:p>
            <a:pPr indent="-330200" lvl="1" marL="914400" rtl="0" algn="l">
              <a:lnSpc>
                <a:spcPct val="115000"/>
              </a:lnSpc>
              <a:spcBef>
                <a:spcPts val="0"/>
              </a:spcBef>
              <a:spcAft>
                <a:spcPts val="0"/>
              </a:spcAft>
              <a:buSzPts val="1600"/>
              <a:buChar char="○"/>
            </a:pPr>
            <a:r>
              <a:rPr lang="en" sz="1600"/>
              <a:t>b</a:t>
            </a:r>
            <a:r>
              <a:rPr baseline="-25000" lang="en" sz="1600"/>
              <a:t>AB </a:t>
            </a:r>
            <a:r>
              <a:rPr lang="en" sz="1600"/>
              <a:t> = ꞵ</a:t>
            </a:r>
            <a:r>
              <a:rPr baseline="-25000" lang="en" sz="1600"/>
              <a:t>μ𝜈 </a:t>
            </a:r>
            <a:r>
              <a:rPr lang="en" sz="1600"/>
              <a:t>/ S</a:t>
            </a:r>
            <a:r>
              <a:rPr baseline="-25000" lang="en" sz="1600"/>
              <a:t>μ𝜈</a:t>
            </a:r>
            <a:endParaRPr baseline="-25000" sz="1600"/>
          </a:p>
          <a:p>
            <a:pPr indent="-330200" lvl="0" marL="457200" rtl="0" algn="l">
              <a:lnSpc>
                <a:spcPct val="115000"/>
              </a:lnSpc>
              <a:spcBef>
                <a:spcPts val="1000"/>
              </a:spcBef>
              <a:spcAft>
                <a:spcPts val="0"/>
              </a:spcAft>
              <a:buSzPts val="1600"/>
              <a:buChar char="●"/>
            </a:pPr>
            <a:r>
              <a:rPr lang="en" sz="1600"/>
              <a:t>Mulliken Orbitals</a:t>
            </a:r>
            <a:endParaRPr sz="1600"/>
          </a:p>
          <a:p>
            <a:pPr indent="-330200" lvl="1" marL="914400" rtl="0" algn="l">
              <a:lnSpc>
                <a:spcPct val="115000"/>
              </a:lnSpc>
              <a:spcBef>
                <a:spcPts val="0"/>
              </a:spcBef>
              <a:spcAft>
                <a:spcPts val="0"/>
              </a:spcAft>
              <a:buSzPts val="1600"/>
              <a:buChar char="○"/>
            </a:pPr>
            <a:r>
              <a:rPr lang="en" sz="1600"/>
              <a:t>q</a:t>
            </a:r>
            <a:r>
              <a:rPr baseline="-25000" lang="en" sz="1600"/>
              <a:t>μ </a:t>
            </a:r>
            <a:r>
              <a:rPr lang="en" sz="1600"/>
              <a:t>= ∑</a:t>
            </a:r>
            <a:r>
              <a:rPr baseline="-25000" lang="en" sz="1600"/>
              <a:t>μ</a:t>
            </a:r>
            <a:r>
              <a:rPr lang="en" sz="1600"/>
              <a:t>(P</a:t>
            </a:r>
            <a:r>
              <a:rPr baseline="-25000" lang="en" sz="1600"/>
              <a:t>μ𝜈</a:t>
            </a:r>
            <a:r>
              <a:rPr lang="en" sz="1600"/>
              <a:t>S</a:t>
            </a:r>
            <a:r>
              <a:rPr baseline="-25000" lang="en" sz="1600"/>
              <a:t>μ𝜈</a:t>
            </a:r>
            <a:r>
              <a:rPr lang="en" sz="1600"/>
              <a:t>)</a:t>
            </a:r>
            <a:endParaRPr sz="1600"/>
          </a:p>
          <a:p>
            <a:pPr indent="-330200" lvl="0" marL="457200" rtl="0" algn="l">
              <a:lnSpc>
                <a:spcPct val="115000"/>
              </a:lnSpc>
              <a:spcBef>
                <a:spcPts val="1000"/>
              </a:spcBef>
              <a:spcAft>
                <a:spcPts val="0"/>
              </a:spcAft>
              <a:buSzPts val="1600"/>
              <a:buChar char="●"/>
            </a:pPr>
            <a:r>
              <a:rPr lang="en" sz="1600"/>
              <a:t>Fock Off-Diagonal Element</a:t>
            </a:r>
            <a:endParaRPr sz="1600"/>
          </a:p>
          <a:p>
            <a:pPr indent="-330200" lvl="1" marL="914400" rtl="0" algn="l">
              <a:lnSpc>
                <a:spcPct val="115000"/>
              </a:lnSpc>
              <a:spcBef>
                <a:spcPts val="0"/>
              </a:spcBef>
              <a:spcAft>
                <a:spcPts val="0"/>
              </a:spcAft>
              <a:buSzPts val="1600"/>
              <a:buChar char="○"/>
            </a:pPr>
            <a:r>
              <a:rPr lang="en" sz="1600"/>
              <a:t>F</a:t>
            </a:r>
            <a:r>
              <a:rPr baseline="-25000" lang="en" sz="1600"/>
              <a:t>μ𝜈</a:t>
            </a:r>
            <a:r>
              <a:rPr lang="en" sz="1600"/>
              <a:t>​ = S</a:t>
            </a:r>
            <a:r>
              <a:rPr baseline="-25000" lang="en" sz="1600"/>
              <a:t>μ𝜈</a:t>
            </a:r>
            <a:r>
              <a:rPr lang="en" sz="1600"/>
              <a:t>​(</a:t>
            </a:r>
            <a:r>
              <a:rPr lang="en" sz="1600">
                <a:solidFill>
                  <a:schemeClr val="hlink"/>
                </a:solidFill>
              </a:rPr>
              <a:t>U</a:t>
            </a:r>
            <a:r>
              <a:rPr baseline="-25000" lang="en" sz="1600"/>
              <a:t>μ</a:t>
            </a:r>
            <a:r>
              <a:rPr lang="en" sz="1600"/>
              <a:t>​ + </a:t>
            </a:r>
            <a:r>
              <a:rPr lang="en" sz="1600">
                <a:solidFill>
                  <a:schemeClr val="hlink"/>
                </a:solidFill>
              </a:rPr>
              <a:t>U</a:t>
            </a:r>
            <a:r>
              <a:rPr lang="en" sz="1600"/>
              <a:t>​</a:t>
            </a:r>
            <a:r>
              <a:rPr baseline="-25000" lang="en" sz="1600"/>
              <a:t>𝜈</a:t>
            </a:r>
            <a:r>
              <a:rPr lang="en" sz="1600"/>
              <a:t>) b</a:t>
            </a:r>
            <a:r>
              <a:rPr baseline="-25000" lang="en" sz="1600"/>
              <a:t>AB</a:t>
            </a:r>
            <a:r>
              <a:rPr lang="en" sz="1600"/>
              <a:t>​− p</a:t>
            </a:r>
            <a:r>
              <a:rPr baseline="-25000" lang="en" sz="1600"/>
              <a:t>μ𝜈</a:t>
            </a:r>
            <a:r>
              <a:rPr lang="en" sz="1600"/>
              <a:t>​ γ</a:t>
            </a:r>
            <a:r>
              <a:rPr baseline="-25000" lang="en" sz="1600"/>
              <a:t>AB </a:t>
            </a:r>
            <a:r>
              <a:rPr lang="en" sz="1600"/>
              <a:t>​(R</a:t>
            </a:r>
            <a:r>
              <a:rPr baseline="-25000" lang="en" sz="1600"/>
              <a:t>AB</a:t>
            </a:r>
            <a:r>
              <a:rPr lang="en" sz="1600"/>
              <a:t>​)</a:t>
            </a:r>
            <a:endParaRPr sz="1600"/>
          </a:p>
          <a:p>
            <a:pPr indent="-330200" lvl="0" marL="457200" rtl="0" algn="l">
              <a:lnSpc>
                <a:spcPct val="115000"/>
              </a:lnSpc>
              <a:spcBef>
                <a:spcPts val="1000"/>
              </a:spcBef>
              <a:spcAft>
                <a:spcPts val="0"/>
              </a:spcAft>
              <a:buSzPts val="1600"/>
              <a:buChar char="●"/>
            </a:pPr>
            <a:r>
              <a:rPr lang="en" sz="1600"/>
              <a:t>Individual Calcs for ½(I</a:t>
            </a:r>
            <a:r>
              <a:rPr baseline="-25000" lang="en" sz="1600"/>
              <a:t>u</a:t>
            </a:r>
            <a:r>
              <a:rPr lang="en" sz="1600"/>
              <a:t> + A</a:t>
            </a:r>
            <a:r>
              <a:rPr baseline="-25000" lang="en" sz="1600"/>
              <a:t>u</a:t>
            </a:r>
            <a:r>
              <a:rPr lang="en" sz="1600"/>
              <a:t>) term in core Hamiltonian</a:t>
            </a:r>
            <a:endParaRPr sz="1600"/>
          </a:p>
          <a:p>
            <a:pPr indent="-330200" lvl="1" marL="914400" rtl="0" algn="l">
              <a:lnSpc>
                <a:spcPct val="115000"/>
              </a:lnSpc>
              <a:spcBef>
                <a:spcPts val="0"/>
              </a:spcBef>
              <a:spcAft>
                <a:spcPts val="0"/>
              </a:spcAft>
              <a:buSzPts val="1600"/>
              <a:buChar char="○"/>
            </a:pPr>
            <a:r>
              <a:rPr lang="en" sz="1600"/>
              <a:t>H</a:t>
            </a:r>
            <a:r>
              <a:rPr baseline="-25000" lang="en" sz="1600"/>
              <a:t>μμ</a:t>
            </a:r>
            <a:r>
              <a:rPr lang="en" sz="1600"/>
              <a:t>​ = U</a:t>
            </a:r>
            <a:r>
              <a:rPr baseline="-25000" lang="en" sz="1600"/>
              <a:t>μ</a:t>
            </a:r>
            <a:r>
              <a:rPr lang="en" sz="1600"/>
              <a:t>​ − (q</a:t>
            </a:r>
            <a:r>
              <a:rPr baseline="-25000" lang="en" sz="1600"/>
              <a:t>μ</a:t>
            </a:r>
            <a:r>
              <a:rPr lang="en" sz="1600"/>
              <a:t>​− ½ ) γ</a:t>
            </a:r>
            <a:r>
              <a:rPr baseline="-25000" lang="en" sz="1600"/>
              <a:t>AA​ </a:t>
            </a:r>
            <a:r>
              <a:rPr lang="en" sz="1600"/>
              <a:t>− ∑​</a:t>
            </a:r>
            <a:r>
              <a:rPr baseline="-25000" lang="en" sz="1600"/>
              <a:t>B≠A</a:t>
            </a:r>
            <a:r>
              <a:rPr lang="en" sz="1600"/>
              <a:t>(q</a:t>
            </a:r>
            <a:r>
              <a:rPr baseline="-25000" lang="en" sz="1600"/>
              <a:t>B</a:t>
            </a:r>
            <a:r>
              <a:rPr lang="en" sz="1600"/>
              <a:t>​−Z</a:t>
            </a:r>
            <a:r>
              <a:rPr baseline="-25000" lang="en" sz="1600"/>
              <a:t>B</a:t>
            </a:r>
            <a:r>
              <a:rPr lang="en" sz="1600"/>
              <a:t>​) γ</a:t>
            </a:r>
            <a:r>
              <a:rPr baseline="-25000" lang="en" sz="1600"/>
              <a:t>AB</a:t>
            </a:r>
            <a:r>
              <a:rPr lang="en" sz="1600"/>
              <a: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0"/>
          <p:cNvSpPr txBox="1"/>
          <p:nvPr>
            <p:ph type="title"/>
          </p:nvPr>
        </p:nvSpPr>
        <p:spPr>
          <a:xfrm>
            <a:off x="1973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331" name="Google Shape;331;p50"/>
          <p:cNvPicPr preferRelativeResize="0"/>
          <p:nvPr/>
        </p:nvPicPr>
        <p:blipFill>
          <a:blip r:embed="rId3">
            <a:alphaModFix/>
          </a:blip>
          <a:stretch>
            <a:fillRect/>
          </a:stretch>
        </p:blipFill>
        <p:spPr>
          <a:xfrm>
            <a:off x="1966350" y="255525"/>
            <a:ext cx="6176626" cy="463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1973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337" name="Google Shape;337;p51"/>
          <p:cNvPicPr preferRelativeResize="0"/>
          <p:nvPr/>
        </p:nvPicPr>
        <p:blipFill>
          <a:blip r:embed="rId3">
            <a:alphaModFix/>
          </a:blip>
          <a:stretch>
            <a:fillRect/>
          </a:stretch>
        </p:blipFill>
        <p:spPr>
          <a:xfrm>
            <a:off x="4335850" y="1402375"/>
            <a:ext cx="4481577" cy="2741351"/>
          </a:xfrm>
          <a:prstGeom prst="rect">
            <a:avLst/>
          </a:prstGeom>
          <a:noFill/>
          <a:ln>
            <a:noFill/>
          </a:ln>
        </p:spPr>
      </p:pic>
      <p:pic>
        <p:nvPicPr>
          <p:cNvPr id="338" name="Google Shape;338;p51"/>
          <p:cNvPicPr preferRelativeResize="0"/>
          <p:nvPr/>
        </p:nvPicPr>
        <p:blipFill>
          <a:blip r:embed="rId4">
            <a:alphaModFix/>
          </a:blip>
          <a:stretch>
            <a:fillRect/>
          </a:stretch>
        </p:blipFill>
        <p:spPr>
          <a:xfrm>
            <a:off x="197375" y="572700"/>
            <a:ext cx="3659250" cy="2181882"/>
          </a:xfrm>
          <a:prstGeom prst="rect">
            <a:avLst/>
          </a:prstGeom>
          <a:noFill/>
          <a:ln>
            <a:noFill/>
          </a:ln>
        </p:spPr>
      </p:pic>
      <p:pic>
        <p:nvPicPr>
          <p:cNvPr id="339" name="Google Shape;339;p51"/>
          <p:cNvPicPr preferRelativeResize="0"/>
          <p:nvPr/>
        </p:nvPicPr>
        <p:blipFill>
          <a:blip r:embed="rId5">
            <a:alphaModFix/>
          </a:blip>
          <a:stretch>
            <a:fillRect/>
          </a:stretch>
        </p:blipFill>
        <p:spPr>
          <a:xfrm>
            <a:off x="152400" y="2809225"/>
            <a:ext cx="3659260" cy="21818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2"/>
          <p:cNvSpPr txBox="1"/>
          <p:nvPr>
            <p:ph idx="1" type="body"/>
          </p:nvPr>
        </p:nvSpPr>
        <p:spPr>
          <a:xfrm>
            <a:off x="311700" y="1152475"/>
            <a:ext cx="6528600" cy="3416400"/>
          </a:xfrm>
          <a:prstGeom prst="rect">
            <a:avLst/>
          </a:prstGeom>
        </p:spPr>
        <p:txBody>
          <a:bodyPr anchorCtr="0" anchor="t" bIns="91425" lIns="91425" spcFirstLastPara="1" rIns="91425" wrap="square" tIns="91425">
            <a:normAutofit fontScale="62500" lnSpcReduction="20000"/>
          </a:bodyPr>
          <a:lstStyle/>
          <a:p>
            <a:pPr indent="-315912" lvl="0" marL="457200" rtl="0" algn="l">
              <a:spcBef>
                <a:spcPts val="1200"/>
              </a:spcBef>
              <a:spcAft>
                <a:spcPts val="0"/>
              </a:spcAft>
              <a:buClr>
                <a:schemeClr val="hlink"/>
              </a:buClr>
              <a:buSzPct val="100000"/>
              <a:buFont typeface="Arial"/>
              <a:buChar char="●"/>
            </a:pPr>
            <a:r>
              <a:rPr lang="en" sz="2200"/>
              <a:t>Use convergence‐boosting techniques—like DIIS, level shifting, or non-linear SCF—to reach stable solutions faster.</a:t>
            </a:r>
            <a:br>
              <a:rPr lang="en" sz="2200"/>
            </a:br>
            <a:endParaRPr sz="2200"/>
          </a:p>
          <a:p>
            <a:pPr indent="-315912" lvl="0" marL="457200" rtl="0" algn="l">
              <a:spcBef>
                <a:spcPts val="0"/>
              </a:spcBef>
              <a:spcAft>
                <a:spcPts val="0"/>
              </a:spcAft>
              <a:buClr>
                <a:schemeClr val="hlink"/>
              </a:buClr>
              <a:buSzPct val="100000"/>
              <a:buFont typeface="Arial"/>
              <a:buChar char="●"/>
            </a:pPr>
            <a:r>
              <a:rPr lang="en" sz="2200"/>
              <a:t>Build your optimization pipeline by starting with small hydrocarbons and then moving to larger ones, so each step refines the model.</a:t>
            </a:r>
            <a:br>
              <a:rPr lang="en" sz="2200"/>
            </a:br>
            <a:endParaRPr sz="2200"/>
          </a:p>
          <a:p>
            <a:pPr indent="-315912" lvl="0" marL="457200" rtl="0" algn="l">
              <a:spcBef>
                <a:spcPts val="0"/>
              </a:spcBef>
              <a:spcAft>
                <a:spcPts val="0"/>
              </a:spcAft>
              <a:buClr>
                <a:schemeClr val="hlink"/>
              </a:buClr>
              <a:buSzPct val="100000"/>
              <a:buFont typeface="Arial"/>
              <a:buChar char="●"/>
            </a:pPr>
            <a:r>
              <a:rPr lang="en" sz="2200"/>
              <a:t>Adjust key MINDO/3 parameters (e.g. Wolfsberg–Helmholtz factors, γ-terms) to tighten the agreement between computed and experimental energies.</a:t>
            </a:r>
            <a:br>
              <a:rPr lang="en" sz="2200"/>
            </a:br>
            <a:endParaRPr sz="2200"/>
          </a:p>
          <a:p>
            <a:pPr indent="-315912" lvl="0" marL="457200" rtl="0" algn="l">
              <a:spcBef>
                <a:spcPts val="0"/>
              </a:spcBef>
              <a:spcAft>
                <a:spcPts val="0"/>
              </a:spcAft>
              <a:buClr>
                <a:schemeClr val="hlink"/>
              </a:buClr>
              <a:buSzPct val="100000"/>
              <a:buFont typeface="Arial"/>
              <a:buChar char="●"/>
            </a:pPr>
            <a:r>
              <a:rPr lang="en" sz="2200"/>
              <a:t>Track and compare SCF iteration counts across methods to see which approaches converge most efficiently.</a:t>
            </a:r>
            <a:br>
              <a:rPr lang="en" sz="2200"/>
            </a:br>
            <a:endParaRPr sz="2200"/>
          </a:p>
          <a:p>
            <a:pPr indent="-315912" lvl="0" marL="457200" rtl="0" algn="l">
              <a:spcBef>
                <a:spcPts val="0"/>
              </a:spcBef>
              <a:spcAft>
                <a:spcPts val="0"/>
              </a:spcAft>
              <a:buClr>
                <a:schemeClr val="hlink"/>
              </a:buClr>
              <a:buSzPct val="100000"/>
              <a:buFont typeface="Arial"/>
              <a:buChar char="●"/>
            </a:pPr>
            <a:r>
              <a:rPr lang="en" sz="2200"/>
              <a:t>Investigate any outlier or incorrect energy values by systematically tracing through the calculation steps.</a:t>
            </a:r>
            <a:br>
              <a:rPr lang="en" sz="1600"/>
            </a:br>
            <a:endParaRPr sz="1600"/>
          </a:p>
        </p:txBody>
      </p:sp>
      <p:sp>
        <p:nvSpPr>
          <p:cNvPr id="345" name="Google Shape;34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