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497BF-0581-4BDA-B8A2-FD96A637874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FAE7-7384-4625-AC9A-B51438491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BFAE7-7384-4625-AC9A-B51438491B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BFAE7-7384-4625-AC9A-B51438491B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DA79-1C18-6047-72E0-A4496D2D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E4B53-8DC5-2F59-FC20-8D3CF50A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A2EB-DF55-54EC-A473-679A723B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2F00-DF52-A857-0206-5B79657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BF8D-02FA-CBC1-ABBA-FFE4F30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AB9C-0A0C-5145-873C-0644D4D2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8653-E2B2-9DA8-D12E-2696BB3C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5381-9961-F761-1B7C-32009F90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9B11-10B5-237C-D72A-F36F5216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D99-D5B5-E818-5FB0-10F1DA4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CF51C-58BE-B208-B1A0-B83DE5E43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8E5FA-EC41-D78B-E856-E4DB9E71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466A-323D-2B5E-D6F6-4D19B2AE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A16E-9137-9F19-79D7-0114DF1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762E-411B-27D4-9410-B8793664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670E-9C41-772A-BB79-1FAA1762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D484-9125-64CF-9996-88F09FD5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925B-A990-2EEF-DE4F-13417375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FBC-A8CC-67C8-2F27-696AF16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3401-37B2-D1B8-88E7-568B84B4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0CB-9D5A-D60B-F56E-9102236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123F-4FF1-A2E5-3295-F1C6FB6E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540E-F21D-D839-7651-78A4E34C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E61F-6355-F291-F035-165DCC71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BD24-F5BC-FC38-9AF6-A6A03B3C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92C3-9125-0FF0-ECFB-55E7C06C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2376-981D-7846-96EF-A3C515955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F866-600D-231C-C01F-87163BCA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2A2B-DC4B-826F-BF94-BE6111AB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9FB7-BEA5-C995-32D0-C55E2D07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7214D-5370-3372-CA5B-C95EA856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189F-807D-CDA7-F0D6-94A1BB60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8FF4-E718-8DCB-2FCC-E49C24C1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597D8-01D9-A8E5-C1FC-81B57933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EB7FE-D5C5-2BF5-2E62-6EB92B048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6E26C-FD04-2053-0ACA-A8F0A549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69D6-EAB6-87E0-AFD9-91DFE56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B69DB-ADAD-E849-64B9-4A68C15D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541B4-39DA-6ABD-D620-68392243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E09F-78AE-D1F6-07BC-8A3F1AE7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3C019-2440-1076-D21A-C94D96B4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07632-140F-E90A-F011-1234C25E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01A73-F510-AE14-B2B2-20A7FAF5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D8D9C-4FCD-74D4-DFF7-A8963263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7349-DEAD-28A6-D3FD-8B4B3481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287E5-634B-EE6A-2FFE-C79C711E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A853-8EBB-F6FA-59F6-CA8095E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3CE7-69DA-9DFF-0BB1-B432AAC5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96BB0-54FA-7DC5-9450-7EAC1C7A9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9FFD-30A9-5333-89C6-C3A120D6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8D2A-3D30-2736-16CD-5AB7FCA1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AC55C-6E88-1096-5974-D0B7165C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45F6-8E24-D204-20DB-341D74B5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7EA6-0BBE-2B98-338B-3A736F95D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EB006-B592-2CE9-AA20-97B2AC4E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08698-E465-6C75-C21E-DE1E03DD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42C6-CECE-CF1E-1908-9A4D288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19C4-706A-E939-395B-4A6E8C41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A075E-66C6-876A-1C5B-58A4BD29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9BC6-C06A-E0F9-563E-782D0181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60D7-728E-5B92-B26C-D780EAA9E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EDD0-EB47-409A-86C8-B8651F7090E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B22F-149B-643A-89EE-8EF221AD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3869-95FB-B05B-8C52-C1777448A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84D4-EEF0-44E3-99C5-86029FD4E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kjelectronics.dk/2012/09/a-practical-approach-to-kalman-filter-and-how-to-implement-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57B8-CB86-E903-0030-889E797B2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MPU 6050 </a:t>
            </a:r>
          </a:p>
        </p:txBody>
      </p:sp>
    </p:spTree>
    <p:extLst>
      <p:ext uri="{BB962C8B-B14F-4D97-AF65-F5344CB8AC3E}">
        <p14:creationId xmlns:p14="http://schemas.microsoft.com/office/powerpoint/2010/main" val="121527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D63A-6459-BCCF-E683-168B5BAA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55D-3AFF-7C35-45D0-EC4F0BE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1459-4ED5-A77F-D5BF-1E85512B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I2C_MST_CTRL (I2C Master Control) </a:t>
            </a:r>
            <a:r>
              <a:rPr lang="en-US" dirty="0"/>
              <a:t>is a register in the MPU-6000/MPU-6050, located at address 36 (0x24 hex)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highlight>
                  <a:srgbClr val="00FF00"/>
                </a:highlight>
              </a:rPr>
              <a:t>I2C_MST_CLK </a:t>
            </a:r>
            <a:r>
              <a:rPr lang="en-US" dirty="0"/>
              <a:t>is a 4 bit unsigned value which configures a divider on the MPU-60X0 internal 8MHz clock. It sets the I2C master clock speed according to the following table: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45689-BEE8-FA8E-89BB-DDF3BC5C7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3" y="2660625"/>
            <a:ext cx="6084387" cy="626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6B398-41D3-6744-3DD6-E4488BBF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85" y="4001294"/>
            <a:ext cx="2888230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919A-9CF9-05D6-0D76-17C8C86A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BDD-EC9E-31F6-2856-394F7797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FE68-C7AB-E5FD-2E77-4668C906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427690"/>
            <a:ext cx="10515600" cy="515937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Registers 37 to 39 – I2C Slave 0 Control: </a:t>
            </a:r>
          </a:p>
          <a:p>
            <a:pPr lvl="1"/>
            <a:r>
              <a:rPr lang="en-US" dirty="0"/>
              <a:t>I2C_SLV0_ADDR </a:t>
            </a:r>
          </a:p>
          <a:p>
            <a:pPr lvl="1"/>
            <a:r>
              <a:rPr lang="en-US" dirty="0"/>
              <a:t>I2C_SLV0_REG</a:t>
            </a:r>
          </a:p>
          <a:p>
            <a:pPr lvl="1"/>
            <a:r>
              <a:rPr lang="en-US" dirty="0"/>
              <a:t>I2C_SLV0_CTRL </a:t>
            </a:r>
            <a:endParaRPr lang="en-US" dirty="0">
              <a:highlight>
                <a:srgbClr val="FFFF00"/>
              </a:highlight>
            </a:endParaRP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I2C_SLV0_ADDR </a:t>
            </a:r>
            <a:r>
              <a:rPr lang="en-US" dirty="0"/>
              <a:t>is a register in the MPU-6000/MPU-6050 used to specify the I2C address of the Slave 0 device. This register is located at address 37 (0x25 hex).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I2C_SLV0_REG </a:t>
            </a:r>
            <a:r>
              <a:rPr lang="en-US" dirty="0"/>
              <a:t>is a register in the MPU-6000/MPU-6050 used to specify the internal register address of Slave 0 where data transfer will start. It is located at address 38 (0x26 hex).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I2C_SLV0_CTRL</a:t>
            </a:r>
            <a:r>
              <a:rPr lang="en-US" dirty="0"/>
              <a:t> is a register in the MPU-6000/MPU-6050 used to control data transfer for Slave 0 via the I2C interface. This register is located at address 39 (0x27 hex)</a:t>
            </a:r>
          </a:p>
        </p:txBody>
      </p:sp>
    </p:spTree>
    <p:extLst>
      <p:ext uri="{BB962C8B-B14F-4D97-AF65-F5344CB8AC3E}">
        <p14:creationId xmlns:p14="http://schemas.microsoft.com/office/powerpoint/2010/main" val="70499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BB2F-C5BC-ACB6-F86B-2FAFC714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F243-CB48-089E-47D5-412B277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21E09-875C-5687-84F7-2252C948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084"/>
            <a:ext cx="8786621" cy="1905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D3DEE-33DA-E135-BF6C-B39A5E3E8726}"/>
              </a:ext>
            </a:extLst>
          </p:cNvPr>
          <p:cNvSpPr txBox="1"/>
          <p:nvPr/>
        </p:nvSpPr>
        <p:spPr>
          <a:xfrm>
            <a:off x="973667" y="3323249"/>
            <a:ext cx="10803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I2C_SLV0_RW</a:t>
            </a:r>
            <a:r>
              <a:rPr lang="en-US" sz="2400" dirty="0"/>
              <a:t>: When set to 1, this bit configures the data transfer as a read operation. When cleared to 0, this bit configures the data transfer as a write operation.</a:t>
            </a:r>
          </a:p>
          <a:p>
            <a:r>
              <a:rPr lang="en-US" sz="2400" dirty="0">
                <a:highlight>
                  <a:srgbClr val="00FF00"/>
                </a:highlight>
              </a:rPr>
              <a:t>I2C_SLV0_ADDR</a:t>
            </a:r>
            <a:r>
              <a:rPr lang="en-US" sz="2400" dirty="0"/>
              <a:t>: Bits 6 through 0 (I2C_SLV0_ADDR[6:0]) contain the 7-bit I2C address of Slave 0</a:t>
            </a:r>
          </a:p>
          <a:p>
            <a:r>
              <a:rPr lang="en-US" sz="2400" dirty="0">
                <a:highlight>
                  <a:srgbClr val="00FF00"/>
                </a:highlight>
              </a:rPr>
              <a:t>I2C_SLV0_REG</a:t>
            </a:r>
            <a:r>
              <a:rPr lang="en-US" sz="2400" dirty="0"/>
              <a:t>: 8-bit address of the Slave 0 register to/from which data transfer starts.</a:t>
            </a:r>
          </a:p>
          <a:p>
            <a:r>
              <a:rPr lang="en-US" sz="2400" dirty="0">
                <a:highlight>
                  <a:srgbClr val="00FF00"/>
                </a:highlight>
              </a:rPr>
              <a:t>I2C_SLV0_EN</a:t>
            </a:r>
            <a:r>
              <a:rPr lang="en-US" sz="2400" dirty="0"/>
              <a:t>: When set to 1, this bit enables Slave 0 for data transfer operations. When cleared to 0, this bit disables Slave 0 from data transfer operations. </a:t>
            </a:r>
          </a:p>
          <a:p>
            <a:r>
              <a:rPr lang="en-US" sz="2400" dirty="0">
                <a:highlight>
                  <a:srgbClr val="00FF00"/>
                </a:highlight>
              </a:rPr>
              <a:t>I2C_SLV0_LEN</a:t>
            </a:r>
            <a:r>
              <a:rPr lang="en-US" sz="2400" dirty="0"/>
              <a:t>: 4-bit unsigned value. Specifies the number of bytes transferred to and from Slave 0. </a:t>
            </a:r>
          </a:p>
        </p:txBody>
      </p:sp>
    </p:spTree>
    <p:extLst>
      <p:ext uri="{BB962C8B-B14F-4D97-AF65-F5344CB8AC3E}">
        <p14:creationId xmlns:p14="http://schemas.microsoft.com/office/powerpoint/2010/main" val="50504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E686-27DF-D6C6-DAB7-088F85E7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HMC5883L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7C47-72AC-C4CC-8BD0-6C62E9F2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</a:rPr>
              <a:t>Configuration Register A</a:t>
            </a:r>
            <a:r>
              <a:rPr lang="en-US" dirty="0">
                <a:effectLst/>
              </a:rPr>
              <a:t> (address 0x00)</a:t>
            </a:r>
          </a:p>
          <a:p>
            <a:pPr lvl="1"/>
            <a:r>
              <a:rPr lang="en-US" dirty="0">
                <a:effectLst/>
              </a:rPr>
              <a:t>It is an </a:t>
            </a:r>
            <a:r>
              <a:rPr lang="en-US" b="0" dirty="0">
                <a:effectLst/>
              </a:rPr>
              <a:t>8-bit read/write register</a:t>
            </a:r>
            <a:r>
              <a:rPr lang="en-US" dirty="0">
                <a:effectLst/>
              </a:rPr>
              <a:t> used to configure the device.</a:t>
            </a:r>
          </a:p>
          <a:p>
            <a:pPr lvl="1"/>
            <a:r>
              <a:rPr lang="en-US" b="0" dirty="0">
                <a:effectLst/>
              </a:rPr>
              <a:t>Bit CRA7 must be cleared to 0 for correct operation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b="0" dirty="0">
                <a:effectLst/>
              </a:rPr>
              <a:t>Bits CRA6-CRA5 (MA1-MA0)</a:t>
            </a:r>
            <a:r>
              <a:rPr lang="en-US" dirty="0">
                <a:effectLst/>
              </a:rPr>
              <a:t> select the </a:t>
            </a:r>
            <a:r>
              <a:rPr lang="en-US" b="0" dirty="0">
                <a:effectLst/>
              </a:rPr>
              <a:t>number of samples averaged per measurement</a:t>
            </a:r>
            <a:r>
              <a:rPr lang="en-US" dirty="0">
                <a:effectLst/>
              </a:rPr>
              <a:t> (1, 2, 4, or 8).</a:t>
            </a:r>
          </a:p>
          <a:p>
            <a:pPr lvl="1"/>
            <a:r>
              <a:rPr lang="en-US" b="0" dirty="0">
                <a:effectLst/>
              </a:rPr>
              <a:t>Bits CRA4-CRA2 (DO2-DO0)</a:t>
            </a:r>
            <a:r>
              <a:rPr lang="en-US" dirty="0">
                <a:effectLst/>
              </a:rPr>
              <a:t> set the </a:t>
            </a:r>
            <a:r>
              <a:rPr lang="en-US" b="0" dirty="0">
                <a:effectLst/>
              </a:rPr>
              <a:t>data output rate</a:t>
            </a:r>
            <a:r>
              <a:rPr lang="en-US" dirty="0">
                <a:effectLst/>
              </a:rPr>
              <a:t> in continuous measurement mode</a:t>
            </a:r>
            <a:r>
              <a:rPr lang="en-US" b="0" dirty="0">
                <a:effectLst/>
              </a:rPr>
              <a:t>...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b="0" dirty="0">
                <a:effectLst/>
              </a:rPr>
              <a:t>Bits CRA1-CRA0 (MS1-MS0)</a:t>
            </a:r>
            <a:r>
              <a:rPr lang="en-US" dirty="0">
                <a:effectLst/>
              </a:rPr>
              <a:t> define the </a:t>
            </a:r>
            <a:r>
              <a:rPr lang="en-US" b="0" dirty="0">
                <a:effectLst/>
              </a:rPr>
              <a:t>measurement configuration</a:t>
            </a:r>
            <a:r>
              <a:rPr lang="en-US" dirty="0">
                <a:effectLst/>
              </a:rPr>
              <a:t>, including normal measurement and positive/negative bias configurations used for self-test.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8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E0642-7A91-0A38-BAFC-5FF1E1F2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C6C0-518E-D9ED-8E77-70263A80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HMC5883L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7F10-3431-CD9D-3E85-A593347E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22" y="1690688"/>
            <a:ext cx="6602175" cy="4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D39B-BB37-6392-6688-2BFA6FB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3DD8-C8A3-AD02-770F-BC14BEC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HMC5883L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740A-FDC5-B324-B4E6-9E3FFB4C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</a:rPr>
              <a:t>Configuration Register B</a:t>
            </a:r>
            <a:r>
              <a:rPr lang="en-US" dirty="0">
                <a:effectLst/>
                <a:highlight>
                  <a:srgbClr val="FFFF00"/>
                </a:highlight>
              </a:rPr>
              <a:t> (address </a:t>
            </a:r>
            <a:r>
              <a:rPr lang="en-US" b="0" dirty="0">
                <a:effectLst/>
                <a:highlight>
                  <a:srgbClr val="FFFF00"/>
                </a:highlight>
              </a:rPr>
              <a:t>0x01</a:t>
            </a:r>
            <a:r>
              <a:rPr lang="en-US" dirty="0">
                <a:effectLst/>
                <a:highlight>
                  <a:srgbClr val="FFFF00"/>
                </a:highlight>
              </a:rPr>
              <a:t>) </a:t>
            </a:r>
            <a:r>
              <a:rPr lang="en-US" dirty="0">
                <a:effectLst/>
              </a:rPr>
              <a:t>is an </a:t>
            </a:r>
            <a:r>
              <a:rPr lang="en-US" b="0" dirty="0">
                <a:effectLst/>
              </a:rPr>
              <a:t>8-bit read/write register</a:t>
            </a:r>
            <a:r>
              <a:rPr lang="en-US" dirty="0">
                <a:effectLst/>
              </a:rPr>
              <a:t> used to </a:t>
            </a:r>
            <a:r>
              <a:rPr lang="en-US" b="0" dirty="0">
                <a:effectLst/>
              </a:rPr>
              <a:t>configure the gain of the device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E74C3-9771-8420-0A11-AEBAFF41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49534" cy="206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9A61C-A759-3F3D-A26A-79E67A0A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95" y="2798761"/>
            <a:ext cx="6112384" cy="35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5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58D4-C846-6CC5-716C-DF958D99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HMC5883L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BC08-E946-7177-D0E3-700AEEBD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>
                <a:effectLst/>
              </a:rPr>
              <a:t>he </a:t>
            </a:r>
            <a:r>
              <a:rPr lang="en-US" b="0" dirty="0">
                <a:effectLst/>
                <a:highlight>
                  <a:srgbClr val="FFFF00"/>
                </a:highlight>
              </a:rPr>
              <a:t>Mode Register</a:t>
            </a:r>
            <a:r>
              <a:rPr lang="en-US" dirty="0">
                <a:effectLst/>
                <a:highlight>
                  <a:srgbClr val="FFFF00"/>
                </a:highlight>
              </a:rPr>
              <a:t> (address </a:t>
            </a:r>
            <a:r>
              <a:rPr lang="en-US" b="0" dirty="0">
                <a:effectLst/>
                <a:highlight>
                  <a:srgbClr val="FFFF00"/>
                </a:highlight>
              </a:rPr>
              <a:t>0x02</a:t>
            </a:r>
            <a:r>
              <a:rPr lang="en-US" dirty="0">
                <a:effectLst/>
                <a:highlight>
                  <a:srgbClr val="FFFF00"/>
                </a:highlight>
              </a:rPr>
              <a:t>) </a:t>
            </a:r>
            <a:r>
              <a:rPr lang="en-US" dirty="0">
                <a:effectLst/>
              </a:rPr>
              <a:t>used to </a:t>
            </a:r>
            <a:r>
              <a:rPr lang="en-US" b="0" dirty="0">
                <a:effectLst/>
              </a:rPr>
              <a:t>select the operating mode of the HMC5883L device.</a:t>
            </a:r>
            <a:endParaRPr lang="en-US" dirty="0">
              <a:effectLst/>
            </a:endParaRPr>
          </a:p>
          <a:p>
            <a:pPr lvl="1"/>
            <a:r>
              <a:rPr lang="en-US" b="0" dirty="0">
                <a:effectLst/>
              </a:rPr>
              <a:t>MR7 to MR2:</a:t>
            </a:r>
            <a:r>
              <a:rPr lang="en-US" dirty="0">
                <a:effectLst/>
              </a:rPr>
              <a:t> These bits </a:t>
            </a:r>
            <a:r>
              <a:rPr lang="en-US" b="0" dirty="0">
                <a:effectLst/>
              </a:rPr>
              <a:t>must be cleared to 0 for correct operation3</a:t>
            </a:r>
            <a:r>
              <a:rPr lang="en-US" dirty="0">
                <a:effectLst/>
              </a:rPr>
              <a:t>. Bit MR7 is set internally after each single-measurement operation.</a:t>
            </a:r>
          </a:p>
          <a:p>
            <a:pPr lvl="1"/>
            <a:r>
              <a:rPr lang="en-US" b="0" dirty="0">
                <a:effectLst/>
              </a:rPr>
              <a:t>MR1 to MR0 (MD1 to MD0):</a:t>
            </a:r>
            <a:r>
              <a:rPr lang="en-US" dirty="0">
                <a:effectLst/>
              </a:rPr>
              <a:t> These are the </a:t>
            </a:r>
            <a:r>
              <a:rPr lang="en-US" b="0" dirty="0">
                <a:effectLst/>
              </a:rPr>
              <a:t>Mode Select Bits</a:t>
            </a:r>
            <a:r>
              <a:rPr lang="en-US" dirty="0">
                <a:effectLst/>
              </a:rPr>
              <a:t>. They determine the operating mode of the device.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348D-8DCF-BCDE-33EA-1CE6A498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9" y="4167920"/>
            <a:ext cx="416088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6243-3F12-CB04-A436-D0981BE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AA5A-5488-7E1B-C585-AD186C62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this post to get more information: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TKJ Electronics » A practical approach to Kalman filter and how to implement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0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F483-89B8-5320-FD65-A3286C25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27EE-96BC-D85E-C8D8-6C600E42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I2C mode</a:t>
            </a:r>
          </a:p>
          <a:p>
            <a:pPr marL="0" indent="0">
              <a:buNone/>
            </a:pPr>
            <a:r>
              <a:rPr lang="en-US" dirty="0"/>
              <a:t>The MS5611-01BA has only five basic commands: </a:t>
            </a:r>
          </a:p>
          <a:p>
            <a:pPr marL="514350" indent="-514350">
              <a:buAutoNum type="arabicPeriod"/>
            </a:pPr>
            <a:r>
              <a:rPr lang="en-US" dirty="0"/>
              <a:t>Reset </a:t>
            </a:r>
          </a:p>
          <a:p>
            <a:pPr marL="514350" indent="-514350">
              <a:buAutoNum type="arabicPeriod"/>
            </a:pPr>
            <a:r>
              <a:rPr lang="en-US" dirty="0"/>
              <a:t>Read PROM (128 bit of calibration words) </a:t>
            </a:r>
          </a:p>
          <a:p>
            <a:pPr marL="514350" indent="-514350">
              <a:buAutoNum type="arabicPeriod"/>
            </a:pPr>
            <a:r>
              <a:rPr lang="en-US" dirty="0"/>
              <a:t>D1 conversion </a:t>
            </a:r>
          </a:p>
          <a:p>
            <a:pPr marL="514350" indent="-514350">
              <a:buAutoNum type="arabicPeriod"/>
            </a:pPr>
            <a:r>
              <a:rPr lang="en-US" dirty="0"/>
              <a:t>D2 conversion </a:t>
            </a:r>
          </a:p>
          <a:p>
            <a:pPr marL="514350" indent="-514350">
              <a:buAutoNum type="arabicPeriod"/>
            </a:pPr>
            <a:r>
              <a:rPr lang="en-US" dirty="0"/>
              <a:t>Read ADC result (24 bit pressure / temperature) </a:t>
            </a:r>
          </a:p>
        </p:txBody>
      </p:sp>
    </p:spTree>
    <p:extLst>
      <p:ext uri="{BB962C8B-B14F-4D97-AF65-F5344CB8AC3E}">
        <p14:creationId xmlns:p14="http://schemas.microsoft.com/office/powerpoint/2010/main" val="2197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CD2D-2A00-7EDA-50EC-632B810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0928-66A9-B1C0-1BDA-5FD4F1EB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Reset command(0x1E)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D366-3D1A-CF74-FED3-F6452906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6" y="2284493"/>
            <a:ext cx="8929671" cy="228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46CEF-431C-1DD5-D083-29460C05F8A1}"/>
              </a:ext>
            </a:extLst>
          </p:cNvPr>
          <p:cNvSpPr txBox="1"/>
          <p:nvPr/>
        </p:nvSpPr>
        <p:spPr>
          <a:xfrm>
            <a:off x="4529667" y="1915161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Device Address(0x77)</a:t>
            </a:r>
          </a:p>
        </p:txBody>
      </p:sp>
    </p:spTree>
    <p:extLst>
      <p:ext uri="{BB962C8B-B14F-4D97-AF65-F5344CB8AC3E}">
        <p14:creationId xmlns:p14="http://schemas.microsoft.com/office/powerpoint/2010/main" val="192068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6102-924F-FD52-8349-45D317FD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DEB03-14BC-BA55-914F-7BCE6E8B82E3}"/>
              </a:ext>
            </a:extLst>
          </p:cNvPr>
          <p:cNvSpPr txBox="1"/>
          <p:nvPr/>
        </p:nvSpPr>
        <p:spPr>
          <a:xfrm>
            <a:off x="838200" y="1506022"/>
            <a:ext cx="11223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of all, we will set FS (full scale) and </a:t>
            </a:r>
            <a:r>
              <a:rPr lang="en-US" sz="2800" b="0" i="0" dirty="0">
                <a:effectLst/>
                <a:latin typeface="Google Sans Text"/>
              </a:rPr>
              <a:t>the gyroscopes’ sensitivity per </a:t>
            </a:r>
            <a:r>
              <a:rPr lang="en-US" sz="2800" dirty="0"/>
              <a:t>LSB (least significant bit) for both gyro and acc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The register for configuring the </a:t>
            </a:r>
            <a:r>
              <a:rPr lang="en-US" sz="2800" b="0" i="0" dirty="0">
                <a:effectLst/>
                <a:highlight>
                  <a:srgbClr val="FFFF00"/>
                </a:highlight>
              </a:rPr>
              <a:t>gyroscope</a:t>
            </a:r>
            <a:r>
              <a:rPr lang="en-US" sz="2800" b="0" i="0" dirty="0">
                <a:effectLst/>
              </a:rPr>
              <a:t> is Register 27, named GYRO_CONFIG</a:t>
            </a:r>
            <a:r>
              <a:rPr lang="en-US" sz="2800" dirty="0"/>
              <a:t>. For each FS value, we will have respectively </a:t>
            </a:r>
            <a:r>
              <a:rPr lang="en-US" sz="2800" b="0" i="0" dirty="0">
                <a:effectLst/>
                <a:latin typeface="Google Sans Text"/>
              </a:rPr>
              <a:t>the gyroscopes’ sensitivity per </a:t>
            </a:r>
            <a:r>
              <a:rPr lang="en-US" sz="2800" dirty="0"/>
              <a:t>LSB. They are shown on below</a:t>
            </a:r>
            <a:endParaRPr lang="en-US" sz="2800" dirty="0">
              <a:effectLst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0: +- 250 degrees/sec with 131 LSB/degree/sec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1: +- 500 degrees/sec with 65.5 LSB/degree/sec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2: +- 1000 degrees/sec with 32.8 LSB/degree/sec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3: +- 2000 degrees/sec with 16.4 LSB/degree/sec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73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48BA8-F961-80A3-2C27-795446E6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99" y="-899459"/>
            <a:ext cx="7095067" cy="91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AED9-8A2D-7D24-6CA9-24FD16F8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5087-DE99-C752-A938-0F9B6F93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Read Prom command</a:t>
            </a:r>
          </a:p>
          <a:p>
            <a:pPr marL="0" indent="0">
              <a:buNone/>
            </a:pPr>
            <a:r>
              <a:rPr lang="en-US" dirty="0"/>
              <a:t>According to datasheet, we can get data in prom by following 2 steps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F6EA-9781-672D-40F3-91BAB7746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5297"/>
            <a:ext cx="5654530" cy="3124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47E91-8B48-BBE8-7114-D4987107D21A}"/>
              </a:ext>
            </a:extLst>
          </p:cNvPr>
          <p:cNvSpPr txBox="1"/>
          <p:nvPr/>
        </p:nvSpPr>
        <p:spPr>
          <a:xfrm>
            <a:off x="7119263" y="3255297"/>
            <a:ext cx="33709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#define CMD_PROM_C0 0xA0</a:t>
            </a:r>
          </a:p>
          <a:p>
            <a:r>
              <a:rPr lang="en-US" dirty="0"/>
              <a:t>#define CMD_PROM_C1 0xA2</a:t>
            </a:r>
          </a:p>
          <a:p>
            <a:r>
              <a:rPr lang="en-US" dirty="0"/>
              <a:t>#define CMD_PROM_C2 0xA4</a:t>
            </a:r>
          </a:p>
          <a:p>
            <a:r>
              <a:rPr lang="en-US" dirty="0"/>
              <a:t>#define CMD_PROM_C3 0xA6</a:t>
            </a:r>
          </a:p>
          <a:p>
            <a:r>
              <a:rPr lang="en-US" dirty="0"/>
              <a:t>#define CMD_PROM_C4 0xA8</a:t>
            </a:r>
          </a:p>
          <a:p>
            <a:r>
              <a:rPr lang="en-US" dirty="0"/>
              <a:t>#define CMD_PROM_C5 0xAA</a:t>
            </a:r>
          </a:p>
          <a:p>
            <a:r>
              <a:rPr lang="en-US" dirty="0"/>
              <a:t>#define CMD_PROM_C6 0xAC</a:t>
            </a:r>
          </a:p>
          <a:p>
            <a:r>
              <a:rPr lang="en-US" dirty="0"/>
              <a:t>#define CMD_PROM_C7 0xAE</a:t>
            </a:r>
          </a:p>
        </p:txBody>
      </p:sp>
    </p:spTree>
    <p:extLst>
      <p:ext uri="{BB962C8B-B14F-4D97-AF65-F5344CB8AC3E}">
        <p14:creationId xmlns:p14="http://schemas.microsoft.com/office/powerpoint/2010/main" val="344111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3837-A1E4-2AA3-7B32-BB7AAD4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3BC4-F5E1-C946-4E1D-8CF00701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However, you can read them directly from their addresses (all defined commands above are also their addresses) like I did in my code.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DataStruct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-&gt;C[1] = wiringPiI2CReadReg8(fd_MS,CMD_PROM_C1) &lt;&lt; 8 | wiringPiI2CReadReg8(fd_MS,CMD_PROM_C1 + 1);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6A7F6-41A0-63CE-8AEE-F68598E3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0" y="3807363"/>
            <a:ext cx="8535140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BBBA-B61E-F81D-0940-8C131A82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7131-0407-7BDA-082B-B5C7015B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Read digital result</a:t>
            </a:r>
          </a:p>
          <a:p>
            <a:pPr marL="0" indent="0">
              <a:buNone/>
            </a:pPr>
            <a:r>
              <a:rPr lang="en-US" dirty="0"/>
              <a:t>To read digital result we follow 3 steps from datasheet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05F96-0775-FE4F-53B9-1366754A3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5054"/>
            <a:ext cx="6148823" cy="34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9AD3-CD12-8D1B-22DD-0497A90D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B6F-93DF-77DC-DEDE-C13840C0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r>
              <a:rPr lang="en-US" dirty="0"/>
              <a:t>	Setting OSR (oversampling rate) for pressure and temperature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CD0F5-AB9C-E6F7-389C-B091774D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0346"/>
            <a:ext cx="4679085" cy="777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D27EC-3AD6-4D59-A9DF-55CDA294BD00}"/>
              </a:ext>
            </a:extLst>
          </p:cNvPr>
          <p:cNvSpPr txBox="1"/>
          <p:nvPr/>
        </p:nvSpPr>
        <p:spPr>
          <a:xfrm>
            <a:off x="6307666" y="3037642"/>
            <a:ext cx="360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Cmd</a:t>
            </a:r>
            <a:r>
              <a:rPr lang="en-US" dirty="0">
                <a:highlight>
                  <a:srgbClr val="FFFF00"/>
                </a:highlight>
              </a:rPr>
              <a:t> byte</a:t>
            </a:r>
          </a:p>
          <a:p>
            <a:r>
              <a:rPr lang="en-US" dirty="0">
                <a:highlight>
                  <a:srgbClr val="00FF00"/>
                </a:highlight>
              </a:rPr>
              <a:t>Pressure:</a:t>
            </a:r>
          </a:p>
          <a:p>
            <a:r>
              <a:rPr lang="en-US" dirty="0"/>
              <a:t>#define PRESSURE_OSR_256 0x40</a:t>
            </a:r>
          </a:p>
          <a:p>
            <a:r>
              <a:rPr lang="en-US" dirty="0"/>
              <a:t>#define PRESSURE_OSR_512 0x42</a:t>
            </a:r>
          </a:p>
          <a:p>
            <a:r>
              <a:rPr lang="en-US" dirty="0"/>
              <a:t>#define PRESSURE_OSR_1024 0x44</a:t>
            </a:r>
          </a:p>
          <a:p>
            <a:r>
              <a:rPr lang="en-US" dirty="0"/>
              <a:t>#define PRESSURE_OSR_2048 0x46</a:t>
            </a:r>
          </a:p>
          <a:p>
            <a:r>
              <a:rPr lang="en-US" dirty="0"/>
              <a:t>#define PRESSURE_OSR_4096 0x48</a:t>
            </a:r>
          </a:p>
          <a:p>
            <a:r>
              <a:rPr lang="en-US" dirty="0">
                <a:highlight>
                  <a:srgbClr val="00FF00"/>
                </a:highlight>
              </a:rPr>
              <a:t>Temperature:</a:t>
            </a:r>
            <a:endParaRPr lang="en-US" dirty="0"/>
          </a:p>
          <a:p>
            <a:r>
              <a:rPr lang="en-US" dirty="0"/>
              <a:t>#define TEMP_OSR_256 0x50</a:t>
            </a:r>
          </a:p>
          <a:p>
            <a:r>
              <a:rPr lang="en-US" dirty="0"/>
              <a:t>#define TEMP_OSR_512 0x52</a:t>
            </a:r>
          </a:p>
          <a:p>
            <a:r>
              <a:rPr lang="en-US" dirty="0"/>
              <a:t>#define TEMP_OSR_1024 0x54</a:t>
            </a:r>
          </a:p>
          <a:p>
            <a:r>
              <a:rPr lang="en-US" dirty="0"/>
              <a:t>#define TEMP_OSR_2048 0x56</a:t>
            </a:r>
          </a:p>
          <a:p>
            <a:r>
              <a:rPr lang="en-US" dirty="0"/>
              <a:t>#define TEMP_OSR_4096 0x58</a:t>
            </a:r>
          </a:p>
        </p:txBody>
      </p:sp>
    </p:spTree>
    <p:extLst>
      <p:ext uri="{BB962C8B-B14F-4D97-AF65-F5344CB8AC3E}">
        <p14:creationId xmlns:p14="http://schemas.microsoft.com/office/powerpoint/2010/main" val="268797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4FE6-B819-74A1-63A1-5EC049D0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149F-3AD1-0D82-8D58-0F531936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setting OSR, device stays in busy until finishing conversion (conversion time). This means, we only read data after conversion time. You can use delay or interrupt to read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A4112-D09B-D33E-2EFC-004CA140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4452"/>
            <a:ext cx="10720187" cy="21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2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8810-DDE5-D3DA-61EB-AFEBEC8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0ED6-CC8F-64E9-5E45-9E97EA94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Sending I2C ADC read sequence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Read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A75A6-08C2-1370-323C-306535E8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2439213"/>
            <a:ext cx="4902200" cy="814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A6E7A-B03B-F281-CC01-77FA9856FA46}"/>
              </a:ext>
            </a:extLst>
          </p:cNvPr>
          <p:cNvSpPr txBox="1"/>
          <p:nvPr/>
        </p:nvSpPr>
        <p:spPr>
          <a:xfrm>
            <a:off x="6510867" y="2477067"/>
            <a:ext cx="2760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Cmd</a:t>
            </a:r>
            <a:r>
              <a:rPr lang="en-US" dirty="0">
                <a:highlight>
                  <a:srgbClr val="00FF00"/>
                </a:highlight>
              </a:rPr>
              <a:t> byte: </a:t>
            </a:r>
          </a:p>
          <a:p>
            <a:r>
              <a:rPr lang="en-US" dirty="0"/>
              <a:t>#define ADC_READ      0x00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777D1-9C0F-5DE4-C9E8-FC3A8A49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87" y="4262484"/>
            <a:ext cx="8984759" cy="1364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40F61-0C98-A483-F7FE-9116BA6A1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5626582"/>
            <a:ext cx="9327688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4329-91B1-70FF-290D-ACE7400D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5AE71-248D-4FE0-D9DF-613F04683DA5}"/>
              </a:ext>
            </a:extLst>
          </p:cNvPr>
          <p:cNvSpPr/>
          <p:nvPr/>
        </p:nvSpPr>
        <p:spPr>
          <a:xfrm>
            <a:off x="1363133" y="1608667"/>
            <a:ext cx="1871134" cy="95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C5701-EB58-5F11-000B-D36CA48CB620}"/>
              </a:ext>
            </a:extLst>
          </p:cNvPr>
          <p:cNvSpPr/>
          <p:nvPr/>
        </p:nvSpPr>
        <p:spPr>
          <a:xfrm>
            <a:off x="1363133" y="2950633"/>
            <a:ext cx="1871134" cy="95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 or interrupt conversion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2428F-C326-B40D-D55C-B375623BF1D5}"/>
              </a:ext>
            </a:extLst>
          </p:cNvPr>
          <p:cNvSpPr/>
          <p:nvPr/>
        </p:nvSpPr>
        <p:spPr>
          <a:xfrm>
            <a:off x="1363133" y="4292600"/>
            <a:ext cx="1871134" cy="95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D784B-EE21-AD69-A5DD-12B8B2864282}"/>
              </a:ext>
            </a:extLst>
          </p:cNvPr>
          <p:cNvSpPr/>
          <p:nvPr/>
        </p:nvSpPr>
        <p:spPr>
          <a:xfrm>
            <a:off x="1363133" y="5634567"/>
            <a:ext cx="1871134" cy="95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DC2FF2-75DD-075B-53B8-D49632EEEC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98700" y="2565400"/>
            <a:ext cx="0" cy="38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A25B1C-47EA-E05B-D74B-09B0A0C0313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98700" y="3907366"/>
            <a:ext cx="0" cy="3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30AB9B-7C16-7381-852C-95611E0F38E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98700" y="5249333"/>
            <a:ext cx="0" cy="3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D22FB6-194D-3704-3760-D6272A6E4320}"/>
              </a:ext>
            </a:extLst>
          </p:cNvPr>
          <p:cNvSpPr/>
          <p:nvPr/>
        </p:nvSpPr>
        <p:spPr>
          <a:xfrm>
            <a:off x="3242733" y="2057400"/>
            <a:ext cx="1278492" cy="4097867"/>
          </a:xfrm>
          <a:custGeom>
            <a:avLst/>
            <a:gdLst>
              <a:gd name="connsiteX0" fmla="*/ 0 w 1278492"/>
              <a:gd name="connsiteY0" fmla="*/ 4097867 h 4097867"/>
              <a:gd name="connsiteX1" fmla="*/ 203200 w 1278492"/>
              <a:gd name="connsiteY1" fmla="*/ 4080933 h 4097867"/>
              <a:gd name="connsiteX2" fmla="*/ 262467 w 1278492"/>
              <a:gd name="connsiteY2" fmla="*/ 4072467 h 4097867"/>
              <a:gd name="connsiteX3" fmla="*/ 431800 w 1278492"/>
              <a:gd name="connsiteY3" fmla="*/ 3996267 h 4097867"/>
              <a:gd name="connsiteX4" fmla="*/ 516467 w 1278492"/>
              <a:gd name="connsiteY4" fmla="*/ 3962400 h 4097867"/>
              <a:gd name="connsiteX5" fmla="*/ 601134 w 1278492"/>
              <a:gd name="connsiteY5" fmla="*/ 3894667 h 4097867"/>
              <a:gd name="connsiteX6" fmla="*/ 956734 w 1278492"/>
              <a:gd name="connsiteY6" fmla="*/ 3691467 h 4097867"/>
              <a:gd name="connsiteX7" fmla="*/ 1058334 w 1278492"/>
              <a:gd name="connsiteY7" fmla="*/ 3589867 h 4097867"/>
              <a:gd name="connsiteX8" fmla="*/ 1126067 w 1278492"/>
              <a:gd name="connsiteY8" fmla="*/ 3429000 h 4097867"/>
              <a:gd name="connsiteX9" fmla="*/ 1244600 w 1278492"/>
              <a:gd name="connsiteY9" fmla="*/ 2954867 h 4097867"/>
              <a:gd name="connsiteX10" fmla="*/ 1278467 w 1278492"/>
              <a:gd name="connsiteY10" fmla="*/ 2607733 h 4097867"/>
              <a:gd name="connsiteX11" fmla="*/ 1236134 w 1278492"/>
              <a:gd name="connsiteY11" fmla="*/ 1871133 h 4097867"/>
              <a:gd name="connsiteX12" fmla="*/ 956734 w 1278492"/>
              <a:gd name="connsiteY12" fmla="*/ 855133 h 4097867"/>
              <a:gd name="connsiteX13" fmla="*/ 821267 w 1278492"/>
              <a:gd name="connsiteY13" fmla="*/ 482600 h 4097867"/>
              <a:gd name="connsiteX14" fmla="*/ 677334 w 1278492"/>
              <a:gd name="connsiteY14" fmla="*/ 169333 h 4097867"/>
              <a:gd name="connsiteX15" fmla="*/ 635000 w 1278492"/>
              <a:gd name="connsiteY15" fmla="*/ 127000 h 4097867"/>
              <a:gd name="connsiteX16" fmla="*/ 558800 w 1278492"/>
              <a:gd name="connsiteY16" fmla="*/ 42333 h 4097867"/>
              <a:gd name="connsiteX17" fmla="*/ 524934 w 1278492"/>
              <a:gd name="connsiteY17" fmla="*/ 33867 h 4097867"/>
              <a:gd name="connsiteX18" fmla="*/ 465667 w 1278492"/>
              <a:gd name="connsiteY18" fmla="*/ 16933 h 4097867"/>
              <a:gd name="connsiteX19" fmla="*/ 364067 w 1278492"/>
              <a:gd name="connsiteY19" fmla="*/ 8467 h 4097867"/>
              <a:gd name="connsiteX20" fmla="*/ 279400 w 1278492"/>
              <a:gd name="connsiteY20" fmla="*/ 0 h 4097867"/>
              <a:gd name="connsiteX21" fmla="*/ 220134 w 1278492"/>
              <a:gd name="connsiteY21" fmla="*/ 8467 h 4097867"/>
              <a:gd name="connsiteX22" fmla="*/ 186267 w 1278492"/>
              <a:gd name="connsiteY22" fmla="*/ 16933 h 4097867"/>
              <a:gd name="connsiteX23" fmla="*/ 160867 w 1278492"/>
              <a:gd name="connsiteY23" fmla="*/ 25400 h 4097867"/>
              <a:gd name="connsiteX24" fmla="*/ 8467 w 1278492"/>
              <a:gd name="connsiteY24" fmla="*/ 25400 h 40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78492" h="4097867">
                <a:moveTo>
                  <a:pt x="0" y="4097867"/>
                </a:moveTo>
                <a:cubicBezTo>
                  <a:pt x="104255" y="4077016"/>
                  <a:pt x="-6616" y="4097072"/>
                  <a:pt x="203200" y="4080933"/>
                </a:cubicBezTo>
                <a:cubicBezTo>
                  <a:pt x="223097" y="4079402"/>
                  <a:pt x="242711" y="4075289"/>
                  <a:pt x="262467" y="4072467"/>
                </a:cubicBezTo>
                <a:cubicBezTo>
                  <a:pt x="415031" y="4021612"/>
                  <a:pt x="258611" y="4078738"/>
                  <a:pt x="431800" y="3996267"/>
                </a:cubicBezTo>
                <a:cubicBezTo>
                  <a:pt x="459244" y="3983199"/>
                  <a:pt x="490402" y="3978039"/>
                  <a:pt x="516467" y="3962400"/>
                </a:cubicBezTo>
                <a:cubicBezTo>
                  <a:pt x="547459" y="3943805"/>
                  <a:pt x="570225" y="3913399"/>
                  <a:pt x="601134" y="3894667"/>
                </a:cubicBezTo>
                <a:cubicBezTo>
                  <a:pt x="665303" y="3855777"/>
                  <a:pt x="895773" y="3752428"/>
                  <a:pt x="956734" y="3691467"/>
                </a:cubicBezTo>
                <a:lnTo>
                  <a:pt x="1058334" y="3589867"/>
                </a:lnTo>
                <a:cubicBezTo>
                  <a:pt x="1080912" y="3536245"/>
                  <a:pt x="1108007" y="3484308"/>
                  <a:pt x="1126067" y="3429000"/>
                </a:cubicBezTo>
                <a:cubicBezTo>
                  <a:pt x="1166063" y="3306511"/>
                  <a:pt x="1214610" y="3084825"/>
                  <a:pt x="1244600" y="2954867"/>
                </a:cubicBezTo>
                <a:cubicBezTo>
                  <a:pt x="1255889" y="2839156"/>
                  <a:pt x="1279375" y="2723990"/>
                  <a:pt x="1278467" y="2607733"/>
                </a:cubicBezTo>
                <a:cubicBezTo>
                  <a:pt x="1276546" y="2361802"/>
                  <a:pt x="1267872" y="2115015"/>
                  <a:pt x="1236134" y="1871133"/>
                </a:cubicBezTo>
                <a:cubicBezTo>
                  <a:pt x="1207363" y="1650050"/>
                  <a:pt x="1030052" y="1056757"/>
                  <a:pt x="956734" y="855133"/>
                </a:cubicBezTo>
                <a:cubicBezTo>
                  <a:pt x="911578" y="730955"/>
                  <a:pt x="871297" y="604895"/>
                  <a:pt x="821267" y="482600"/>
                </a:cubicBezTo>
                <a:cubicBezTo>
                  <a:pt x="778479" y="378007"/>
                  <a:pt x="739747" y="265353"/>
                  <a:pt x="677334" y="169333"/>
                </a:cubicBezTo>
                <a:cubicBezTo>
                  <a:pt x="666458" y="152601"/>
                  <a:pt x="648350" y="141833"/>
                  <a:pt x="635000" y="127000"/>
                </a:cubicBezTo>
                <a:cubicBezTo>
                  <a:pt x="611615" y="101017"/>
                  <a:pt x="588570" y="62180"/>
                  <a:pt x="558800" y="42333"/>
                </a:cubicBezTo>
                <a:cubicBezTo>
                  <a:pt x="549118" y="35878"/>
                  <a:pt x="536160" y="36929"/>
                  <a:pt x="524934" y="33867"/>
                </a:cubicBezTo>
                <a:cubicBezTo>
                  <a:pt x="505112" y="28461"/>
                  <a:pt x="485962" y="20137"/>
                  <a:pt x="465667" y="16933"/>
                </a:cubicBezTo>
                <a:cubicBezTo>
                  <a:pt x="432099" y="11633"/>
                  <a:pt x="397911" y="11544"/>
                  <a:pt x="364067" y="8467"/>
                </a:cubicBezTo>
                <a:lnTo>
                  <a:pt x="279400" y="0"/>
                </a:lnTo>
                <a:cubicBezTo>
                  <a:pt x="259645" y="2822"/>
                  <a:pt x="239768" y="4897"/>
                  <a:pt x="220134" y="8467"/>
                </a:cubicBezTo>
                <a:cubicBezTo>
                  <a:pt x="208685" y="10549"/>
                  <a:pt x="197456" y="13736"/>
                  <a:pt x="186267" y="16933"/>
                </a:cubicBezTo>
                <a:cubicBezTo>
                  <a:pt x="177686" y="19385"/>
                  <a:pt x="169782" y="24975"/>
                  <a:pt x="160867" y="25400"/>
                </a:cubicBezTo>
                <a:cubicBezTo>
                  <a:pt x="110125" y="27816"/>
                  <a:pt x="59267" y="25400"/>
                  <a:pt x="8467" y="254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037-84AE-ECAA-3BDA-01037CE4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MS5611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CB2-2778-F3BF-D1DD-4073BDFF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Calculating temperature and pressure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F83A0-E975-08E2-A091-577110AF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1" y="2475112"/>
            <a:ext cx="9274924" cy="38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14E8-EF3F-52B2-AA16-E3E3771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432B-921F-8AD9-2959-71413EA3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Similarly, for </a:t>
            </a:r>
            <a:r>
              <a:rPr lang="en-US" dirty="0">
                <a:highlight>
                  <a:srgbClr val="FFFF00"/>
                </a:highlight>
              </a:rPr>
              <a:t>accelerometer</a:t>
            </a:r>
            <a:r>
              <a:rPr lang="en-US" dirty="0"/>
              <a:t> we also have pair of FS (full scale) and </a:t>
            </a:r>
            <a:r>
              <a:rPr lang="en-US" i="0" dirty="0">
                <a:effectLst/>
              </a:rPr>
              <a:t>sensitivity per </a:t>
            </a:r>
            <a:r>
              <a:rPr lang="en-US" dirty="0"/>
              <a:t>LSB (register 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AFS_SEL = 0 (±2g): 16384 LSB/g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AFS_SEL = 1 (±4g): 8192 LSB/g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AFS_SEL = 2 (±8g): 4096 LSB/g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AFS_SEL = 3 (±16g): 2048 LSB/g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4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4F89-2C4C-8E4C-DE94-4C684ABD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82F4-2121-0E6D-634B-D0DF83C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effectLst/>
                <a:cs typeface="Arial" panose="020B0604020202020204" pitchFamily="34" charset="0"/>
              </a:rPr>
              <a:t>The </a:t>
            </a:r>
            <a:r>
              <a:rPr lang="en-US" i="0" dirty="0"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PWR_MGMT_1 (Power Management 1) </a:t>
            </a:r>
            <a:r>
              <a:rPr lang="en-US" i="0" dirty="0">
                <a:effectLst/>
                <a:cs typeface="Arial" panose="020B0604020202020204" pitchFamily="34" charset="0"/>
              </a:rPr>
              <a:t>register in the MPU-6000/MPU-6050 (address 107) allows configuration of power modes and clock source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The </a:t>
            </a:r>
            <a:r>
              <a:rPr lang="en-US" b="1" i="0" dirty="0">
                <a:effectLst/>
                <a:highlight>
                  <a:srgbClr val="FFFF00"/>
                </a:highlight>
              </a:rPr>
              <a:t>SMPLRT_DIV (Sample Rate Divider) </a:t>
            </a:r>
            <a:r>
              <a:rPr lang="en-US" b="1" i="0" dirty="0">
                <a:effectLst/>
              </a:rPr>
              <a:t>register</a:t>
            </a:r>
            <a:r>
              <a:rPr lang="en-US" b="0" i="0" dirty="0">
                <a:effectLst/>
              </a:rPr>
              <a:t>, number 25 in the MPU-6000/MPU-6050 documentation, is used to specify the divider from the gyroscope output rate to generate the Sample Rate for the MPU-60X0.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>
                <a:highlight>
                  <a:srgbClr val="00FF00"/>
                </a:highlight>
              </a:rPr>
              <a:t>Sample Rate = Gyroscope Output Rate / (1 + SMPLRT_DIV)</a:t>
            </a:r>
            <a:endParaRPr lang="en-US" dirty="0">
              <a:highlight>
                <a:srgbClr val="00FF00"/>
              </a:highligh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5600-FACD-256A-42DF-0A495ABF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9306-491D-F890-E56E-3F461DB0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00"/>
                </a:highlight>
                <a:latin typeface="Google Sans Text"/>
              </a:rPr>
              <a:t>Digital Low Pass Filter (DLPF) </a:t>
            </a:r>
            <a:r>
              <a:rPr lang="en-US" b="0" i="0" dirty="0">
                <a:effectLst/>
                <a:latin typeface="Google Sans Text"/>
              </a:rPr>
              <a:t>setting (register 26), depen</a:t>
            </a:r>
            <a:r>
              <a:rPr lang="en-US" dirty="0">
                <a:latin typeface="Google Sans Text"/>
              </a:rPr>
              <a:t>ding on value of  Sample Rate to choose value for DLPF. You can see in table below:</a:t>
            </a:r>
            <a:endParaRPr lang="en-US" b="0" i="0" dirty="0">
              <a:effectLst/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80278-5318-9A56-8227-BD5C2D4D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091"/>
            <a:ext cx="4480948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0CDD5-EAC3-288B-3690-5518A24F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73" y="2866480"/>
            <a:ext cx="4963660" cy="34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293E-0D5D-1C7F-F6B7-19CE4EE3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21B-CFC8-602C-7CCE-97559057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00"/>
                </a:highlight>
              </a:rPr>
              <a:t>The register </a:t>
            </a:r>
            <a:r>
              <a:rPr lang="en-US" b="1" i="0" dirty="0">
                <a:effectLst/>
                <a:highlight>
                  <a:srgbClr val="FFFF00"/>
                </a:highlight>
              </a:rPr>
              <a:t>GYRO_CONFIG</a:t>
            </a:r>
            <a:r>
              <a:rPr lang="en-US" b="0" i="0" dirty="0">
                <a:effectLst/>
                <a:highlight>
                  <a:srgbClr val="FFFF00"/>
                </a:highlight>
              </a:rPr>
              <a:t> (address 27 in decimal, 1B in hex) </a:t>
            </a:r>
            <a:r>
              <a:rPr lang="en-US" b="0" i="0" dirty="0">
                <a:effectLst/>
              </a:rPr>
              <a:t>is used to trigger gyroscope self-test and configure the gyroscope's full scale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FS_SEL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Selects the full-scale range of the gyroscope outputs: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0: ± 250 °/s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1: ± 500 °/s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2: ± 1000 °/s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3: ± 2000 °/s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7670-602E-3226-F18B-B759B02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AAF9-7450-6134-8C92-69CAC307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The </a:t>
            </a:r>
            <a:r>
              <a:rPr lang="en-US" b="1" i="0" dirty="0">
                <a:effectLst/>
                <a:highlight>
                  <a:srgbClr val="FFFF00"/>
                </a:highlight>
              </a:rPr>
              <a:t>ACCEL_CONFIG</a:t>
            </a:r>
            <a:r>
              <a:rPr lang="en-US" b="0" i="0" dirty="0">
                <a:effectLst/>
                <a:highlight>
                  <a:srgbClr val="FFFF00"/>
                </a:highlight>
              </a:rPr>
              <a:t> register (address location </a:t>
            </a:r>
            <a:r>
              <a:rPr lang="en-US" b="1" i="0" dirty="0">
                <a:effectLst/>
                <a:highlight>
                  <a:srgbClr val="FFFF00"/>
                </a:highlight>
              </a:rPr>
              <a:t>28 in decimal or 1C in hex</a:t>
            </a:r>
            <a:r>
              <a:rPr lang="en-US" b="0" i="0" dirty="0">
                <a:effectLst/>
                <a:highlight>
                  <a:srgbClr val="FFFF00"/>
                </a:highlight>
              </a:rPr>
              <a:t>)</a:t>
            </a:r>
            <a:r>
              <a:rPr lang="en-US" b="0" i="0" dirty="0">
                <a:effectLst/>
              </a:rPr>
              <a:t>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0: ± 2g </a:t>
            </a:r>
          </a:p>
          <a:p>
            <a:r>
              <a:rPr lang="en-US" dirty="0">
                <a:effectLst/>
              </a:rPr>
              <a:t>1: ± 4g </a:t>
            </a:r>
          </a:p>
          <a:p>
            <a:r>
              <a:rPr lang="en-US" dirty="0">
                <a:effectLst/>
              </a:rPr>
              <a:t>2: ± 8g </a:t>
            </a:r>
          </a:p>
          <a:p>
            <a:r>
              <a:rPr lang="en-US" dirty="0">
                <a:effectLst/>
              </a:rPr>
              <a:t>3: ± 16g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9614A-2FE5-ADBF-2E48-9B664C98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29C2-1709-1B05-B429-FFE0C0E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104F-3BE0-C393-9E5A-9F7DB468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The </a:t>
            </a:r>
            <a:r>
              <a:rPr lang="en-US" b="0" i="0" dirty="0">
                <a:effectLst/>
                <a:highlight>
                  <a:srgbClr val="FFFF00"/>
                </a:highlight>
              </a:rPr>
              <a:t>USER_CTRL register (Register 106) </a:t>
            </a:r>
            <a:r>
              <a:rPr lang="en-US" b="0" i="0" dirty="0">
                <a:effectLst/>
              </a:rPr>
              <a:t>in the MPU-6000/MPU-6050 allows you to enable/disable the FIFO buffer, the I2C Master Mode, and the primary I2C interface.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pPr marL="0" indent="0" algn="l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 algn="l">
              <a:buNone/>
            </a:pPr>
            <a:r>
              <a:rPr lang="en-US" dirty="0">
                <a:highlight>
                  <a:srgbClr val="00FFFF"/>
                </a:highlight>
              </a:rPr>
              <a:t>I2C_MST_EN: </a:t>
            </a:r>
            <a:r>
              <a:rPr lang="en-US" dirty="0"/>
              <a:t>When set to 1, this bit enables I2C Master Mode. When this bit is cleared to 0, the auxiliary I2C bus lines (AUX_DA and AUX_CL) are logically driven by the primary I2C bus (SDA and SCL).</a:t>
            </a:r>
            <a:endParaRPr lang="en-US" b="0" i="0" dirty="0">
              <a:effectLst/>
            </a:endParaRP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EBD3-A692-D7AB-2550-E602990E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19176"/>
            <a:ext cx="10515599" cy="15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2985C-45DC-A314-308E-878CD562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165B-6E23-D09E-AD57-574D6D2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MPU6050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9016-2184-C95B-703D-8D572974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The INT_PIN_CFG register (Interrupt Pin Configuration)</a:t>
            </a:r>
            <a:r>
              <a:rPr lang="en-US" dirty="0"/>
              <a:t>, located at address 55, is used to configure the operation of interrupt signals on the INT pin of the MPU-6000/MPU-6050.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highlight>
                  <a:srgbClr val="00FFFF"/>
                </a:highlight>
              </a:rPr>
              <a:t>I2C_BYPASS_EN: </a:t>
            </a:r>
            <a:r>
              <a:rPr lang="en-US" dirty="0"/>
              <a:t>When this bit is equal to 1 and I2C_MST_EN (Register 106 bit[5]) is equal to 0, the host application processor will be able to directly access the auxiliary I2C bus of the MPU-60X0. 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C18D9-E453-4634-7017-44D138F0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2010"/>
            <a:ext cx="6537791" cy="12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5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1562</Words>
  <Application>Microsoft Office PowerPoint</Application>
  <PresentationFormat>Widescreen</PresentationFormat>
  <Paragraphs>147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Google Sans Text</vt:lpstr>
      <vt:lpstr>Wingdings</vt:lpstr>
      <vt:lpstr>Office Theme</vt:lpstr>
      <vt:lpstr>MPU 6050 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MPU6050 CONFIGURATION</vt:lpstr>
      <vt:lpstr>HMC5883L CONFIGURATION</vt:lpstr>
      <vt:lpstr>HMC5883L CONFIGURATION</vt:lpstr>
      <vt:lpstr>HMC5883L CONFIGURATION</vt:lpstr>
      <vt:lpstr>HMC5883L CONFIGURATION</vt:lpstr>
      <vt:lpstr>KALMAN FILTER </vt:lpstr>
      <vt:lpstr>MS5611 CONFIGURATION</vt:lpstr>
      <vt:lpstr>MS5611 CONFIGURATION</vt:lpstr>
      <vt:lpstr>PowerPoint Presentation</vt:lpstr>
      <vt:lpstr>MS5611 CONFIGURATION</vt:lpstr>
      <vt:lpstr>MS5611 CONFIGURATION</vt:lpstr>
      <vt:lpstr>MS5611 CONFIGURATION</vt:lpstr>
      <vt:lpstr>MS5611 CONFIGURATION</vt:lpstr>
      <vt:lpstr>MS5611 CONFIGURATION</vt:lpstr>
      <vt:lpstr>MS5611 CONFIGURATION</vt:lpstr>
      <vt:lpstr>MS5611 CONFIGURATION</vt:lpstr>
      <vt:lpstr>MS5611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Tran Phan Quang</dc:creator>
  <cp:lastModifiedBy>Tan Tran Phan Quang</cp:lastModifiedBy>
  <cp:revision>17</cp:revision>
  <dcterms:created xsi:type="dcterms:W3CDTF">2025-02-20T11:30:04Z</dcterms:created>
  <dcterms:modified xsi:type="dcterms:W3CDTF">2025-03-10T10:47:11Z</dcterms:modified>
</cp:coreProperties>
</file>