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A3B5A-DD06-470D-84A1-DED742834C28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FCA6E-F9F7-4139-BBA1-8543DB0965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039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CA6E-F9F7-4139-BBA1-8543DB09652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413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BFA0F-B520-E7A8-3D67-6059D8773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902BB2-6EDE-CF8F-76FE-E980E1D0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2F68B-F640-B1B8-7A2B-15E014A3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7C0C4-056D-93FE-5A34-E71FFAE4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06FD5-0068-A3BF-59B2-42AA4EAC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15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16680-A9D7-4C5B-CE1C-A302063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5E277C-19E7-16C3-DE17-5A718E92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9E6BB-9CEC-E904-AA86-BC28EDBD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01C7A-C9FF-2C81-8CB6-C054C0D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2C6F5-6490-EA1A-7829-80335341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30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42917E-AA55-790F-6460-EB2C76817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92AEF2-100D-BE33-55C7-014A2E19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F6343C-F33E-9AF9-877D-69EA69B5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67B8F-892B-FA9B-7FDD-C0E13F4F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3814E-BC93-7C2A-2E55-EA3E4E8B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091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04894-3397-382F-4EF2-3A9806B9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EEF90-4837-F768-3ADE-5D0BC95B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35CAD-F063-336D-0F78-F7B869DB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54F6F-EC7B-7086-F0ED-AB06CC3C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56E4EC-DE5E-DF73-68F7-F744F260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424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D429D-0E57-D2DA-685D-901F6584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6199B8-78DB-88D4-DB99-08B769BF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96DE4-1896-6FC7-A25A-677DFA30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0236A-C049-DC60-3482-57B94CF7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6B4B3-671A-741C-1DC6-80C72429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3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ECD72-5783-7D21-850C-1ED29EDA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592FE-BB2F-D8F4-CEB0-6E0A70638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6ADAE7-F93A-1CFF-A25B-6E3C6E23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A6D14F-93C4-5E1E-30FA-54810386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318D6-71A4-2E1C-C65C-D6C8BC9A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A9D71E-6626-6538-F5A8-42F0F13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82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07C19-68B1-E737-131C-18A7C377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3E1DDA-69FE-926D-C623-8BF5E1DD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F188B8-DF50-FFDE-D027-CA07DBF8B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856039-EE9B-E936-1AB4-592A58E0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5AE5B2-544A-1C3C-113B-EA7FE0F1F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0ACC91-638B-8860-DA3B-6E26022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328325-18A7-A2D2-272A-FF4EDA8C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389D7E-A780-DE59-1A68-11A830A3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2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C02CB-F653-A29B-2BC8-8DAC06A5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84E79-A0A9-83F5-1C19-CCC25593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99CE23-C0C2-B250-84A9-A948C645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03EDF0-802C-327A-F99E-8F82271C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90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F4897A-9D79-1BC9-8C2C-C0C59BF2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9457E8-0B5C-FD55-6C0E-742DA9C5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A3F533-B92E-7974-B34A-3DA6C4F4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251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A0BEC-2873-7021-127C-8D88D249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7FCD6-2808-F4AA-AC75-340743B7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FB55F2-E912-F67C-57DB-CB1FCD579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575234-66A2-37FB-B067-2F782C77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E92067-A0B3-CCC1-32EC-488D0092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95CFC0-EBF4-9596-5047-0FF49E42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0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47613-6B9A-842B-1F1B-261AF93F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701675-0B92-53CA-AEE8-A1817EF89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391E01-CAA8-17D6-537A-CBC85FAF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F0A384-C53B-802B-233E-E3F5957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1CC712-993C-91CF-29ED-C3DE8C2B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16B60-7D34-B83C-7CA7-6CEDAED1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10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D81E70-DBF0-A989-8B61-25F0A716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A82214-4C0A-1E30-9820-29CED3B5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36EAB-4E49-4924-8860-8D3B4A5E3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ED97-6BF7-4069-A2F0-2C21D9EDCB06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0D1A3-0679-9A3D-FBF2-E8C02BD0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CFEF21-9CD0-627A-9A99-6A23C029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4BCA-B92C-4075-8812-C57FAE62E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5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40DC907E-8969-1127-AC1F-65D5A553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A1E31815-13BF-4B24-DBC8-0593DC15A80F}"/>
              </a:ext>
            </a:extLst>
          </p:cNvPr>
          <p:cNvSpPr/>
          <p:nvPr/>
        </p:nvSpPr>
        <p:spPr>
          <a:xfrm>
            <a:off x="12106655" y="-19050"/>
            <a:ext cx="90107" cy="6721602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9F518F-B126-6C79-BB3A-CAF0D9BE06B2}"/>
              </a:ext>
            </a:extLst>
          </p:cNvPr>
          <p:cNvSpPr/>
          <p:nvPr/>
        </p:nvSpPr>
        <p:spPr>
          <a:xfrm>
            <a:off x="1139952" y="2624328"/>
            <a:ext cx="3633216" cy="33009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40F8E3-0885-DD3E-D38E-4D9B657DAEF5}"/>
              </a:ext>
            </a:extLst>
          </p:cNvPr>
          <p:cNvSpPr/>
          <p:nvPr/>
        </p:nvSpPr>
        <p:spPr>
          <a:xfrm>
            <a:off x="1139952" y="2624328"/>
            <a:ext cx="3633216" cy="658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0070C0"/>
                </a:solidFill>
              </a:rPr>
              <a:t>INICIAR SESIÓN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AC1B8D-AA31-3CEF-B3AA-3B950AAB05EC}"/>
              </a:ext>
            </a:extLst>
          </p:cNvPr>
          <p:cNvSpPr/>
          <p:nvPr/>
        </p:nvSpPr>
        <p:spPr>
          <a:xfrm>
            <a:off x="1139952" y="5660136"/>
            <a:ext cx="3633216" cy="2651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u="sng" dirty="0">
                <a:solidFill>
                  <a:srgbClr val="0070C0"/>
                </a:solidFill>
              </a:rPr>
              <a:t>Crear una cuenta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860BB25-8E45-B25B-DBF4-7F17E73C7689}"/>
              </a:ext>
            </a:extLst>
          </p:cNvPr>
          <p:cNvSpPr/>
          <p:nvPr/>
        </p:nvSpPr>
        <p:spPr>
          <a:xfrm>
            <a:off x="1271016" y="3502152"/>
            <a:ext cx="3364992" cy="420624"/>
          </a:xfrm>
          <a:prstGeom prst="rect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000" dirty="0"/>
              <a:t>Email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A0C0CF7-1665-E15D-DF06-1651423D74BC}"/>
              </a:ext>
            </a:extLst>
          </p:cNvPr>
          <p:cNvSpPr/>
          <p:nvPr/>
        </p:nvSpPr>
        <p:spPr>
          <a:xfrm>
            <a:off x="1289304" y="4130040"/>
            <a:ext cx="3337560" cy="420624"/>
          </a:xfrm>
          <a:prstGeom prst="rect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000" dirty="0"/>
              <a:t>Contraseña</a:t>
            </a:r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F5F19A34-D657-3785-61C3-9945C16A7DF7}"/>
              </a:ext>
            </a:extLst>
          </p:cNvPr>
          <p:cNvSpPr/>
          <p:nvPr/>
        </p:nvSpPr>
        <p:spPr>
          <a:xfrm>
            <a:off x="2578608" y="5058156"/>
            <a:ext cx="740664" cy="26517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Acceder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9478635-CA0F-21CA-E224-26D54BAF2BB9}"/>
              </a:ext>
            </a:extLst>
          </p:cNvPr>
          <p:cNvSpPr/>
          <p:nvPr/>
        </p:nvSpPr>
        <p:spPr>
          <a:xfrm>
            <a:off x="1371600" y="4757928"/>
            <a:ext cx="118872" cy="121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ED4BB0E3-83AC-310D-8E98-392EE7BBC8BB}"/>
              </a:ext>
            </a:extLst>
          </p:cNvPr>
          <p:cNvSpPr/>
          <p:nvPr/>
        </p:nvSpPr>
        <p:spPr>
          <a:xfrm>
            <a:off x="1513332" y="4719828"/>
            <a:ext cx="1024128" cy="198120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000" dirty="0"/>
              <a:t>Recordarme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5EA34EE-5910-0826-0C29-72FAF3788CCF}"/>
              </a:ext>
            </a:extLst>
          </p:cNvPr>
          <p:cNvSpPr/>
          <p:nvPr/>
        </p:nvSpPr>
        <p:spPr>
          <a:xfrm>
            <a:off x="1271016" y="539496"/>
            <a:ext cx="3355848" cy="39319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4800" b="1" dirty="0">
                <a:solidFill>
                  <a:srgbClr val="0070C0"/>
                </a:solidFill>
              </a:rPr>
              <a:t>COFFE TIME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5ED81BDA-5103-18BF-324A-CDFE4245CED6}"/>
              </a:ext>
            </a:extLst>
          </p:cNvPr>
          <p:cNvSpPr/>
          <p:nvPr/>
        </p:nvSpPr>
        <p:spPr>
          <a:xfrm>
            <a:off x="955548" y="1421892"/>
            <a:ext cx="3986784" cy="84429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PRUEBA NUESTRA NUEVA CADENA</a:t>
            </a:r>
          </a:p>
          <a:p>
            <a:pPr algn="ctr"/>
            <a:r>
              <a:rPr lang="es-CL" b="1" dirty="0">
                <a:solidFill>
                  <a:srgbClr val="0070C0"/>
                </a:solidFill>
              </a:rPr>
              <a:t>100% ARTESANAL</a:t>
            </a:r>
          </a:p>
          <a:p>
            <a:pPr algn="ctr"/>
            <a:r>
              <a:rPr lang="es-CL" b="1" dirty="0">
                <a:solidFill>
                  <a:srgbClr val="0070C0"/>
                </a:solidFill>
              </a:rPr>
              <a:t>100% CHILENA</a:t>
            </a:r>
          </a:p>
          <a:p>
            <a:pPr algn="ctr"/>
            <a:r>
              <a:rPr lang="es-CL" b="1" dirty="0">
                <a:solidFill>
                  <a:srgbClr val="0070C0"/>
                </a:solidFill>
              </a:rPr>
              <a:t>100% OLOR A CAFE</a:t>
            </a:r>
          </a:p>
        </p:txBody>
      </p:sp>
      <p:sp>
        <p:nvSpPr>
          <p:cNvPr id="16" name="Diagrama de flujo: proceso 15">
            <a:extLst>
              <a:ext uri="{FF2B5EF4-FFF2-40B4-BE49-F238E27FC236}">
                <a16:creationId xmlns:a16="http://schemas.microsoft.com/office/drawing/2014/main" id="{A03C12E1-0DAD-5A73-4333-BE80043F5183}"/>
              </a:ext>
            </a:extLst>
          </p:cNvPr>
          <p:cNvSpPr/>
          <p:nvPr/>
        </p:nvSpPr>
        <p:spPr>
          <a:xfrm>
            <a:off x="12101893" y="0"/>
            <a:ext cx="90107" cy="68580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913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C64F79-5783-5B00-1AAE-637A5075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25" y="0"/>
            <a:ext cx="12315825" cy="6858000"/>
          </a:xfrm>
          <a:prstGeom prst="rect">
            <a:avLst/>
          </a:prstGeom>
        </p:spPr>
      </p:pic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24103BAC-633A-B9C5-5D09-5B9EE1A94B5D}"/>
              </a:ext>
            </a:extLst>
          </p:cNvPr>
          <p:cNvSpPr/>
          <p:nvPr/>
        </p:nvSpPr>
        <p:spPr>
          <a:xfrm>
            <a:off x="-123825" y="0"/>
            <a:ext cx="12315825" cy="38100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0ABBA7F5-F7A8-992F-9E14-2951C243A550}"/>
              </a:ext>
            </a:extLst>
          </p:cNvPr>
          <p:cNvSpPr/>
          <p:nvPr/>
        </p:nvSpPr>
        <p:spPr>
          <a:xfrm>
            <a:off x="2804600" y="47625"/>
            <a:ext cx="1472126" cy="2762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Coffe Time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688D56-AA9C-5B91-F191-02E5A7A07CCC}"/>
              </a:ext>
            </a:extLst>
          </p:cNvPr>
          <p:cNvSpPr/>
          <p:nvPr/>
        </p:nvSpPr>
        <p:spPr>
          <a:xfrm>
            <a:off x="4657168" y="28575"/>
            <a:ext cx="6687108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/>
              <a:t>Portada         Café        Pastelería        Sándwich       Conócenos        Cerrar Sesión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C32321FB-76EC-631F-02DA-E221C26EC918}"/>
              </a:ext>
            </a:extLst>
          </p:cNvPr>
          <p:cNvSpPr/>
          <p:nvPr/>
        </p:nvSpPr>
        <p:spPr>
          <a:xfrm>
            <a:off x="4571999" y="638175"/>
            <a:ext cx="2647951" cy="2571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70C0"/>
                </a:solidFill>
              </a:rPr>
              <a:t>Visión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1278C3E-DCAC-954D-AE0B-4EF46D9C682A}"/>
              </a:ext>
            </a:extLst>
          </p:cNvPr>
          <p:cNvCxnSpPr>
            <a:cxnSpLocks/>
          </p:cNvCxnSpPr>
          <p:nvPr/>
        </p:nvCxnSpPr>
        <p:spPr>
          <a:xfrm>
            <a:off x="5219699" y="1038225"/>
            <a:ext cx="14287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9F591D44-39B1-1EBE-9436-9A4401CF405C}"/>
              </a:ext>
            </a:extLst>
          </p:cNvPr>
          <p:cNvSpPr/>
          <p:nvPr/>
        </p:nvSpPr>
        <p:spPr>
          <a:xfrm>
            <a:off x="2276474" y="1957388"/>
            <a:ext cx="4591049" cy="280987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0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Nosotros aspiramos a liderar “La Cultura del Café” </a:t>
            </a:r>
            <a:r>
              <a:rPr lang="es-CL" b="0" i="0" u="none" strike="noStrike" dirty="0">
                <a:solidFill>
                  <a:srgbClr val="00EEFF"/>
                </a:solidFill>
                <a:effectLst/>
                <a:latin typeface="Poppins" panose="00000500000000000000" pitchFamily="2" charset="0"/>
              </a:rPr>
              <a:t>chileno</a:t>
            </a:r>
            <a:r>
              <a:rPr lang="es-CL" b="0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 entre profesionales y particulares, mediante la investigación, divulgación y comercialización de los mejores cafés, así como de productos y servicios afines a éstos, haciendo de todos </a:t>
            </a:r>
          </a:p>
          <a:p>
            <a:r>
              <a:rPr lang="es-CL" b="0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ellos amigables y rentables objetos de deseo.</a:t>
            </a:r>
          </a:p>
          <a:p>
            <a:pPr algn="ctr"/>
            <a:endParaRPr lang="es-CL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F49C1954-0B76-02D1-4F4D-338F9B5AE830}"/>
              </a:ext>
            </a:extLst>
          </p:cNvPr>
          <p:cNvSpPr/>
          <p:nvPr/>
        </p:nvSpPr>
        <p:spPr>
          <a:xfrm>
            <a:off x="11439525" y="6296025"/>
            <a:ext cx="352425" cy="342900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11" name="Forma en L 10">
            <a:extLst>
              <a:ext uri="{FF2B5EF4-FFF2-40B4-BE49-F238E27FC236}">
                <a16:creationId xmlns:a16="http://schemas.microsoft.com/office/drawing/2014/main" id="{63A2D0A5-2D54-DDC4-F3B1-7638EC4F05A4}"/>
              </a:ext>
            </a:extLst>
          </p:cNvPr>
          <p:cNvSpPr/>
          <p:nvPr/>
        </p:nvSpPr>
        <p:spPr>
          <a:xfrm rot="8159964">
            <a:off x="11558766" y="6407259"/>
            <a:ext cx="113942" cy="120430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7AA87BD-9C59-77C4-AD8A-A2BF45D40B1A}"/>
              </a:ext>
            </a:extLst>
          </p:cNvPr>
          <p:cNvCxnSpPr/>
          <p:nvPr/>
        </p:nvCxnSpPr>
        <p:spPr>
          <a:xfrm>
            <a:off x="12191999" y="0"/>
            <a:ext cx="0" cy="685800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DBE6156-867E-2DAC-D79E-597EF61C8B79}"/>
              </a:ext>
            </a:extLst>
          </p:cNvPr>
          <p:cNvCxnSpPr/>
          <p:nvPr/>
        </p:nvCxnSpPr>
        <p:spPr>
          <a:xfrm>
            <a:off x="12192000" y="2062162"/>
            <a:ext cx="0" cy="93821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19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7C9614D7-CD8C-E1C0-0F4C-77163C2A5B5C}"/>
              </a:ext>
            </a:extLst>
          </p:cNvPr>
          <p:cNvSpPr/>
          <p:nvPr/>
        </p:nvSpPr>
        <p:spPr>
          <a:xfrm>
            <a:off x="0" y="381000"/>
            <a:ext cx="12192000" cy="647700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 dirty="0"/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FFCA1DDF-87A2-4388-3378-7D292D21B2A1}"/>
              </a:ext>
            </a:extLst>
          </p:cNvPr>
          <p:cNvSpPr/>
          <p:nvPr/>
        </p:nvSpPr>
        <p:spPr>
          <a:xfrm>
            <a:off x="0" y="0"/>
            <a:ext cx="12192000" cy="38100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08F63657-45B0-4574-3DDB-3F15DC8C0511}"/>
              </a:ext>
            </a:extLst>
          </p:cNvPr>
          <p:cNvSpPr/>
          <p:nvPr/>
        </p:nvSpPr>
        <p:spPr>
          <a:xfrm>
            <a:off x="2819400" y="47625"/>
            <a:ext cx="1457325" cy="2762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Coffe Time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0A5643-1F73-1487-E2E3-C30C2FA88F58}"/>
              </a:ext>
            </a:extLst>
          </p:cNvPr>
          <p:cNvSpPr/>
          <p:nvPr/>
        </p:nvSpPr>
        <p:spPr>
          <a:xfrm>
            <a:off x="4724400" y="28575"/>
            <a:ext cx="661987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/>
              <a:t>Portada         Café        Pastelería        Sándwich       Conócenos        Cerrar Sesión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CEC93A94-F2D0-52D7-5144-D9C9614B0831}"/>
              </a:ext>
            </a:extLst>
          </p:cNvPr>
          <p:cNvSpPr/>
          <p:nvPr/>
        </p:nvSpPr>
        <p:spPr>
          <a:xfrm>
            <a:off x="4598622" y="638175"/>
            <a:ext cx="2621328" cy="2571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70C0"/>
                </a:solidFill>
              </a:rPr>
              <a:t>Misión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B7AC382-3BCD-66E4-8D67-C2EBF79FA792}"/>
              </a:ext>
            </a:extLst>
          </p:cNvPr>
          <p:cNvCxnSpPr>
            <a:cxnSpLocks/>
          </p:cNvCxnSpPr>
          <p:nvPr/>
        </p:nvCxnSpPr>
        <p:spPr>
          <a:xfrm>
            <a:off x="5234064" y="1038225"/>
            <a:ext cx="1414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70452119-4791-683B-1179-7DAFC19BC65C}"/>
              </a:ext>
            </a:extLst>
          </p:cNvPr>
          <p:cNvSpPr/>
          <p:nvPr/>
        </p:nvSpPr>
        <p:spPr>
          <a:xfrm>
            <a:off x="2322633" y="1957388"/>
            <a:ext cx="4544890" cy="280987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8AA7FE8F-A471-7363-FFF6-326B4A5AECD7}"/>
              </a:ext>
            </a:extLst>
          </p:cNvPr>
          <p:cNvSpPr/>
          <p:nvPr/>
        </p:nvSpPr>
        <p:spPr>
          <a:xfrm>
            <a:off x="5638800" y="1038225"/>
            <a:ext cx="4924425" cy="57911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L" sz="1400" b="1" dirty="0">
                <a:solidFill>
                  <a:srgbClr val="00B0F0"/>
                </a:solidFill>
              </a:rPr>
              <a:t>Coffe Time</a:t>
            </a:r>
          </a:p>
          <a:p>
            <a:pPr algn="just"/>
            <a:endParaRPr lang="es-CL" sz="1100" b="1" dirty="0">
              <a:solidFill>
                <a:srgbClr val="00B0F0"/>
              </a:solidFill>
            </a:endParaRPr>
          </a:p>
          <a:p>
            <a:pPr algn="just"/>
            <a:r>
              <a:rPr lang="es-CL" sz="1050" dirty="0"/>
              <a:t>Para alcanzar esta Visión, centramos nuestras actividades en:</a:t>
            </a:r>
          </a:p>
          <a:p>
            <a:pPr algn="just"/>
            <a:endParaRPr lang="es-CL" sz="1050" dirty="0"/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La compra de los mejores cafés en verde.</a:t>
            </a:r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El tueste de este café, envasado en grano o molido, y en cápsulas.</a:t>
            </a:r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La comercialización y distribución de este café, así como de productos afines </a:t>
            </a:r>
          </a:p>
          <a:p>
            <a:pPr algn="just"/>
            <a:r>
              <a:rPr lang="es-CL" sz="1050" dirty="0"/>
              <a:t>elaborados por terceros, en el mercado profesional y en el mercado doméstico.</a:t>
            </a:r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La prestación de servicio técnico para máquinas de café entre nuestros clientes del </a:t>
            </a:r>
          </a:p>
          <a:p>
            <a:pPr algn="just"/>
            <a:r>
              <a:rPr lang="es-CL" sz="1050" dirty="0"/>
              <a:t>sector profesional.</a:t>
            </a:r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La divulgación a través de la formación o de otros medios y canales de las mejores prácticas en torno a “La Cultura del Café”.</a:t>
            </a:r>
          </a:p>
          <a:p>
            <a:pPr algn="just"/>
            <a:endParaRPr lang="es-CL" sz="1050" dirty="0"/>
          </a:p>
          <a:p>
            <a:pPr algn="just"/>
            <a:r>
              <a:rPr lang="es-CL" sz="1050" dirty="0"/>
              <a:t>La prestación de nuestros productos y servicios descritos se caracteriza por:</a:t>
            </a:r>
          </a:p>
          <a:p>
            <a:pPr algn="just"/>
            <a:endParaRPr lang="es-CL" sz="1050" dirty="0"/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La existencia de una tienda electrónica dirigida al mercado doméstico.</a:t>
            </a:r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La existencia de una red comercial y logística propias dirigida al sector HORECA.</a:t>
            </a:r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La profesionalidad en el fondo y en la forma.</a:t>
            </a:r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La cercanía, rapidez, fiabilidad y calidad.</a:t>
            </a:r>
          </a:p>
          <a:p>
            <a:pPr algn="just"/>
            <a:r>
              <a:rPr lang="es-CL" sz="1050" dirty="0">
                <a:solidFill>
                  <a:srgbClr val="00B0F0"/>
                </a:solidFill>
              </a:rPr>
              <a:t>°</a:t>
            </a:r>
            <a:r>
              <a:rPr lang="es-CL" sz="1050" dirty="0"/>
              <a:t> La adaptabilidad.</a:t>
            </a:r>
          </a:p>
          <a:p>
            <a:pPr algn="just"/>
            <a:endParaRPr lang="es-CL" sz="1050" dirty="0"/>
          </a:p>
          <a:p>
            <a:pPr algn="just"/>
            <a:r>
              <a:rPr lang="es-CL" sz="1050" dirty="0"/>
              <a:t>De esta manera, y a través de la gestión constante de un CRM, pretendemos convertirnos en el referente de calidad que comunique eficientemente sus actividades y virtudes en nuestras áreas de influencia. Y mediante este enfoque y a través de un ERP y un CMI debidamente adaptados a nuestras necesidades, mantenernos como una empresa lo suficientemente rentable para poder avalarse a sí misma y remunerar adecuadamente a </a:t>
            </a:r>
          </a:p>
          <a:p>
            <a:pPr algn="just"/>
            <a:r>
              <a:rPr lang="es-CL" sz="1050" dirty="0"/>
              <a:t>sus grupos de interés.</a:t>
            </a:r>
          </a:p>
          <a:p>
            <a:pPr algn="just"/>
            <a:endParaRPr lang="es-CL" sz="1050" dirty="0"/>
          </a:p>
          <a:p>
            <a:pPr algn="just"/>
            <a:r>
              <a:rPr lang="es-CL" sz="1050" dirty="0"/>
              <a:t>Coffe Time.SA debe ser un grupo en el que todos quieran trabajar, fruto de las relaciones </a:t>
            </a:r>
          </a:p>
          <a:p>
            <a:pPr algn="just"/>
            <a:r>
              <a:rPr lang="es-CL" sz="1050" dirty="0"/>
              <a:t>de colaboración existentes dentro y fuera de la empresa, así como por forjarse a todos los niveles debido a la existencia de un plan de desarrollo personal y grupal que cubra las expectativas de la empresa y sus colaboradores, alineando los intereses de ambos.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93B3A2-6B55-39F8-9560-78E1F3AE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276475"/>
            <a:ext cx="3326682" cy="3309937"/>
          </a:xfrm>
          <a:prstGeom prst="rect">
            <a:avLst/>
          </a:prstGeom>
        </p:spPr>
      </p:pic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1F7D35BF-096B-D61F-7105-F61B2EDFDD18}"/>
              </a:ext>
            </a:extLst>
          </p:cNvPr>
          <p:cNvSpPr/>
          <p:nvPr/>
        </p:nvSpPr>
        <p:spPr>
          <a:xfrm>
            <a:off x="11439525" y="6296025"/>
            <a:ext cx="352425" cy="342900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16" name="Forma en L 15">
            <a:extLst>
              <a:ext uri="{FF2B5EF4-FFF2-40B4-BE49-F238E27FC236}">
                <a16:creationId xmlns:a16="http://schemas.microsoft.com/office/drawing/2014/main" id="{8724980B-8B07-941E-6CC6-6B8EFD1DE0A5}"/>
              </a:ext>
            </a:extLst>
          </p:cNvPr>
          <p:cNvSpPr/>
          <p:nvPr/>
        </p:nvSpPr>
        <p:spPr>
          <a:xfrm rot="8159964">
            <a:off x="11558766" y="6407259"/>
            <a:ext cx="113942" cy="120430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F2B4864-2840-4D66-1C46-9C0B4E7836F6}"/>
              </a:ext>
            </a:extLst>
          </p:cNvPr>
          <p:cNvCxnSpPr/>
          <p:nvPr/>
        </p:nvCxnSpPr>
        <p:spPr>
          <a:xfrm>
            <a:off x="12191999" y="0"/>
            <a:ext cx="0" cy="685800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BE779E4-924E-A776-A0E3-7D967545D3B9}"/>
              </a:ext>
            </a:extLst>
          </p:cNvPr>
          <p:cNvCxnSpPr/>
          <p:nvPr/>
        </p:nvCxnSpPr>
        <p:spPr>
          <a:xfrm>
            <a:off x="12192000" y="3681412"/>
            <a:ext cx="0" cy="93821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8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17E0E4-DD06-5BAA-7EA8-B9C7E6EA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BAC45D75-433D-4A3F-050E-E40E7E4DA024}"/>
              </a:ext>
            </a:extLst>
          </p:cNvPr>
          <p:cNvSpPr/>
          <p:nvPr/>
        </p:nvSpPr>
        <p:spPr>
          <a:xfrm>
            <a:off x="0" y="0"/>
            <a:ext cx="12192000" cy="38100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FE9C270F-F4EF-1573-2365-24BDC0996EBD}"/>
              </a:ext>
            </a:extLst>
          </p:cNvPr>
          <p:cNvSpPr/>
          <p:nvPr/>
        </p:nvSpPr>
        <p:spPr>
          <a:xfrm>
            <a:off x="2819400" y="47625"/>
            <a:ext cx="1457325" cy="2762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Coffe Time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B0201A-7F01-D105-E0B9-3AF98B975F32}"/>
              </a:ext>
            </a:extLst>
          </p:cNvPr>
          <p:cNvSpPr/>
          <p:nvPr/>
        </p:nvSpPr>
        <p:spPr>
          <a:xfrm>
            <a:off x="4724400" y="28575"/>
            <a:ext cx="661987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/>
              <a:t>Portada         Café        Pastelería        Sándwich       Conócenos        Cerrar Sesión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094D3AEB-2510-4B34-C4A0-7E5465147C4E}"/>
              </a:ext>
            </a:extLst>
          </p:cNvPr>
          <p:cNvSpPr/>
          <p:nvPr/>
        </p:nvSpPr>
        <p:spPr>
          <a:xfrm>
            <a:off x="4598622" y="638175"/>
            <a:ext cx="2621328" cy="2571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70C0"/>
                </a:solidFill>
              </a:rPr>
              <a:t>Valores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B48BC81-FD1A-92D3-59B8-87686296A9E6}"/>
              </a:ext>
            </a:extLst>
          </p:cNvPr>
          <p:cNvCxnSpPr>
            <a:cxnSpLocks/>
          </p:cNvCxnSpPr>
          <p:nvPr/>
        </p:nvCxnSpPr>
        <p:spPr>
          <a:xfrm>
            <a:off x="5234064" y="1038225"/>
            <a:ext cx="1414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8F50B705-6548-8FE3-547D-40FEC03EF108}"/>
              </a:ext>
            </a:extLst>
          </p:cNvPr>
          <p:cNvSpPr/>
          <p:nvPr/>
        </p:nvSpPr>
        <p:spPr>
          <a:xfrm>
            <a:off x="2436056" y="1557337"/>
            <a:ext cx="3840920" cy="44957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b="1" i="0" u="none" strike="noStrike" dirty="0">
                <a:solidFill>
                  <a:srgbClr val="00EEFF"/>
                </a:solidFill>
                <a:effectLst/>
                <a:latin typeface="Poppins" panose="00000500000000000000" pitchFamily="2" charset="0"/>
              </a:rPr>
              <a:t>°</a:t>
            </a:r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 Conocimiento, </a:t>
            </a:r>
            <a:r>
              <a:rPr lang="es-CL" sz="1400" b="1" i="0" u="none" strike="noStrike" dirty="0">
                <a:solidFill>
                  <a:srgbClr val="00EEFF"/>
                </a:solidFill>
                <a:effectLst/>
                <a:latin typeface="Poppins" panose="00000500000000000000" pitchFamily="2" charset="0"/>
              </a:rPr>
              <a:t>pasión y energía</a:t>
            </a:r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 por </a:t>
            </a:r>
          </a:p>
          <a:p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Todo y en todo lo que hacemos.</a:t>
            </a:r>
            <a:b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r>
              <a:rPr lang="es-CL" sz="1400" b="1" i="0" u="none" strike="noStrike" dirty="0">
                <a:solidFill>
                  <a:srgbClr val="00EEFF"/>
                </a:solidFill>
                <a:effectLst/>
                <a:latin typeface="Poppins" panose="00000500000000000000" pitchFamily="2" charset="0"/>
              </a:rPr>
              <a:t>°</a:t>
            </a:r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 Sentido de grupo familiar y </a:t>
            </a:r>
          </a:p>
          <a:p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compromiso hacia nuestros grupos de </a:t>
            </a:r>
          </a:p>
          <a:p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interés y la sociedad en general.</a:t>
            </a:r>
            <a:b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r>
              <a:rPr lang="es-CL" sz="1400" b="1" i="0" u="none" strike="noStrike" dirty="0">
                <a:solidFill>
                  <a:srgbClr val="00EEFF"/>
                </a:solidFill>
                <a:effectLst/>
                <a:latin typeface="Poppins" panose="00000500000000000000" pitchFamily="2" charset="0"/>
              </a:rPr>
              <a:t>°</a:t>
            </a:r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 Austeridad y sostenibilidad con </a:t>
            </a:r>
          </a:p>
          <a:p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nuestros propios recursos y los </a:t>
            </a:r>
          </a:p>
          <a:p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recursos universales.</a:t>
            </a:r>
            <a:b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r>
              <a:rPr lang="es-CL" sz="1400" b="1" i="0" u="none" strike="noStrike" dirty="0">
                <a:solidFill>
                  <a:srgbClr val="00EEFF"/>
                </a:solidFill>
                <a:effectLst/>
                <a:latin typeface="Poppins" panose="00000500000000000000" pitchFamily="2" charset="0"/>
              </a:rPr>
              <a:t>° Honestidad, cercanía y vocación en </a:t>
            </a:r>
          </a:p>
          <a:p>
            <a:r>
              <a:rPr lang="es-CL" sz="1400" b="1" i="0" u="none" strike="noStrike" dirty="0">
                <a:solidFill>
                  <a:srgbClr val="00EEFF"/>
                </a:solidFill>
                <a:effectLst/>
                <a:latin typeface="Poppins" panose="00000500000000000000" pitchFamily="2" charset="0"/>
              </a:rPr>
              <a:t>el servicio al cliente.</a:t>
            </a:r>
            <a:b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r>
              <a:rPr lang="es-CL" sz="1400" b="1" i="0" u="none" strike="noStrike" dirty="0">
                <a:solidFill>
                  <a:srgbClr val="00EEFF"/>
                </a:solidFill>
                <a:effectLst/>
                <a:latin typeface="Poppins" panose="00000500000000000000" pitchFamily="2" charset="0"/>
              </a:rPr>
              <a:t>°</a:t>
            </a:r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 Apuesta por la </a:t>
            </a:r>
            <a:r>
              <a:rPr lang="es-CL" sz="1400" b="1" i="0" u="none" strike="noStrike" dirty="0">
                <a:solidFill>
                  <a:srgbClr val="00EEFF"/>
                </a:solidFill>
                <a:effectLst/>
                <a:latin typeface="Poppins" panose="00000500000000000000" pitchFamily="2" charset="0"/>
              </a:rPr>
              <a:t>calidad</a:t>
            </a:r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, la mejora, la </a:t>
            </a:r>
          </a:p>
          <a:p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innovación, la creatividad y el cambio </a:t>
            </a:r>
          </a:p>
          <a:p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en positivo, tanto en la elaboración de </a:t>
            </a:r>
          </a:p>
          <a:p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nuestros productos como en la </a:t>
            </a:r>
          </a:p>
          <a:p>
            <a:r>
              <a:rPr lang="es-CL" sz="1400" b="1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prestación de nuestros servicios</a:t>
            </a:r>
            <a:r>
              <a:rPr lang="es-CL" sz="1050" b="0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r>
              <a:rPr lang="es-CL" sz="1050" dirty="0"/>
              <a:t>.</a:t>
            </a:r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1D385D1-D552-51D7-7915-44A1894184EB}"/>
              </a:ext>
            </a:extLst>
          </p:cNvPr>
          <p:cNvSpPr/>
          <p:nvPr/>
        </p:nvSpPr>
        <p:spPr>
          <a:xfrm>
            <a:off x="11439525" y="6296025"/>
            <a:ext cx="352425" cy="342900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11" name="Forma en L 10">
            <a:extLst>
              <a:ext uri="{FF2B5EF4-FFF2-40B4-BE49-F238E27FC236}">
                <a16:creationId xmlns:a16="http://schemas.microsoft.com/office/drawing/2014/main" id="{2CE0F5EE-7A54-93E8-41F5-3E70C9D4DD0B}"/>
              </a:ext>
            </a:extLst>
          </p:cNvPr>
          <p:cNvSpPr/>
          <p:nvPr/>
        </p:nvSpPr>
        <p:spPr>
          <a:xfrm rot="8159964">
            <a:off x="11558766" y="6407259"/>
            <a:ext cx="113942" cy="120430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28A107A-D199-6B76-5355-41AC40B6884C}"/>
              </a:ext>
            </a:extLst>
          </p:cNvPr>
          <p:cNvCxnSpPr/>
          <p:nvPr/>
        </p:nvCxnSpPr>
        <p:spPr>
          <a:xfrm>
            <a:off x="12191999" y="0"/>
            <a:ext cx="0" cy="685800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EAFD943-36ED-E7D1-1244-A17AF115A20F}"/>
              </a:ext>
            </a:extLst>
          </p:cNvPr>
          <p:cNvCxnSpPr/>
          <p:nvPr/>
        </p:nvCxnSpPr>
        <p:spPr>
          <a:xfrm>
            <a:off x="12192000" y="5929312"/>
            <a:ext cx="0" cy="93821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866F0418-67C8-3A8B-D2F3-FF68CF86D837}"/>
              </a:ext>
            </a:extLst>
          </p:cNvPr>
          <p:cNvSpPr/>
          <p:nvPr/>
        </p:nvSpPr>
        <p:spPr>
          <a:xfrm>
            <a:off x="0" y="6686548"/>
            <a:ext cx="12151240" cy="171452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>
                <a:solidFill>
                  <a:srgbClr val="00B0F0"/>
                </a:solidFill>
              </a:rPr>
              <a:t>Creado y Editado </a:t>
            </a:r>
            <a:r>
              <a:rPr lang="es-CL" sz="1000" dirty="0"/>
              <a:t>– Alonso y Jeremy – </a:t>
            </a:r>
            <a:r>
              <a:rPr lang="es-CL" sz="1000" dirty="0">
                <a:solidFill>
                  <a:srgbClr val="00B0F0"/>
                </a:solidFill>
              </a:rPr>
              <a:t>2023</a:t>
            </a:r>
            <a:r>
              <a:rPr lang="es-CL" sz="1000" dirty="0"/>
              <a:t> </a:t>
            </a:r>
            <a:r>
              <a:rPr lang="es-CL" sz="1000" dirty="0">
                <a:solidFill>
                  <a:srgbClr val="00B0F0"/>
                </a:solidFill>
              </a:rPr>
              <a:t>All rights reserved</a:t>
            </a:r>
            <a:r>
              <a:rPr lang="es-CL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8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54090F3-7624-F2B6-01B4-280F0B4A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8F51D29-741A-093D-5E2F-8E50972DCF0B}"/>
              </a:ext>
            </a:extLst>
          </p:cNvPr>
          <p:cNvSpPr/>
          <p:nvPr/>
        </p:nvSpPr>
        <p:spPr>
          <a:xfrm>
            <a:off x="4279392" y="1143000"/>
            <a:ext cx="3633216" cy="4406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D655032-A34C-BD2F-A043-EF3621693B2C}"/>
              </a:ext>
            </a:extLst>
          </p:cNvPr>
          <p:cNvSpPr/>
          <p:nvPr/>
        </p:nvSpPr>
        <p:spPr>
          <a:xfrm>
            <a:off x="4279392" y="1143000"/>
            <a:ext cx="3633216" cy="658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CREAR UNA CUENTA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CCCD103-46E8-3C9D-4FFC-B41CC4125281}"/>
              </a:ext>
            </a:extLst>
          </p:cNvPr>
          <p:cNvSpPr/>
          <p:nvPr/>
        </p:nvSpPr>
        <p:spPr>
          <a:xfrm>
            <a:off x="4286250" y="5284184"/>
            <a:ext cx="3633216" cy="2651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u="sng" dirty="0">
                <a:solidFill>
                  <a:srgbClr val="0070C0"/>
                </a:solidFill>
              </a:rPr>
              <a:t>Volver al inicio de sesión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FB58B5-0618-BAAB-C017-12AEEF9E3F8A}"/>
              </a:ext>
            </a:extLst>
          </p:cNvPr>
          <p:cNvSpPr/>
          <p:nvPr/>
        </p:nvSpPr>
        <p:spPr>
          <a:xfrm>
            <a:off x="4401312" y="2042541"/>
            <a:ext cx="3364992" cy="420624"/>
          </a:xfrm>
          <a:prstGeom prst="rect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000" dirty="0"/>
              <a:t>Nombre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F45F1BC-1C3A-76DC-46CF-0C257F366D55}"/>
              </a:ext>
            </a:extLst>
          </p:cNvPr>
          <p:cNvSpPr/>
          <p:nvPr/>
        </p:nvSpPr>
        <p:spPr>
          <a:xfrm>
            <a:off x="4401312" y="2611755"/>
            <a:ext cx="3364992" cy="420624"/>
          </a:xfrm>
          <a:prstGeom prst="rect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000" dirty="0"/>
              <a:t>Apellido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8C45DB38-1B0A-ECC2-A2F4-035F8DEAB7FC}"/>
              </a:ext>
            </a:extLst>
          </p:cNvPr>
          <p:cNvSpPr/>
          <p:nvPr/>
        </p:nvSpPr>
        <p:spPr>
          <a:xfrm>
            <a:off x="5698426" y="4902708"/>
            <a:ext cx="795147" cy="26517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Registrarse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254F681-2FF2-8173-9A6B-DA9E7730D067}"/>
              </a:ext>
            </a:extLst>
          </p:cNvPr>
          <p:cNvSpPr/>
          <p:nvPr/>
        </p:nvSpPr>
        <p:spPr>
          <a:xfrm>
            <a:off x="4401312" y="3189922"/>
            <a:ext cx="3364992" cy="420624"/>
          </a:xfrm>
          <a:prstGeom prst="rect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000" dirty="0"/>
              <a:t>Email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426858-ABAB-FB65-6B8A-E3AC3791EE88}"/>
              </a:ext>
            </a:extLst>
          </p:cNvPr>
          <p:cNvSpPr/>
          <p:nvPr/>
        </p:nvSpPr>
        <p:spPr>
          <a:xfrm>
            <a:off x="4401312" y="3759136"/>
            <a:ext cx="3364992" cy="420624"/>
          </a:xfrm>
          <a:prstGeom prst="rect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000" dirty="0"/>
              <a:t>Contraseña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23A0B25-972C-9AF3-3530-544FFF70618D}"/>
              </a:ext>
            </a:extLst>
          </p:cNvPr>
          <p:cNvSpPr/>
          <p:nvPr/>
        </p:nvSpPr>
        <p:spPr>
          <a:xfrm>
            <a:off x="4401312" y="4330922"/>
            <a:ext cx="3364992" cy="420624"/>
          </a:xfrm>
          <a:prstGeom prst="rect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000" dirty="0"/>
              <a:t>Repetir Contraseña</a:t>
            </a:r>
          </a:p>
        </p:txBody>
      </p:sp>
    </p:spTree>
    <p:extLst>
      <p:ext uri="{BB962C8B-B14F-4D97-AF65-F5344CB8AC3E}">
        <p14:creationId xmlns:p14="http://schemas.microsoft.com/office/powerpoint/2010/main" val="102025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4E9AE7-AA1A-70FF-484C-36F45CB0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74457A72-9625-0B5C-AF4D-05DFEF103B82}"/>
              </a:ext>
            </a:extLst>
          </p:cNvPr>
          <p:cNvSpPr/>
          <p:nvPr/>
        </p:nvSpPr>
        <p:spPr>
          <a:xfrm>
            <a:off x="2076450" y="2895600"/>
            <a:ext cx="4743450" cy="6667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b="1" dirty="0"/>
              <a:t>Bienvenido Alonso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A40636C7-4D73-41C5-894F-5927067F85BE}"/>
              </a:ext>
            </a:extLst>
          </p:cNvPr>
          <p:cNvSpPr/>
          <p:nvPr/>
        </p:nvSpPr>
        <p:spPr>
          <a:xfrm>
            <a:off x="2209800" y="3562350"/>
            <a:ext cx="4743450" cy="5905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b="1" dirty="0">
                <a:solidFill>
                  <a:srgbClr val="00B0F0"/>
                </a:solidFill>
              </a:rPr>
              <a:t>Café 100% Chileno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A5AE4AF-6D66-B28E-018D-FB2BB9561431}"/>
              </a:ext>
            </a:extLst>
          </p:cNvPr>
          <p:cNvSpPr/>
          <p:nvPr/>
        </p:nvSpPr>
        <p:spPr>
          <a:xfrm>
            <a:off x="2257425" y="4238626"/>
            <a:ext cx="1381125" cy="45720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Conócenos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143378C1-E120-5A56-03BF-5F53FB4D1E88}"/>
              </a:ext>
            </a:extLst>
          </p:cNvPr>
          <p:cNvSpPr/>
          <p:nvPr/>
        </p:nvSpPr>
        <p:spPr>
          <a:xfrm>
            <a:off x="0" y="0"/>
            <a:ext cx="12192000" cy="381000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10C05217-E74E-0644-4CE9-FF80DB9DC8EB}"/>
              </a:ext>
            </a:extLst>
          </p:cNvPr>
          <p:cNvSpPr/>
          <p:nvPr/>
        </p:nvSpPr>
        <p:spPr>
          <a:xfrm>
            <a:off x="2819400" y="47625"/>
            <a:ext cx="1457325" cy="2762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Coffe Time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854C4A-DE3B-DE1A-D242-8B238B85F863}"/>
              </a:ext>
            </a:extLst>
          </p:cNvPr>
          <p:cNvSpPr/>
          <p:nvPr/>
        </p:nvSpPr>
        <p:spPr>
          <a:xfrm>
            <a:off x="4724400" y="28575"/>
            <a:ext cx="661987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/>
              <a:t>Portada         Café        Pastelería        Sándwich       Conócenos        Cerrar Sesión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C195BE5B-3872-34A8-BB19-4F50AEE5375E}"/>
              </a:ext>
            </a:extLst>
          </p:cNvPr>
          <p:cNvSpPr/>
          <p:nvPr/>
        </p:nvSpPr>
        <p:spPr>
          <a:xfrm>
            <a:off x="12120213" y="0"/>
            <a:ext cx="71787" cy="68580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819C1734-DA12-EC70-0318-BB61010D334A}"/>
              </a:ext>
            </a:extLst>
          </p:cNvPr>
          <p:cNvSpPr/>
          <p:nvPr/>
        </p:nvSpPr>
        <p:spPr>
          <a:xfrm>
            <a:off x="12120212" y="624089"/>
            <a:ext cx="71788" cy="6233911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748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4B69BA-1FAD-783E-22B6-E4924C7C1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758" cy="6858000"/>
          </a:xfrm>
          <a:prstGeom prst="rect">
            <a:avLst/>
          </a:prstGeom>
        </p:spPr>
      </p:pic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0647AED5-2D36-8FE6-11DF-8577D84260C5}"/>
              </a:ext>
            </a:extLst>
          </p:cNvPr>
          <p:cNvSpPr/>
          <p:nvPr/>
        </p:nvSpPr>
        <p:spPr>
          <a:xfrm>
            <a:off x="5448300" y="638175"/>
            <a:ext cx="933450" cy="2571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70C0"/>
                </a:solidFill>
              </a:rPr>
              <a:t>Café</a:t>
            </a:r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47644EF9-3A09-88A1-CA18-9F55397ED077}"/>
              </a:ext>
            </a:extLst>
          </p:cNvPr>
          <p:cNvSpPr/>
          <p:nvPr/>
        </p:nvSpPr>
        <p:spPr>
          <a:xfrm>
            <a:off x="1495426" y="1495425"/>
            <a:ext cx="2362200" cy="38671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F69DAD98-42B3-FCCB-4DDA-36FE19109D6D}"/>
              </a:ext>
            </a:extLst>
          </p:cNvPr>
          <p:cNvSpPr/>
          <p:nvPr/>
        </p:nvSpPr>
        <p:spPr>
          <a:xfrm>
            <a:off x="1628776" y="1619250"/>
            <a:ext cx="2105024" cy="1876425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76ECCD16-4482-78C8-477F-7AEEB4815846}"/>
              </a:ext>
            </a:extLst>
          </p:cNvPr>
          <p:cNvSpPr/>
          <p:nvPr/>
        </p:nvSpPr>
        <p:spPr>
          <a:xfrm>
            <a:off x="1800225" y="4717256"/>
            <a:ext cx="1733551" cy="547687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9DF2FCB6-D6F8-FD00-1055-D6068732D213}"/>
              </a:ext>
            </a:extLst>
          </p:cNvPr>
          <p:cNvSpPr/>
          <p:nvPr/>
        </p:nvSpPr>
        <p:spPr>
          <a:xfrm>
            <a:off x="1990728" y="3615928"/>
            <a:ext cx="1314450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Mocca</a:t>
            </a:r>
          </a:p>
          <a:p>
            <a:pPr algn="ctr"/>
            <a:r>
              <a:rPr lang="es-CL" sz="2400" b="1" dirty="0"/>
              <a:t>$5.300</a:t>
            </a:r>
          </a:p>
        </p:txBody>
      </p:sp>
      <p:sp>
        <p:nvSpPr>
          <p:cNvPr id="24" name="Diagrama de flujo: proceso alternativo 23">
            <a:extLst>
              <a:ext uri="{FF2B5EF4-FFF2-40B4-BE49-F238E27FC236}">
                <a16:creationId xmlns:a16="http://schemas.microsoft.com/office/drawing/2014/main" id="{69DEEE07-321E-03E0-6879-19D510328FCF}"/>
              </a:ext>
            </a:extLst>
          </p:cNvPr>
          <p:cNvSpPr/>
          <p:nvPr/>
        </p:nvSpPr>
        <p:spPr>
          <a:xfrm>
            <a:off x="4514851" y="1495425"/>
            <a:ext cx="2362200" cy="386715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Diagrama de flujo: proceso alternativo 24">
            <a:extLst>
              <a:ext uri="{FF2B5EF4-FFF2-40B4-BE49-F238E27FC236}">
                <a16:creationId xmlns:a16="http://schemas.microsoft.com/office/drawing/2014/main" id="{2423075B-C1C1-F99B-ED1A-132DCF1E4FF5}"/>
              </a:ext>
            </a:extLst>
          </p:cNvPr>
          <p:cNvSpPr/>
          <p:nvPr/>
        </p:nvSpPr>
        <p:spPr>
          <a:xfrm>
            <a:off x="4648201" y="1619250"/>
            <a:ext cx="2105024" cy="1876425"/>
          </a:xfrm>
          <a:prstGeom prst="flowChartAlternate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26" name="Diagrama de flujo: terminador 25">
            <a:extLst>
              <a:ext uri="{FF2B5EF4-FFF2-40B4-BE49-F238E27FC236}">
                <a16:creationId xmlns:a16="http://schemas.microsoft.com/office/drawing/2014/main" id="{CB484BE9-0331-AD07-2A87-C9E48CFBC534}"/>
              </a:ext>
            </a:extLst>
          </p:cNvPr>
          <p:cNvSpPr/>
          <p:nvPr/>
        </p:nvSpPr>
        <p:spPr>
          <a:xfrm>
            <a:off x="4819650" y="4717256"/>
            <a:ext cx="1733551" cy="547687"/>
          </a:xfrm>
          <a:prstGeom prst="flowChartTermina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27" name="Diagrama de flujo: proceso 26">
            <a:extLst>
              <a:ext uri="{FF2B5EF4-FFF2-40B4-BE49-F238E27FC236}">
                <a16:creationId xmlns:a16="http://schemas.microsoft.com/office/drawing/2014/main" id="{DABAAA59-6213-32E9-8451-923ED1B895F9}"/>
              </a:ext>
            </a:extLst>
          </p:cNvPr>
          <p:cNvSpPr/>
          <p:nvPr/>
        </p:nvSpPr>
        <p:spPr>
          <a:xfrm>
            <a:off x="5010153" y="3615928"/>
            <a:ext cx="1314450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Latte</a:t>
            </a:r>
          </a:p>
          <a:p>
            <a:pPr algn="ctr"/>
            <a:r>
              <a:rPr lang="es-CL" sz="2400" b="1" dirty="0"/>
              <a:t>$5.700</a:t>
            </a:r>
          </a:p>
        </p:txBody>
      </p:sp>
      <p:sp>
        <p:nvSpPr>
          <p:cNvPr id="28" name="Diagrama de flujo: proceso alternativo 27">
            <a:extLst>
              <a:ext uri="{FF2B5EF4-FFF2-40B4-BE49-F238E27FC236}">
                <a16:creationId xmlns:a16="http://schemas.microsoft.com/office/drawing/2014/main" id="{6BF7B410-EBC9-7E0E-7D9C-AF48B59DB9AC}"/>
              </a:ext>
            </a:extLst>
          </p:cNvPr>
          <p:cNvSpPr/>
          <p:nvPr/>
        </p:nvSpPr>
        <p:spPr>
          <a:xfrm>
            <a:off x="7648576" y="1495425"/>
            <a:ext cx="2362200" cy="38671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Diagrama de flujo: proceso alternativo 28">
            <a:extLst>
              <a:ext uri="{FF2B5EF4-FFF2-40B4-BE49-F238E27FC236}">
                <a16:creationId xmlns:a16="http://schemas.microsoft.com/office/drawing/2014/main" id="{4C4D4F85-F56B-E5F3-640E-7A321C55EB10}"/>
              </a:ext>
            </a:extLst>
          </p:cNvPr>
          <p:cNvSpPr/>
          <p:nvPr/>
        </p:nvSpPr>
        <p:spPr>
          <a:xfrm>
            <a:off x="7781926" y="1619250"/>
            <a:ext cx="2105024" cy="1876425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30" name="Diagrama de flujo: terminador 29">
            <a:extLst>
              <a:ext uri="{FF2B5EF4-FFF2-40B4-BE49-F238E27FC236}">
                <a16:creationId xmlns:a16="http://schemas.microsoft.com/office/drawing/2014/main" id="{5F29DA3A-751B-7687-BDD6-D65DF13D57BF}"/>
              </a:ext>
            </a:extLst>
          </p:cNvPr>
          <p:cNvSpPr/>
          <p:nvPr/>
        </p:nvSpPr>
        <p:spPr>
          <a:xfrm>
            <a:off x="7953375" y="4717256"/>
            <a:ext cx="1733551" cy="547687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54ADC519-4CBE-75E1-2308-BB2D8F9FF610}"/>
              </a:ext>
            </a:extLst>
          </p:cNvPr>
          <p:cNvSpPr/>
          <p:nvPr/>
        </p:nvSpPr>
        <p:spPr>
          <a:xfrm>
            <a:off x="8143878" y="3615928"/>
            <a:ext cx="1314450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Espresso</a:t>
            </a:r>
          </a:p>
          <a:p>
            <a:pPr algn="ctr"/>
            <a:r>
              <a:rPr lang="es-CL" sz="2400" b="1" dirty="0"/>
              <a:t>$3.800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F8601EB-3F05-4CF0-31A5-DF83B2B40147}"/>
              </a:ext>
            </a:extLst>
          </p:cNvPr>
          <p:cNvCxnSpPr/>
          <p:nvPr/>
        </p:nvCxnSpPr>
        <p:spPr>
          <a:xfrm>
            <a:off x="5362575" y="1038225"/>
            <a:ext cx="11715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grama de flujo: proceso alternativo 33">
            <a:extLst>
              <a:ext uri="{FF2B5EF4-FFF2-40B4-BE49-F238E27FC236}">
                <a16:creationId xmlns:a16="http://schemas.microsoft.com/office/drawing/2014/main" id="{16FACDB7-35AB-5564-0F7F-0A720B07211E}"/>
              </a:ext>
            </a:extLst>
          </p:cNvPr>
          <p:cNvSpPr/>
          <p:nvPr/>
        </p:nvSpPr>
        <p:spPr>
          <a:xfrm>
            <a:off x="11439525" y="6343650"/>
            <a:ext cx="352425" cy="342900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35" name="Forma en L 34">
            <a:extLst>
              <a:ext uri="{FF2B5EF4-FFF2-40B4-BE49-F238E27FC236}">
                <a16:creationId xmlns:a16="http://schemas.microsoft.com/office/drawing/2014/main" id="{D25B2FB4-4E7F-341F-59F9-A632BCC1BE4A}"/>
              </a:ext>
            </a:extLst>
          </p:cNvPr>
          <p:cNvSpPr/>
          <p:nvPr/>
        </p:nvSpPr>
        <p:spPr>
          <a:xfrm rot="8159964">
            <a:off x="11558766" y="6454884"/>
            <a:ext cx="113942" cy="120430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EE006B1-BCEB-F14F-014F-E30D2014912B}"/>
              </a:ext>
            </a:extLst>
          </p:cNvPr>
          <p:cNvCxnSpPr/>
          <p:nvPr/>
        </p:nvCxnSpPr>
        <p:spPr>
          <a:xfrm>
            <a:off x="12191999" y="0"/>
            <a:ext cx="0" cy="685800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AAA8F36-6BFA-33B0-2A19-6AB412394C39}"/>
              </a:ext>
            </a:extLst>
          </p:cNvPr>
          <p:cNvCxnSpPr/>
          <p:nvPr/>
        </p:nvCxnSpPr>
        <p:spPr>
          <a:xfrm>
            <a:off x="12192000" y="766762"/>
            <a:ext cx="0" cy="93821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2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4B69BA-1FAD-783E-22B6-E4924C7C1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758" cy="6858000"/>
          </a:xfrm>
          <a:prstGeom prst="rect">
            <a:avLst/>
          </a:prstGeom>
        </p:spPr>
      </p:pic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0647AED5-2D36-8FE6-11DF-8577D84260C5}"/>
              </a:ext>
            </a:extLst>
          </p:cNvPr>
          <p:cNvSpPr/>
          <p:nvPr/>
        </p:nvSpPr>
        <p:spPr>
          <a:xfrm>
            <a:off x="5448300" y="638175"/>
            <a:ext cx="933450" cy="2571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70C0"/>
                </a:solidFill>
              </a:rPr>
              <a:t>Café</a:t>
            </a:r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47644EF9-3A09-88A1-CA18-9F55397ED077}"/>
              </a:ext>
            </a:extLst>
          </p:cNvPr>
          <p:cNvSpPr/>
          <p:nvPr/>
        </p:nvSpPr>
        <p:spPr>
          <a:xfrm>
            <a:off x="1495426" y="1495425"/>
            <a:ext cx="2362200" cy="38671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F69DAD98-42B3-FCCB-4DDA-36FE19109D6D}"/>
              </a:ext>
            </a:extLst>
          </p:cNvPr>
          <p:cNvSpPr/>
          <p:nvPr/>
        </p:nvSpPr>
        <p:spPr>
          <a:xfrm>
            <a:off x="1628776" y="1619250"/>
            <a:ext cx="2105024" cy="1876425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76ECCD16-4482-78C8-477F-7AEEB4815846}"/>
              </a:ext>
            </a:extLst>
          </p:cNvPr>
          <p:cNvSpPr/>
          <p:nvPr/>
        </p:nvSpPr>
        <p:spPr>
          <a:xfrm>
            <a:off x="1800225" y="4717256"/>
            <a:ext cx="1733551" cy="547687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9DF2FCB6-D6F8-FD00-1055-D6068732D213}"/>
              </a:ext>
            </a:extLst>
          </p:cNvPr>
          <p:cNvSpPr/>
          <p:nvPr/>
        </p:nvSpPr>
        <p:spPr>
          <a:xfrm>
            <a:off x="1990728" y="3615928"/>
            <a:ext cx="1314450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Mocca</a:t>
            </a:r>
          </a:p>
          <a:p>
            <a:pPr algn="ctr"/>
            <a:r>
              <a:rPr lang="es-CL" sz="2400" b="1" dirty="0"/>
              <a:t>$5.300</a:t>
            </a:r>
          </a:p>
        </p:txBody>
      </p:sp>
      <p:sp>
        <p:nvSpPr>
          <p:cNvPr id="24" name="Diagrama de flujo: proceso alternativo 23">
            <a:extLst>
              <a:ext uri="{FF2B5EF4-FFF2-40B4-BE49-F238E27FC236}">
                <a16:creationId xmlns:a16="http://schemas.microsoft.com/office/drawing/2014/main" id="{69DEEE07-321E-03E0-6879-19D510328FCF}"/>
              </a:ext>
            </a:extLst>
          </p:cNvPr>
          <p:cNvSpPr/>
          <p:nvPr/>
        </p:nvSpPr>
        <p:spPr>
          <a:xfrm>
            <a:off x="4514851" y="1495425"/>
            <a:ext cx="2362200" cy="386715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Diagrama de flujo: proceso alternativo 24">
            <a:extLst>
              <a:ext uri="{FF2B5EF4-FFF2-40B4-BE49-F238E27FC236}">
                <a16:creationId xmlns:a16="http://schemas.microsoft.com/office/drawing/2014/main" id="{2423075B-C1C1-F99B-ED1A-132DCF1E4FF5}"/>
              </a:ext>
            </a:extLst>
          </p:cNvPr>
          <p:cNvSpPr/>
          <p:nvPr/>
        </p:nvSpPr>
        <p:spPr>
          <a:xfrm>
            <a:off x="4648201" y="1619250"/>
            <a:ext cx="2105024" cy="1876425"/>
          </a:xfrm>
          <a:prstGeom prst="flowChartAlternate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26" name="Diagrama de flujo: terminador 25">
            <a:extLst>
              <a:ext uri="{FF2B5EF4-FFF2-40B4-BE49-F238E27FC236}">
                <a16:creationId xmlns:a16="http://schemas.microsoft.com/office/drawing/2014/main" id="{CB484BE9-0331-AD07-2A87-C9E48CFBC534}"/>
              </a:ext>
            </a:extLst>
          </p:cNvPr>
          <p:cNvSpPr/>
          <p:nvPr/>
        </p:nvSpPr>
        <p:spPr>
          <a:xfrm>
            <a:off x="4819650" y="4717256"/>
            <a:ext cx="1733551" cy="547687"/>
          </a:xfrm>
          <a:prstGeom prst="flowChartTermina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27" name="Diagrama de flujo: proceso 26">
            <a:extLst>
              <a:ext uri="{FF2B5EF4-FFF2-40B4-BE49-F238E27FC236}">
                <a16:creationId xmlns:a16="http://schemas.microsoft.com/office/drawing/2014/main" id="{DABAAA59-6213-32E9-8451-923ED1B895F9}"/>
              </a:ext>
            </a:extLst>
          </p:cNvPr>
          <p:cNvSpPr/>
          <p:nvPr/>
        </p:nvSpPr>
        <p:spPr>
          <a:xfrm>
            <a:off x="5010153" y="3615928"/>
            <a:ext cx="1314450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Latte</a:t>
            </a:r>
          </a:p>
          <a:p>
            <a:pPr algn="ctr"/>
            <a:r>
              <a:rPr lang="es-CL" sz="2400" b="1" dirty="0"/>
              <a:t>$5.700</a:t>
            </a:r>
          </a:p>
        </p:txBody>
      </p:sp>
      <p:sp>
        <p:nvSpPr>
          <p:cNvPr id="28" name="Diagrama de flujo: proceso alternativo 27">
            <a:extLst>
              <a:ext uri="{FF2B5EF4-FFF2-40B4-BE49-F238E27FC236}">
                <a16:creationId xmlns:a16="http://schemas.microsoft.com/office/drawing/2014/main" id="{6BF7B410-EBC9-7E0E-7D9C-AF48B59DB9AC}"/>
              </a:ext>
            </a:extLst>
          </p:cNvPr>
          <p:cNvSpPr/>
          <p:nvPr/>
        </p:nvSpPr>
        <p:spPr>
          <a:xfrm>
            <a:off x="7648576" y="1495425"/>
            <a:ext cx="2362200" cy="38671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Diagrama de flujo: proceso alternativo 28">
            <a:extLst>
              <a:ext uri="{FF2B5EF4-FFF2-40B4-BE49-F238E27FC236}">
                <a16:creationId xmlns:a16="http://schemas.microsoft.com/office/drawing/2014/main" id="{4C4D4F85-F56B-E5F3-640E-7A321C55EB10}"/>
              </a:ext>
            </a:extLst>
          </p:cNvPr>
          <p:cNvSpPr/>
          <p:nvPr/>
        </p:nvSpPr>
        <p:spPr>
          <a:xfrm>
            <a:off x="7781926" y="1619250"/>
            <a:ext cx="2105024" cy="1876425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30" name="Diagrama de flujo: terminador 29">
            <a:extLst>
              <a:ext uri="{FF2B5EF4-FFF2-40B4-BE49-F238E27FC236}">
                <a16:creationId xmlns:a16="http://schemas.microsoft.com/office/drawing/2014/main" id="{5F29DA3A-751B-7687-BDD6-D65DF13D57BF}"/>
              </a:ext>
            </a:extLst>
          </p:cNvPr>
          <p:cNvSpPr/>
          <p:nvPr/>
        </p:nvSpPr>
        <p:spPr>
          <a:xfrm>
            <a:off x="7953375" y="4717256"/>
            <a:ext cx="1733551" cy="547687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54ADC519-4CBE-75E1-2308-BB2D8F9FF610}"/>
              </a:ext>
            </a:extLst>
          </p:cNvPr>
          <p:cNvSpPr/>
          <p:nvPr/>
        </p:nvSpPr>
        <p:spPr>
          <a:xfrm>
            <a:off x="8143878" y="3615928"/>
            <a:ext cx="1314450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Espresso</a:t>
            </a:r>
          </a:p>
          <a:p>
            <a:pPr algn="ctr"/>
            <a:r>
              <a:rPr lang="es-CL" sz="2400" b="1" dirty="0"/>
              <a:t>$3.800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F8601EB-3F05-4CF0-31A5-DF83B2B40147}"/>
              </a:ext>
            </a:extLst>
          </p:cNvPr>
          <p:cNvCxnSpPr/>
          <p:nvPr/>
        </p:nvCxnSpPr>
        <p:spPr>
          <a:xfrm>
            <a:off x="5362575" y="1038225"/>
            <a:ext cx="11715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grama de flujo: proceso alternativo 33">
            <a:extLst>
              <a:ext uri="{FF2B5EF4-FFF2-40B4-BE49-F238E27FC236}">
                <a16:creationId xmlns:a16="http://schemas.microsoft.com/office/drawing/2014/main" id="{16FACDB7-35AB-5564-0F7F-0A720B07211E}"/>
              </a:ext>
            </a:extLst>
          </p:cNvPr>
          <p:cNvSpPr/>
          <p:nvPr/>
        </p:nvSpPr>
        <p:spPr>
          <a:xfrm>
            <a:off x="11439525" y="6343650"/>
            <a:ext cx="352425" cy="342900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35" name="Forma en L 34">
            <a:extLst>
              <a:ext uri="{FF2B5EF4-FFF2-40B4-BE49-F238E27FC236}">
                <a16:creationId xmlns:a16="http://schemas.microsoft.com/office/drawing/2014/main" id="{D25B2FB4-4E7F-341F-59F9-A632BCC1BE4A}"/>
              </a:ext>
            </a:extLst>
          </p:cNvPr>
          <p:cNvSpPr/>
          <p:nvPr/>
        </p:nvSpPr>
        <p:spPr>
          <a:xfrm rot="8159964">
            <a:off x="11558766" y="6454884"/>
            <a:ext cx="113942" cy="120430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EE006B1-BCEB-F14F-014F-E30D2014912B}"/>
              </a:ext>
            </a:extLst>
          </p:cNvPr>
          <p:cNvCxnSpPr/>
          <p:nvPr/>
        </p:nvCxnSpPr>
        <p:spPr>
          <a:xfrm>
            <a:off x="12191999" y="0"/>
            <a:ext cx="0" cy="685800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AAA8F36-6BFA-33B0-2A19-6AB412394C39}"/>
              </a:ext>
            </a:extLst>
          </p:cNvPr>
          <p:cNvCxnSpPr/>
          <p:nvPr/>
        </p:nvCxnSpPr>
        <p:spPr>
          <a:xfrm>
            <a:off x="12192000" y="766762"/>
            <a:ext cx="0" cy="93821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2BF99DE2-C11C-E68B-0FA7-A77DBDFD47CF}"/>
              </a:ext>
            </a:extLst>
          </p:cNvPr>
          <p:cNvSpPr/>
          <p:nvPr/>
        </p:nvSpPr>
        <p:spPr>
          <a:xfrm>
            <a:off x="3962400" y="1543029"/>
            <a:ext cx="3819525" cy="20728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1600" dirty="0">
                <a:solidFill>
                  <a:srgbClr val="00B0F0"/>
                </a:solidFill>
              </a:rPr>
              <a:t>Descripción:</a:t>
            </a:r>
            <a:r>
              <a:rPr lang="es-CL" dirty="0">
                <a:solidFill>
                  <a:srgbClr val="00B0F0"/>
                </a:solidFill>
              </a:rPr>
              <a:t>                                               </a:t>
            </a:r>
            <a:r>
              <a:rPr lang="es-CL" dirty="0"/>
              <a:t>X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6DBB7B-6184-7D75-DBAA-FCA60B6111C0}"/>
              </a:ext>
            </a:extLst>
          </p:cNvPr>
          <p:cNvSpPr/>
          <p:nvPr/>
        </p:nvSpPr>
        <p:spPr>
          <a:xfrm>
            <a:off x="3976687" y="2028805"/>
            <a:ext cx="3790950" cy="11049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Es un tipo de café que lleva una o dos medidas de expreso, mucha leche vaporizada y una última y fina capa de espuma de leche por encima, perfecta para hacerle algún dibujo o diseño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1DE79A0-7780-368F-4B0A-BB4E00209E9F}"/>
              </a:ext>
            </a:extLst>
          </p:cNvPr>
          <p:cNvSpPr/>
          <p:nvPr/>
        </p:nvSpPr>
        <p:spPr>
          <a:xfrm>
            <a:off x="6946199" y="3191474"/>
            <a:ext cx="680847" cy="37490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28154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4B69BA-1FAD-783E-22B6-E4924C7C1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9" y="0"/>
            <a:ext cx="12232758" cy="6858000"/>
          </a:xfrm>
          <a:prstGeom prst="rect">
            <a:avLst/>
          </a:prstGeom>
        </p:spPr>
      </p:pic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0647AED5-2D36-8FE6-11DF-8577D84260C5}"/>
              </a:ext>
            </a:extLst>
          </p:cNvPr>
          <p:cNvSpPr/>
          <p:nvPr/>
        </p:nvSpPr>
        <p:spPr>
          <a:xfrm>
            <a:off x="5191124" y="638175"/>
            <a:ext cx="1428751" cy="2571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70C0"/>
                </a:solidFill>
              </a:rPr>
              <a:t>Pastelería</a:t>
            </a:r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47644EF9-3A09-88A1-CA18-9F55397ED077}"/>
              </a:ext>
            </a:extLst>
          </p:cNvPr>
          <p:cNvSpPr/>
          <p:nvPr/>
        </p:nvSpPr>
        <p:spPr>
          <a:xfrm>
            <a:off x="1495426" y="1495425"/>
            <a:ext cx="2362200" cy="386715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F69DAD98-42B3-FCCB-4DDA-36FE19109D6D}"/>
              </a:ext>
            </a:extLst>
          </p:cNvPr>
          <p:cNvSpPr/>
          <p:nvPr/>
        </p:nvSpPr>
        <p:spPr>
          <a:xfrm>
            <a:off x="1628776" y="1619250"/>
            <a:ext cx="2105024" cy="1876425"/>
          </a:xfrm>
          <a:prstGeom prst="flowChartAlternateProcess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76ECCD16-4482-78C8-477F-7AEEB4815846}"/>
              </a:ext>
            </a:extLst>
          </p:cNvPr>
          <p:cNvSpPr/>
          <p:nvPr/>
        </p:nvSpPr>
        <p:spPr>
          <a:xfrm>
            <a:off x="1800225" y="4717256"/>
            <a:ext cx="1733551" cy="547687"/>
          </a:xfrm>
          <a:prstGeom prst="flowChartTerminato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9DF2FCB6-D6F8-FD00-1055-D6068732D213}"/>
              </a:ext>
            </a:extLst>
          </p:cNvPr>
          <p:cNvSpPr/>
          <p:nvPr/>
        </p:nvSpPr>
        <p:spPr>
          <a:xfrm>
            <a:off x="1876427" y="3615928"/>
            <a:ext cx="1638297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Tres leches</a:t>
            </a:r>
          </a:p>
          <a:p>
            <a:pPr algn="ctr"/>
            <a:r>
              <a:rPr lang="es-CL" sz="2400" b="1" dirty="0"/>
              <a:t>$4.500</a:t>
            </a:r>
          </a:p>
        </p:txBody>
      </p:sp>
      <p:sp>
        <p:nvSpPr>
          <p:cNvPr id="24" name="Diagrama de flujo: proceso alternativo 23">
            <a:extLst>
              <a:ext uri="{FF2B5EF4-FFF2-40B4-BE49-F238E27FC236}">
                <a16:creationId xmlns:a16="http://schemas.microsoft.com/office/drawing/2014/main" id="{69DEEE07-321E-03E0-6879-19D510328FCF}"/>
              </a:ext>
            </a:extLst>
          </p:cNvPr>
          <p:cNvSpPr/>
          <p:nvPr/>
        </p:nvSpPr>
        <p:spPr>
          <a:xfrm>
            <a:off x="4514851" y="1495425"/>
            <a:ext cx="2362200" cy="38671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Diagrama de flujo: proceso alternativo 24">
            <a:extLst>
              <a:ext uri="{FF2B5EF4-FFF2-40B4-BE49-F238E27FC236}">
                <a16:creationId xmlns:a16="http://schemas.microsoft.com/office/drawing/2014/main" id="{2423075B-C1C1-F99B-ED1A-132DCF1E4FF5}"/>
              </a:ext>
            </a:extLst>
          </p:cNvPr>
          <p:cNvSpPr/>
          <p:nvPr/>
        </p:nvSpPr>
        <p:spPr>
          <a:xfrm>
            <a:off x="4648201" y="1619250"/>
            <a:ext cx="2105024" cy="1876425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26" name="Diagrama de flujo: terminador 25">
            <a:extLst>
              <a:ext uri="{FF2B5EF4-FFF2-40B4-BE49-F238E27FC236}">
                <a16:creationId xmlns:a16="http://schemas.microsoft.com/office/drawing/2014/main" id="{CB484BE9-0331-AD07-2A87-C9E48CFBC534}"/>
              </a:ext>
            </a:extLst>
          </p:cNvPr>
          <p:cNvSpPr/>
          <p:nvPr/>
        </p:nvSpPr>
        <p:spPr>
          <a:xfrm>
            <a:off x="4819650" y="4717256"/>
            <a:ext cx="1733551" cy="547687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27" name="Diagrama de flujo: proceso 26">
            <a:extLst>
              <a:ext uri="{FF2B5EF4-FFF2-40B4-BE49-F238E27FC236}">
                <a16:creationId xmlns:a16="http://schemas.microsoft.com/office/drawing/2014/main" id="{DABAAA59-6213-32E9-8451-923ED1B895F9}"/>
              </a:ext>
            </a:extLst>
          </p:cNvPr>
          <p:cNvSpPr/>
          <p:nvPr/>
        </p:nvSpPr>
        <p:spPr>
          <a:xfrm>
            <a:off x="4819652" y="3615928"/>
            <a:ext cx="1733551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Selva negra</a:t>
            </a:r>
          </a:p>
          <a:p>
            <a:pPr algn="ctr"/>
            <a:r>
              <a:rPr lang="es-CL" sz="2400" b="1" dirty="0"/>
              <a:t>$4.100</a:t>
            </a:r>
          </a:p>
        </p:txBody>
      </p:sp>
      <p:sp>
        <p:nvSpPr>
          <p:cNvPr id="28" name="Diagrama de flujo: proceso alternativo 27">
            <a:extLst>
              <a:ext uri="{FF2B5EF4-FFF2-40B4-BE49-F238E27FC236}">
                <a16:creationId xmlns:a16="http://schemas.microsoft.com/office/drawing/2014/main" id="{6BF7B410-EBC9-7E0E-7D9C-AF48B59DB9AC}"/>
              </a:ext>
            </a:extLst>
          </p:cNvPr>
          <p:cNvSpPr/>
          <p:nvPr/>
        </p:nvSpPr>
        <p:spPr>
          <a:xfrm>
            <a:off x="7648576" y="1495425"/>
            <a:ext cx="2362200" cy="38671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Diagrama de flujo: proceso alternativo 28">
            <a:extLst>
              <a:ext uri="{FF2B5EF4-FFF2-40B4-BE49-F238E27FC236}">
                <a16:creationId xmlns:a16="http://schemas.microsoft.com/office/drawing/2014/main" id="{4C4D4F85-F56B-E5F3-640E-7A321C55EB10}"/>
              </a:ext>
            </a:extLst>
          </p:cNvPr>
          <p:cNvSpPr/>
          <p:nvPr/>
        </p:nvSpPr>
        <p:spPr>
          <a:xfrm>
            <a:off x="7781926" y="1619250"/>
            <a:ext cx="2105024" cy="1876425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30" name="Diagrama de flujo: terminador 29">
            <a:extLst>
              <a:ext uri="{FF2B5EF4-FFF2-40B4-BE49-F238E27FC236}">
                <a16:creationId xmlns:a16="http://schemas.microsoft.com/office/drawing/2014/main" id="{5F29DA3A-751B-7687-BDD6-D65DF13D57BF}"/>
              </a:ext>
            </a:extLst>
          </p:cNvPr>
          <p:cNvSpPr/>
          <p:nvPr/>
        </p:nvSpPr>
        <p:spPr>
          <a:xfrm>
            <a:off x="7953375" y="4717256"/>
            <a:ext cx="1733551" cy="547687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54ADC519-4CBE-75E1-2308-BB2D8F9FF610}"/>
              </a:ext>
            </a:extLst>
          </p:cNvPr>
          <p:cNvSpPr/>
          <p:nvPr/>
        </p:nvSpPr>
        <p:spPr>
          <a:xfrm>
            <a:off x="7781929" y="3615928"/>
            <a:ext cx="2105024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Moka especial</a:t>
            </a:r>
          </a:p>
          <a:p>
            <a:pPr algn="ctr"/>
            <a:r>
              <a:rPr lang="es-CL" sz="2400" b="1" dirty="0"/>
              <a:t>$4.800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F8601EB-3F05-4CF0-31A5-DF83B2B40147}"/>
              </a:ext>
            </a:extLst>
          </p:cNvPr>
          <p:cNvCxnSpPr>
            <a:cxnSpLocks/>
          </p:cNvCxnSpPr>
          <p:nvPr/>
        </p:nvCxnSpPr>
        <p:spPr>
          <a:xfrm>
            <a:off x="5286375" y="1038225"/>
            <a:ext cx="1257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grama de flujo: proceso alternativo 33">
            <a:extLst>
              <a:ext uri="{FF2B5EF4-FFF2-40B4-BE49-F238E27FC236}">
                <a16:creationId xmlns:a16="http://schemas.microsoft.com/office/drawing/2014/main" id="{16FACDB7-35AB-5564-0F7F-0A720B07211E}"/>
              </a:ext>
            </a:extLst>
          </p:cNvPr>
          <p:cNvSpPr/>
          <p:nvPr/>
        </p:nvSpPr>
        <p:spPr>
          <a:xfrm>
            <a:off x="11439525" y="6343650"/>
            <a:ext cx="352425" cy="342900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35" name="Forma en L 34">
            <a:extLst>
              <a:ext uri="{FF2B5EF4-FFF2-40B4-BE49-F238E27FC236}">
                <a16:creationId xmlns:a16="http://schemas.microsoft.com/office/drawing/2014/main" id="{D25B2FB4-4E7F-341F-59F9-A632BCC1BE4A}"/>
              </a:ext>
            </a:extLst>
          </p:cNvPr>
          <p:cNvSpPr/>
          <p:nvPr/>
        </p:nvSpPr>
        <p:spPr>
          <a:xfrm rot="8159964">
            <a:off x="11558766" y="6454884"/>
            <a:ext cx="113942" cy="120430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EE006B1-BCEB-F14F-014F-E30D2014912B}"/>
              </a:ext>
            </a:extLst>
          </p:cNvPr>
          <p:cNvCxnSpPr/>
          <p:nvPr/>
        </p:nvCxnSpPr>
        <p:spPr>
          <a:xfrm>
            <a:off x="12191999" y="0"/>
            <a:ext cx="0" cy="685800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AAA8F36-6BFA-33B0-2A19-6AB412394C39}"/>
              </a:ext>
            </a:extLst>
          </p:cNvPr>
          <p:cNvCxnSpPr/>
          <p:nvPr/>
        </p:nvCxnSpPr>
        <p:spPr>
          <a:xfrm>
            <a:off x="12192000" y="3452812"/>
            <a:ext cx="0" cy="93821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1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4B69BA-1FAD-783E-22B6-E4924C7C1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758" cy="6858000"/>
          </a:xfrm>
          <a:prstGeom prst="rect">
            <a:avLst/>
          </a:prstGeom>
        </p:spPr>
      </p:pic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0647AED5-2D36-8FE6-11DF-8577D84260C5}"/>
              </a:ext>
            </a:extLst>
          </p:cNvPr>
          <p:cNvSpPr/>
          <p:nvPr/>
        </p:nvSpPr>
        <p:spPr>
          <a:xfrm>
            <a:off x="5219699" y="638175"/>
            <a:ext cx="1428747" cy="2571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70C0"/>
                </a:solidFill>
              </a:rPr>
              <a:t>Sándwich</a:t>
            </a:r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47644EF9-3A09-88A1-CA18-9F55397ED077}"/>
              </a:ext>
            </a:extLst>
          </p:cNvPr>
          <p:cNvSpPr/>
          <p:nvPr/>
        </p:nvSpPr>
        <p:spPr>
          <a:xfrm>
            <a:off x="1495426" y="1495425"/>
            <a:ext cx="2362200" cy="38671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F69DAD98-42B3-FCCB-4DDA-36FE19109D6D}"/>
              </a:ext>
            </a:extLst>
          </p:cNvPr>
          <p:cNvSpPr/>
          <p:nvPr/>
        </p:nvSpPr>
        <p:spPr>
          <a:xfrm>
            <a:off x="1628776" y="1619250"/>
            <a:ext cx="2105024" cy="1876425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76ECCD16-4482-78C8-477F-7AEEB4815846}"/>
              </a:ext>
            </a:extLst>
          </p:cNvPr>
          <p:cNvSpPr/>
          <p:nvPr/>
        </p:nvSpPr>
        <p:spPr>
          <a:xfrm>
            <a:off x="1800225" y="4717256"/>
            <a:ext cx="1733551" cy="54768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9DF2FCB6-D6F8-FD00-1055-D6068732D213}"/>
              </a:ext>
            </a:extLst>
          </p:cNvPr>
          <p:cNvSpPr/>
          <p:nvPr/>
        </p:nvSpPr>
        <p:spPr>
          <a:xfrm>
            <a:off x="1990727" y="3615928"/>
            <a:ext cx="1428747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Omelette</a:t>
            </a:r>
          </a:p>
          <a:p>
            <a:pPr algn="ctr"/>
            <a:r>
              <a:rPr lang="es-CL" sz="2400" b="1" dirty="0"/>
              <a:t>$2.890</a:t>
            </a:r>
          </a:p>
        </p:txBody>
      </p:sp>
      <p:sp>
        <p:nvSpPr>
          <p:cNvPr id="24" name="Diagrama de flujo: proceso alternativo 23">
            <a:extLst>
              <a:ext uri="{FF2B5EF4-FFF2-40B4-BE49-F238E27FC236}">
                <a16:creationId xmlns:a16="http://schemas.microsoft.com/office/drawing/2014/main" id="{69DEEE07-321E-03E0-6879-19D510328FCF}"/>
              </a:ext>
            </a:extLst>
          </p:cNvPr>
          <p:cNvSpPr/>
          <p:nvPr/>
        </p:nvSpPr>
        <p:spPr>
          <a:xfrm>
            <a:off x="4514851" y="1495425"/>
            <a:ext cx="2362200" cy="38671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Diagrama de flujo: proceso alternativo 24">
            <a:extLst>
              <a:ext uri="{FF2B5EF4-FFF2-40B4-BE49-F238E27FC236}">
                <a16:creationId xmlns:a16="http://schemas.microsoft.com/office/drawing/2014/main" id="{2423075B-C1C1-F99B-ED1A-132DCF1E4FF5}"/>
              </a:ext>
            </a:extLst>
          </p:cNvPr>
          <p:cNvSpPr/>
          <p:nvPr/>
        </p:nvSpPr>
        <p:spPr>
          <a:xfrm>
            <a:off x="4648201" y="1619250"/>
            <a:ext cx="2105024" cy="1876425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26" name="Diagrama de flujo: terminador 25">
            <a:extLst>
              <a:ext uri="{FF2B5EF4-FFF2-40B4-BE49-F238E27FC236}">
                <a16:creationId xmlns:a16="http://schemas.microsoft.com/office/drawing/2014/main" id="{CB484BE9-0331-AD07-2A87-C9E48CFBC534}"/>
              </a:ext>
            </a:extLst>
          </p:cNvPr>
          <p:cNvSpPr/>
          <p:nvPr/>
        </p:nvSpPr>
        <p:spPr>
          <a:xfrm>
            <a:off x="4819650" y="4717256"/>
            <a:ext cx="1733551" cy="547687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27" name="Diagrama de flujo: proceso 26">
            <a:extLst>
              <a:ext uri="{FF2B5EF4-FFF2-40B4-BE49-F238E27FC236}">
                <a16:creationId xmlns:a16="http://schemas.microsoft.com/office/drawing/2014/main" id="{DABAAA59-6213-32E9-8451-923ED1B895F9}"/>
              </a:ext>
            </a:extLst>
          </p:cNvPr>
          <p:cNvSpPr/>
          <p:nvPr/>
        </p:nvSpPr>
        <p:spPr>
          <a:xfrm>
            <a:off x="5010153" y="3615928"/>
            <a:ext cx="1314450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Español</a:t>
            </a:r>
          </a:p>
          <a:p>
            <a:pPr algn="ctr"/>
            <a:r>
              <a:rPr lang="es-CL" sz="2400" b="1" dirty="0"/>
              <a:t>$3.590</a:t>
            </a:r>
          </a:p>
        </p:txBody>
      </p:sp>
      <p:sp>
        <p:nvSpPr>
          <p:cNvPr id="28" name="Diagrama de flujo: proceso alternativo 27">
            <a:extLst>
              <a:ext uri="{FF2B5EF4-FFF2-40B4-BE49-F238E27FC236}">
                <a16:creationId xmlns:a16="http://schemas.microsoft.com/office/drawing/2014/main" id="{6BF7B410-EBC9-7E0E-7D9C-AF48B59DB9AC}"/>
              </a:ext>
            </a:extLst>
          </p:cNvPr>
          <p:cNvSpPr/>
          <p:nvPr/>
        </p:nvSpPr>
        <p:spPr>
          <a:xfrm>
            <a:off x="7648576" y="1495425"/>
            <a:ext cx="2362200" cy="386715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Diagrama de flujo: proceso alternativo 28">
            <a:extLst>
              <a:ext uri="{FF2B5EF4-FFF2-40B4-BE49-F238E27FC236}">
                <a16:creationId xmlns:a16="http://schemas.microsoft.com/office/drawing/2014/main" id="{4C4D4F85-F56B-E5F3-640E-7A321C55EB10}"/>
              </a:ext>
            </a:extLst>
          </p:cNvPr>
          <p:cNvSpPr/>
          <p:nvPr/>
        </p:nvSpPr>
        <p:spPr>
          <a:xfrm>
            <a:off x="7781926" y="1619250"/>
            <a:ext cx="2105024" cy="1876425"/>
          </a:xfrm>
          <a:prstGeom prst="flowChartAlternateProcess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FOTOGRAFIA</a:t>
            </a:r>
          </a:p>
        </p:txBody>
      </p:sp>
      <p:sp>
        <p:nvSpPr>
          <p:cNvPr id="30" name="Diagrama de flujo: terminador 29">
            <a:extLst>
              <a:ext uri="{FF2B5EF4-FFF2-40B4-BE49-F238E27FC236}">
                <a16:creationId xmlns:a16="http://schemas.microsoft.com/office/drawing/2014/main" id="{5F29DA3A-751B-7687-BDD6-D65DF13D57BF}"/>
              </a:ext>
            </a:extLst>
          </p:cNvPr>
          <p:cNvSpPr/>
          <p:nvPr/>
        </p:nvSpPr>
        <p:spPr>
          <a:xfrm>
            <a:off x="7953375" y="4717256"/>
            <a:ext cx="1733551" cy="547687"/>
          </a:xfrm>
          <a:prstGeom prst="flowChartTermina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Descripción</a:t>
            </a:r>
          </a:p>
        </p:txBody>
      </p: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54ADC519-4CBE-75E1-2308-BB2D8F9FF610}"/>
              </a:ext>
            </a:extLst>
          </p:cNvPr>
          <p:cNvSpPr/>
          <p:nvPr/>
        </p:nvSpPr>
        <p:spPr>
          <a:xfrm>
            <a:off x="8001002" y="3615928"/>
            <a:ext cx="1638297" cy="981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Americano</a:t>
            </a:r>
          </a:p>
          <a:p>
            <a:pPr algn="ctr"/>
            <a:r>
              <a:rPr lang="es-CL" sz="2400" b="1" dirty="0"/>
              <a:t>$3.900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F8601EB-3F05-4CF0-31A5-DF83B2B40147}"/>
              </a:ext>
            </a:extLst>
          </p:cNvPr>
          <p:cNvCxnSpPr>
            <a:cxnSpLocks/>
          </p:cNvCxnSpPr>
          <p:nvPr/>
        </p:nvCxnSpPr>
        <p:spPr>
          <a:xfrm>
            <a:off x="5219699" y="1038225"/>
            <a:ext cx="14287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grama de flujo: proceso alternativo 33">
            <a:extLst>
              <a:ext uri="{FF2B5EF4-FFF2-40B4-BE49-F238E27FC236}">
                <a16:creationId xmlns:a16="http://schemas.microsoft.com/office/drawing/2014/main" id="{16FACDB7-35AB-5564-0F7F-0A720B07211E}"/>
              </a:ext>
            </a:extLst>
          </p:cNvPr>
          <p:cNvSpPr/>
          <p:nvPr/>
        </p:nvSpPr>
        <p:spPr>
          <a:xfrm>
            <a:off x="11439525" y="6296025"/>
            <a:ext cx="352425" cy="342900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35" name="Forma en L 34">
            <a:extLst>
              <a:ext uri="{FF2B5EF4-FFF2-40B4-BE49-F238E27FC236}">
                <a16:creationId xmlns:a16="http://schemas.microsoft.com/office/drawing/2014/main" id="{D25B2FB4-4E7F-341F-59F9-A632BCC1BE4A}"/>
              </a:ext>
            </a:extLst>
          </p:cNvPr>
          <p:cNvSpPr/>
          <p:nvPr/>
        </p:nvSpPr>
        <p:spPr>
          <a:xfrm rot="8159964">
            <a:off x="11558766" y="6407259"/>
            <a:ext cx="113942" cy="120430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EE006B1-BCEB-F14F-014F-E30D2014912B}"/>
              </a:ext>
            </a:extLst>
          </p:cNvPr>
          <p:cNvCxnSpPr/>
          <p:nvPr/>
        </p:nvCxnSpPr>
        <p:spPr>
          <a:xfrm>
            <a:off x="12191999" y="0"/>
            <a:ext cx="0" cy="685800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AAA8F36-6BFA-33B0-2A19-6AB412394C39}"/>
              </a:ext>
            </a:extLst>
          </p:cNvPr>
          <p:cNvCxnSpPr/>
          <p:nvPr/>
        </p:nvCxnSpPr>
        <p:spPr>
          <a:xfrm>
            <a:off x="12192000" y="5929312"/>
            <a:ext cx="0" cy="93821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97FB41FE-6428-8F22-84AF-E8F925AA3E74}"/>
              </a:ext>
            </a:extLst>
          </p:cNvPr>
          <p:cNvSpPr/>
          <p:nvPr/>
        </p:nvSpPr>
        <p:spPr>
          <a:xfrm>
            <a:off x="0" y="6686548"/>
            <a:ext cx="12151240" cy="171452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>
                <a:solidFill>
                  <a:srgbClr val="00B0F0"/>
                </a:solidFill>
              </a:rPr>
              <a:t>Creado y Editado </a:t>
            </a:r>
            <a:r>
              <a:rPr lang="es-CL" sz="1000" dirty="0"/>
              <a:t>– Alonso y Jeremy –</a:t>
            </a:r>
            <a:r>
              <a:rPr lang="es-CL" sz="1000" dirty="0">
                <a:solidFill>
                  <a:srgbClr val="00B0F0"/>
                </a:solidFill>
              </a:rPr>
              <a:t> 2023 All rights reserved</a:t>
            </a:r>
            <a:r>
              <a:rPr lang="es-CL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23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CDBE70-BBC1-A496-17A4-9106071B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FEF691F0-6DD0-3684-DBB9-6457BDEB36F4}"/>
              </a:ext>
            </a:extLst>
          </p:cNvPr>
          <p:cNvSpPr/>
          <p:nvPr/>
        </p:nvSpPr>
        <p:spPr>
          <a:xfrm>
            <a:off x="0" y="0"/>
            <a:ext cx="12192000" cy="381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42C17996-2B78-454C-9C26-2B4F12A7AE72}"/>
              </a:ext>
            </a:extLst>
          </p:cNvPr>
          <p:cNvSpPr/>
          <p:nvPr/>
        </p:nvSpPr>
        <p:spPr>
          <a:xfrm>
            <a:off x="2819400" y="47625"/>
            <a:ext cx="1457325" cy="2762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Coffe Time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0724A1-470A-4A6E-806D-08E18E4E8648}"/>
              </a:ext>
            </a:extLst>
          </p:cNvPr>
          <p:cNvSpPr/>
          <p:nvPr/>
        </p:nvSpPr>
        <p:spPr>
          <a:xfrm>
            <a:off x="4724400" y="28575"/>
            <a:ext cx="661987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/>
              <a:t>Portada         Café        Pastelería        Sándwich       Conócenos        Cerrar Sesión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7EF4B1AB-1895-8519-59A5-0FE25260FE88}"/>
              </a:ext>
            </a:extLst>
          </p:cNvPr>
          <p:cNvSpPr/>
          <p:nvPr/>
        </p:nvSpPr>
        <p:spPr>
          <a:xfrm>
            <a:off x="1571625" y="2762250"/>
            <a:ext cx="4743450" cy="6667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b="1" dirty="0"/>
              <a:t>Hola Jeremy</a:t>
            </a: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E0C6965E-ACCF-3CEF-9BE6-A13B37D2BF9D}"/>
              </a:ext>
            </a:extLst>
          </p:cNvPr>
          <p:cNvSpPr/>
          <p:nvPr/>
        </p:nvSpPr>
        <p:spPr>
          <a:xfrm>
            <a:off x="1657350" y="3457575"/>
            <a:ext cx="4743450" cy="6667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dirty="0">
                <a:solidFill>
                  <a:srgbClr val="00B0F0"/>
                </a:solidFill>
              </a:rPr>
              <a:t>Conócenos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A40CF86-BEC3-C8A7-EDD9-93CCD00D1611}"/>
              </a:ext>
            </a:extLst>
          </p:cNvPr>
          <p:cNvCxnSpPr>
            <a:cxnSpLocks/>
          </p:cNvCxnSpPr>
          <p:nvPr/>
        </p:nvCxnSpPr>
        <p:spPr>
          <a:xfrm>
            <a:off x="12163425" y="0"/>
            <a:ext cx="0" cy="685800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FB94469-ABBF-7690-FD81-D8B79D392DD4}"/>
              </a:ext>
            </a:extLst>
          </p:cNvPr>
          <p:cNvCxnSpPr/>
          <p:nvPr/>
        </p:nvCxnSpPr>
        <p:spPr>
          <a:xfrm>
            <a:off x="12172950" y="-19050"/>
            <a:ext cx="0" cy="10668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2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6B4DE1-7D09-4119-FBDF-E475F848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1A87353F-F211-41B7-4860-E3A12A793842}"/>
              </a:ext>
            </a:extLst>
          </p:cNvPr>
          <p:cNvSpPr/>
          <p:nvPr/>
        </p:nvSpPr>
        <p:spPr>
          <a:xfrm>
            <a:off x="0" y="0"/>
            <a:ext cx="12192000" cy="38100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2B2308A4-419A-8061-DE3B-AFF811BA2DFA}"/>
              </a:ext>
            </a:extLst>
          </p:cNvPr>
          <p:cNvSpPr/>
          <p:nvPr/>
        </p:nvSpPr>
        <p:spPr>
          <a:xfrm>
            <a:off x="2819400" y="47625"/>
            <a:ext cx="1457325" cy="2762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Coffe Time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07D2E5-917B-8C7B-3D0B-E5F493FB1EE0}"/>
              </a:ext>
            </a:extLst>
          </p:cNvPr>
          <p:cNvSpPr/>
          <p:nvPr/>
        </p:nvSpPr>
        <p:spPr>
          <a:xfrm>
            <a:off x="4724400" y="28575"/>
            <a:ext cx="661987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/>
              <a:t>Portada         Café        Pastelería        Sándwich       Conócenos        Cerrar Sesión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6FD6C426-84B3-E329-6828-A9C1E71E1F03}"/>
              </a:ext>
            </a:extLst>
          </p:cNvPr>
          <p:cNvSpPr/>
          <p:nvPr/>
        </p:nvSpPr>
        <p:spPr>
          <a:xfrm>
            <a:off x="0" y="371474"/>
            <a:ext cx="12192000" cy="6486525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E4C72466-C979-5450-A927-6DD3451C6C63}"/>
              </a:ext>
            </a:extLst>
          </p:cNvPr>
          <p:cNvSpPr/>
          <p:nvPr/>
        </p:nvSpPr>
        <p:spPr>
          <a:xfrm>
            <a:off x="4571999" y="638175"/>
            <a:ext cx="2647951" cy="2571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70C0"/>
                </a:solidFill>
              </a:rPr>
              <a:t>Acerca de nosotros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5CAA40C-3495-6B40-0D94-97497C0BBFEE}"/>
              </a:ext>
            </a:extLst>
          </p:cNvPr>
          <p:cNvCxnSpPr>
            <a:cxnSpLocks/>
          </p:cNvCxnSpPr>
          <p:nvPr/>
        </p:nvCxnSpPr>
        <p:spPr>
          <a:xfrm>
            <a:off x="5219699" y="1038225"/>
            <a:ext cx="14287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0EF04280-4859-C43F-3151-FC5C2F5525FF}"/>
              </a:ext>
            </a:extLst>
          </p:cNvPr>
          <p:cNvSpPr/>
          <p:nvPr/>
        </p:nvSpPr>
        <p:spPr>
          <a:xfrm>
            <a:off x="5038725" y="2462212"/>
            <a:ext cx="5353050" cy="17811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dirty="0">
                <a:solidFill>
                  <a:srgbClr val="00B0F0"/>
                </a:solidFill>
              </a:rPr>
              <a:t>Coffe Time</a:t>
            </a:r>
          </a:p>
          <a:p>
            <a:r>
              <a:rPr lang="es-CL" i="0" u="none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Somo una cafetería chilena comprometida a entregar el mejor servicio y calidad, sumar cada día CafeLovers a nuestra cartera de clientes y que ellos mismos sean nuestra mejor publicidad</a:t>
            </a:r>
          </a:p>
          <a:p>
            <a:endParaRPr lang="es-CL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A6C05BC-1535-0281-8B1F-1005E049F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63" y="1600199"/>
            <a:ext cx="3530237" cy="3505200"/>
          </a:xfrm>
          <a:prstGeom prst="rect">
            <a:avLst/>
          </a:prstGeom>
        </p:spPr>
      </p:pic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89F62D20-632F-FE91-B959-E06F117D98CB}"/>
              </a:ext>
            </a:extLst>
          </p:cNvPr>
          <p:cNvSpPr/>
          <p:nvPr/>
        </p:nvSpPr>
        <p:spPr>
          <a:xfrm>
            <a:off x="11439525" y="6296025"/>
            <a:ext cx="352425" cy="342900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17" name="Forma en L 16">
            <a:extLst>
              <a:ext uri="{FF2B5EF4-FFF2-40B4-BE49-F238E27FC236}">
                <a16:creationId xmlns:a16="http://schemas.microsoft.com/office/drawing/2014/main" id="{29CE853E-97B1-F571-CC21-D00A425655AE}"/>
              </a:ext>
            </a:extLst>
          </p:cNvPr>
          <p:cNvSpPr/>
          <p:nvPr/>
        </p:nvSpPr>
        <p:spPr>
          <a:xfrm rot="8159964">
            <a:off x="11558766" y="6407259"/>
            <a:ext cx="113942" cy="120430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BD80EF-96D8-4BB3-AB3D-74CB4EDE93A9}"/>
              </a:ext>
            </a:extLst>
          </p:cNvPr>
          <p:cNvCxnSpPr/>
          <p:nvPr/>
        </p:nvCxnSpPr>
        <p:spPr>
          <a:xfrm>
            <a:off x="12191999" y="0"/>
            <a:ext cx="0" cy="685800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E320A2-3FC2-B54A-36A4-0ABBB3EB10FF}"/>
              </a:ext>
            </a:extLst>
          </p:cNvPr>
          <p:cNvCxnSpPr/>
          <p:nvPr/>
        </p:nvCxnSpPr>
        <p:spPr>
          <a:xfrm>
            <a:off x="12192000" y="1033462"/>
            <a:ext cx="0" cy="93821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28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746</Words>
  <Application>Microsoft Office PowerPoint</Application>
  <PresentationFormat>Panorámica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Poppins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C Pizarro</dc:creator>
  <cp:lastModifiedBy>Alonso C Pizarro</cp:lastModifiedBy>
  <cp:revision>3</cp:revision>
  <dcterms:created xsi:type="dcterms:W3CDTF">2023-09-07T20:52:53Z</dcterms:created>
  <dcterms:modified xsi:type="dcterms:W3CDTF">2023-09-07T23:40:08Z</dcterms:modified>
</cp:coreProperties>
</file>