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17"/>
  </p:notesMasterIdLst>
  <p:sldIdLst>
    <p:sldId id="256" r:id="rId2"/>
    <p:sldId id="282" r:id="rId3"/>
    <p:sldId id="367" r:id="rId4"/>
    <p:sldId id="364" r:id="rId5"/>
    <p:sldId id="363" r:id="rId6"/>
    <p:sldId id="365" r:id="rId7"/>
    <p:sldId id="366" r:id="rId8"/>
    <p:sldId id="368" r:id="rId9"/>
    <p:sldId id="369" r:id="rId10"/>
    <p:sldId id="370" r:id="rId11"/>
    <p:sldId id="371" r:id="rId12"/>
    <p:sldId id="372" r:id="rId13"/>
    <p:sldId id="373" r:id="rId14"/>
    <p:sldId id="374" r:id="rId15"/>
    <p:sldId id="328" r:id="rId1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00"/>
    <a:srgbClr val="FD7F23"/>
    <a:srgbClr val="FF40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1"/>
    <p:restoredTop sz="94514"/>
  </p:normalViewPr>
  <p:slideViewPr>
    <p:cSldViewPr snapToGrid="0" snapToObjects="1">
      <p:cViewPr varScale="1">
        <p:scale>
          <a:sx n="77" d="100"/>
          <a:sy n="77" d="100"/>
        </p:scale>
        <p:origin x="200" y="20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44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377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736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41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81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170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832673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534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72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842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3028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662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278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319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9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sz="40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757336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5"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8"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4" r:id="rId2"/>
    <p:sldLayoutId id="2147483705" r:id="rId3"/>
    <p:sldLayoutId id="214748370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4.mp4"/><Relationship Id="rId1" Type="http://schemas.microsoft.com/office/2007/relationships/media" Target="../media/media4.mp4"/><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ygame.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Keyboard and Mouse Input</a:t>
            </a:r>
          </a:p>
        </p:txBody>
      </p:sp>
      <p:sp>
        <p:nvSpPr>
          <p:cNvPr id="205" name="Shape 205"/>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charset="0"/>
                <a:ea typeface="Arial" charset="0"/>
                <a:cs typeface="Arial" charset="0"/>
                <a:sym typeface="Cabin"/>
              </a:rPr>
              <a:t>Class 8</a:t>
            </a:r>
          </a:p>
        </p:txBody>
      </p:sp>
      <p:pic>
        <p:nvPicPr>
          <p:cNvPr id="207" name="Shape 20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3957824" y="7425500"/>
            <a:ext cx="1968599" cy="668400"/>
          </a:xfrm>
          <a:prstGeom prst="rect">
            <a:avLst/>
          </a:prstGeom>
          <a:noFill/>
          <a:ln>
            <a:noFill/>
          </a:ln>
        </p:spPr>
      </p:pic>
      <p:sp>
        <p:nvSpPr>
          <p:cNvPr id="6" name="Shape 206">
            <a:extLst>
              <a:ext uri="{FF2B5EF4-FFF2-40B4-BE49-F238E27FC236}">
                <a16:creationId xmlns:a16="http://schemas.microsoft.com/office/drawing/2014/main" id="{26E25BAF-8B81-0A4B-BA07-6B3BCF803A23}"/>
              </a:ext>
            </a:extLst>
          </p:cNvPr>
          <p:cNvSpPr txBox="1"/>
          <p:nvPr/>
        </p:nvSpPr>
        <p:spPr>
          <a:xfrm>
            <a:off x="5257538" y="7251650"/>
            <a:ext cx="5728224"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000" u="none" strike="noStrike" cap="none" dirty="0">
                <a:solidFill>
                  <a:srgbClr val="FFFF00"/>
                </a:solidFill>
                <a:latin typeface="Arial" charset="0"/>
                <a:ea typeface="Arial" charset="0"/>
                <a:cs typeface="Arial" charset="0"/>
                <a:sym typeface="Cabin"/>
              </a:rPr>
              <a:t>Making Games With Python and </a:t>
            </a:r>
            <a:r>
              <a:rPr lang="en-US" sz="2000" u="none" strike="noStrike" cap="none" dirty="0" err="1">
                <a:solidFill>
                  <a:srgbClr val="FFFF00"/>
                </a:solidFill>
                <a:latin typeface="Arial" charset="0"/>
                <a:ea typeface="Arial" charset="0"/>
                <a:cs typeface="Arial" charset="0"/>
                <a:sym typeface="Cabin"/>
              </a:rPr>
              <a:t>PyGame</a:t>
            </a:r>
            <a:endParaRPr lang="en-US" sz="2000" u="none" strike="noStrike" cap="none" dirty="0">
              <a:solidFill>
                <a:srgbClr val="FFFF00"/>
              </a:solidFill>
              <a:latin typeface="Arial" charset="0"/>
              <a:ea typeface="Arial" charset="0"/>
              <a:cs typeface="Arial" charset="0"/>
              <a:sym typeface="Cabin"/>
            </a:endParaRPr>
          </a:p>
          <a:p>
            <a:pPr lvl="0" algn="ctr">
              <a:buClr>
                <a:srgbClr val="FFFF00"/>
              </a:buClr>
              <a:buSzPct val="25000"/>
            </a:pPr>
            <a:r>
              <a:rPr lang="en-US" sz="2000" u="sng" dirty="0">
                <a:solidFill>
                  <a:srgbClr val="FFFF00"/>
                </a:solidFill>
                <a:latin typeface="Arial" charset="0"/>
                <a:ea typeface="Arial" charset="0"/>
                <a:cs typeface="Arial" charset="0"/>
                <a:sym typeface="Cabin"/>
                <a:hlinkClick r:id="rId4"/>
              </a:rPr>
              <a:t>https://inventwithpython.com/pygame/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Now You Try</a:t>
            </a: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4623812" cy="1200329"/>
          </a:xfrm>
          <a:prstGeom prst="rect">
            <a:avLst/>
          </a:prstGeom>
          <a:noFill/>
        </p:spPr>
        <p:txBody>
          <a:bodyPr wrap="square" rtlCol="0">
            <a:spAutoFit/>
          </a:bodyPr>
          <a:lstStyle/>
          <a:p>
            <a:r>
              <a:rPr lang="en-US" sz="3600" dirty="0">
                <a:solidFill>
                  <a:schemeClr val="bg1"/>
                </a:solidFill>
              </a:rPr>
              <a:t>See if you can use two rectangles to create a “giant square eyeball” that follows your mouse around the screen, like this:</a:t>
            </a:r>
          </a:p>
        </p:txBody>
      </p:sp>
      <p:pic>
        <p:nvPicPr>
          <p:cNvPr id="3" name="squareEye">
            <a:hlinkClick r:id="" action="ppaction://media"/>
            <a:extLst>
              <a:ext uri="{FF2B5EF4-FFF2-40B4-BE49-F238E27FC236}">
                <a16:creationId xmlns:a16="http://schemas.microsoft.com/office/drawing/2014/main" id="{270C8FB9-E03A-D049-B0B6-6284C65E56B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136488" y="3950048"/>
            <a:ext cx="5870571" cy="4667104"/>
          </a:xfrm>
          <a:prstGeom prst="rect">
            <a:avLst/>
          </a:prstGeom>
        </p:spPr>
      </p:pic>
    </p:spTree>
    <p:extLst>
      <p:ext uri="{BB962C8B-B14F-4D97-AF65-F5344CB8AC3E}">
        <p14:creationId xmlns:p14="http://schemas.microsoft.com/office/powerpoint/2010/main" val="359483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3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1" y="3840479"/>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Making A Real Game</a:t>
            </a:r>
          </a:p>
        </p:txBody>
      </p:sp>
    </p:spTree>
    <p:extLst>
      <p:ext uri="{BB962C8B-B14F-4D97-AF65-F5344CB8AC3E}">
        <p14:creationId xmlns:p14="http://schemas.microsoft.com/office/powerpoint/2010/main" val="191206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Bubble Pop – A Simple Game</a:t>
            </a:r>
          </a:p>
        </p:txBody>
      </p:sp>
      <p:sp>
        <p:nvSpPr>
          <p:cNvPr id="2" name="TextBox 1">
            <a:extLst>
              <a:ext uri="{FF2B5EF4-FFF2-40B4-BE49-F238E27FC236}">
                <a16:creationId xmlns:a16="http://schemas.microsoft.com/office/drawing/2014/main" id="{A0CE1870-D9A7-CE49-8EC0-4A429F72ABEF}"/>
              </a:ext>
            </a:extLst>
          </p:cNvPr>
          <p:cNvSpPr txBox="1"/>
          <p:nvPr/>
        </p:nvSpPr>
        <p:spPr>
          <a:xfrm>
            <a:off x="759868" y="2011697"/>
            <a:ext cx="14623812" cy="1200329"/>
          </a:xfrm>
          <a:prstGeom prst="rect">
            <a:avLst/>
          </a:prstGeom>
          <a:noFill/>
        </p:spPr>
        <p:txBody>
          <a:bodyPr wrap="square" rtlCol="0">
            <a:spAutoFit/>
          </a:bodyPr>
          <a:lstStyle/>
          <a:p>
            <a:r>
              <a:rPr lang="en-US" sz="3600" dirty="0">
                <a:solidFill>
                  <a:schemeClr val="bg1"/>
                </a:solidFill>
              </a:rPr>
              <a:t>We will try to make some changes to the game of “Bubble Pop”, which looks like this:</a:t>
            </a:r>
          </a:p>
        </p:txBody>
      </p:sp>
      <p:pic>
        <p:nvPicPr>
          <p:cNvPr id="3" name="bubble_pop">
            <a:hlinkClick r:id="" action="ppaction://media"/>
            <a:extLst>
              <a:ext uri="{FF2B5EF4-FFF2-40B4-BE49-F238E27FC236}">
                <a16:creationId xmlns:a16="http://schemas.microsoft.com/office/drawing/2014/main" id="{902ACC3F-DA2D-B14F-BCEE-DA6BE5BABBC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087534" y="2995895"/>
            <a:ext cx="6950190" cy="5553167"/>
          </a:xfrm>
          <a:prstGeom prst="rect">
            <a:avLst/>
          </a:prstGeom>
        </p:spPr>
      </p:pic>
      <p:sp>
        <p:nvSpPr>
          <p:cNvPr id="5" name="TextBox 4">
            <a:extLst>
              <a:ext uri="{FF2B5EF4-FFF2-40B4-BE49-F238E27FC236}">
                <a16:creationId xmlns:a16="http://schemas.microsoft.com/office/drawing/2014/main" id="{4D020748-DE74-304D-B9B6-58FE5FACD00F}"/>
              </a:ext>
            </a:extLst>
          </p:cNvPr>
          <p:cNvSpPr txBox="1"/>
          <p:nvPr/>
        </p:nvSpPr>
        <p:spPr>
          <a:xfrm>
            <a:off x="598748" y="5111446"/>
            <a:ext cx="5552670" cy="1754326"/>
          </a:xfrm>
          <a:prstGeom prst="rect">
            <a:avLst/>
          </a:prstGeom>
          <a:noFill/>
        </p:spPr>
        <p:txBody>
          <a:bodyPr wrap="square" rtlCol="0">
            <a:spAutoFit/>
          </a:bodyPr>
          <a:lstStyle/>
          <a:p>
            <a:r>
              <a:rPr lang="en-US" sz="3600" dirty="0">
                <a:solidFill>
                  <a:schemeClr val="bg1"/>
                </a:solidFill>
              </a:rPr>
              <a:t>Don’t worry! I have given you some “starter code” in </a:t>
            </a:r>
            <a:r>
              <a:rPr lang="en-US" sz="3600" dirty="0" err="1">
                <a:solidFill>
                  <a:srgbClr val="00FF00"/>
                </a:solidFill>
              </a:rPr>
              <a:t>bubbles.py</a:t>
            </a:r>
            <a:endParaRPr lang="en-US" sz="3600" dirty="0">
              <a:solidFill>
                <a:srgbClr val="00FF00"/>
              </a:solidFill>
            </a:endParaRPr>
          </a:p>
        </p:txBody>
      </p:sp>
    </p:spTree>
    <p:extLst>
      <p:ext uri="{BB962C8B-B14F-4D97-AF65-F5344CB8AC3E}">
        <p14:creationId xmlns:p14="http://schemas.microsoft.com/office/powerpoint/2010/main" val="89124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7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Taking It To The Next Level</a:t>
            </a:r>
          </a:p>
        </p:txBody>
      </p:sp>
      <p:sp>
        <p:nvSpPr>
          <p:cNvPr id="2" name="TextBox 1">
            <a:extLst>
              <a:ext uri="{FF2B5EF4-FFF2-40B4-BE49-F238E27FC236}">
                <a16:creationId xmlns:a16="http://schemas.microsoft.com/office/drawing/2014/main" id="{A0CE1870-D9A7-CE49-8EC0-4A429F72ABEF}"/>
              </a:ext>
            </a:extLst>
          </p:cNvPr>
          <p:cNvSpPr txBox="1"/>
          <p:nvPr/>
        </p:nvSpPr>
        <p:spPr>
          <a:xfrm>
            <a:off x="759868" y="3284685"/>
            <a:ext cx="14623812" cy="5078313"/>
          </a:xfrm>
          <a:prstGeom prst="rect">
            <a:avLst/>
          </a:prstGeom>
          <a:noFill/>
        </p:spPr>
        <p:txBody>
          <a:bodyPr wrap="square" rtlCol="0">
            <a:spAutoFit/>
          </a:bodyPr>
          <a:lstStyle/>
          <a:p>
            <a:r>
              <a:rPr lang="en-US" sz="3600" dirty="0">
                <a:solidFill>
                  <a:schemeClr val="bg1"/>
                </a:solidFill>
              </a:rPr>
              <a:t>We don’t have to stop here! You can enhance your programs even more by adding sounds. Maybe the program can play a popping sound whenever we touch a bubble? Maybe there can be some music?</a:t>
            </a:r>
          </a:p>
          <a:p>
            <a:endParaRPr lang="en-US" sz="3600" dirty="0">
              <a:solidFill>
                <a:schemeClr val="bg1"/>
              </a:solidFill>
            </a:endParaRPr>
          </a:p>
          <a:p>
            <a:r>
              <a:rPr lang="en-US" sz="3600" dirty="0">
                <a:solidFill>
                  <a:schemeClr val="bg1"/>
                </a:solidFill>
              </a:rPr>
              <a:t>Maybe we can show the user their “score”? The possibilities are endless.</a:t>
            </a:r>
          </a:p>
          <a:p>
            <a:endParaRPr lang="en-US" sz="3600" dirty="0">
              <a:solidFill>
                <a:schemeClr val="bg1"/>
              </a:solidFill>
            </a:endParaRPr>
          </a:p>
          <a:p>
            <a:r>
              <a:rPr lang="en-US" sz="3600" dirty="0">
                <a:solidFill>
                  <a:schemeClr val="bg1"/>
                </a:solidFill>
              </a:rPr>
              <a:t>And remember, you can keep learning on your own. Everything you need to know about </a:t>
            </a:r>
            <a:r>
              <a:rPr lang="en-US" sz="3600" dirty="0" err="1">
                <a:solidFill>
                  <a:schemeClr val="bg1"/>
                </a:solidFill>
              </a:rPr>
              <a:t>PyGame</a:t>
            </a:r>
            <a:r>
              <a:rPr lang="en-US" sz="3600" dirty="0">
                <a:solidFill>
                  <a:schemeClr val="bg1"/>
                </a:solidFill>
              </a:rPr>
              <a:t> is here: </a:t>
            </a:r>
            <a:r>
              <a:rPr lang="en-US" sz="3600" dirty="0">
                <a:solidFill>
                  <a:schemeClr val="bg1"/>
                </a:solidFill>
                <a:hlinkClick r:id="rId3"/>
              </a:rPr>
              <a:t>https://www.pygame.org/</a:t>
            </a:r>
            <a:endParaRPr lang="en-US" sz="3600" dirty="0">
              <a:solidFill>
                <a:schemeClr val="bg1"/>
              </a:solidFill>
            </a:endParaRPr>
          </a:p>
        </p:txBody>
      </p:sp>
    </p:spTree>
    <p:extLst>
      <p:ext uri="{BB962C8B-B14F-4D97-AF65-F5344CB8AC3E}">
        <p14:creationId xmlns:p14="http://schemas.microsoft.com/office/powerpoint/2010/main" val="287467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998248" y="3083859"/>
            <a:ext cx="13931900" cy="2689412"/>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That’s it! Check your homework ^_^</a:t>
            </a:r>
          </a:p>
        </p:txBody>
      </p:sp>
    </p:spTree>
    <p:extLst>
      <p:ext uri="{BB962C8B-B14F-4D97-AF65-F5344CB8AC3E}">
        <p14:creationId xmlns:p14="http://schemas.microsoft.com/office/powerpoint/2010/main" val="52062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49" name="Shape 549"/>
          <p:cNvSpPr txBox="1"/>
          <p:nvPr/>
        </p:nvSpPr>
        <p:spPr>
          <a:xfrm>
            <a:off x="1155700" y="2171403"/>
            <a:ext cx="6797699" cy="594389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This deck uses the style and formatting of Charles R. Severance’s slides, but some of the content and code is borrowed from the wonderful book </a:t>
            </a:r>
            <a:r>
              <a:rPr lang="en-US" sz="1800" i="1" dirty="0">
                <a:solidFill>
                  <a:srgbClr val="FFFFFF"/>
                </a:solidFill>
              </a:rPr>
              <a:t>Making Games with Python &amp; </a:t>
            </a:r>
            <a:r>
              <a:rPr lang="en-US" sz="1800" i="1" dirty="0" err="1">
                <a:solidFill>
                  <a:srgbClr val="FFFFFF"/>
                </a:solidFill>
              </a:rPr>
              <a:t>Pygame</a:t>
            </a:r>
            <a:r>
              <a:rPr lang="en-US" sz="1800" dirty="0">
                <a:solidFill>
                  <a:srgbClr val="FFFFFF"/>
                </a:solidFill>
              </a:rPr>
              <a:t> by Al </a:t>
            </a:r>
            <a:r>
              <a:rPr lang="en-US" sz="1800" dirty="0" err="1">
                <a:solidFill>
                  <a:srgbClr val="FFFFFF"/>
                </a:solidFill>
              </a:rPr>
              <a:t>Sweigart</a:t>
            </a:r>
            <a:r>
              <a:rPr lang="en-US" sz="1800" dirty="0">
                <a:solidFill>
                  <a:srgbClr val="FFFFFF"/>
                </a:solidFill>
              </a:rPr>
              <a:t>. Like Charles Severance and Al </a:t>
            </a:r>
            <a:r>
              <a:rPr lang="en-US" sz="1800" dirty="0" err="1">
                <a:solidFill>
                  <a:srgbClr val="FFFFFF"/>
                </a:solidFill>
              </a:rPr>
              <a:t>Sweigart</a:t>
            </a:r>
            <a:r>
              <a:rPr lang="en-US" sz="1800" dirty="0">
                <a:solidFill>
                  <a:srgbClr val="FFFFFF"/>
                </a:solidFill>
              </a:rPr>
              <a:t>, I license these slides and all associated content under a CC license. </a:t>
            </a:r>
            <a:endParaRPr sz="1800" dirty="0">
              <a:solidFill>
                <a:srgbClr val="FFFFFF"/>
              </a:solidFill>
            </a:endParaRPr>
          </a:p>
        </p:txBody>
      </p:sp>
      <p:pic>
        <p:nvPicPr>
          <p:cNvPr id="551" name="Shape 55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3897687" y="1170103"/>
            <a:ext cx="1968599" cy="668400"/>
          </a:xfrm>
          <a:prstGeom prst="rect">
            <a:avLst/>
          </a:prstGeom>
          <a:noFill/>
          <a:ln>
            <a:noFill/>
          </a:ln>
        </p:spPr>
      </p:pic>
    </p:spTree>
    <p:extLst>
      <p:ext uri="{BB962C8B-B14F-4D97-AF65-F5344CB8AC3E}">
        <p14:creationId xmlns:p14="http://schemas.microsoft.com/office/powerpoint/2010/main" val="52324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The Keyboard</a:t>
            </a:r>
          </a:p>
        </p:txBody>
      </p:sp>
    </p:spTree>
    <p:extLst>
      <p:ext uri="{BB962C8B-B14F-4D97-AF65-F5344CB8AC3E}">
        <p14:creationId xmlns:p14="http://schemas.microsoft.com/office/powerpoint/2010/main" val="147777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The Keyboard </a:t>
            </a:r>
            <a:r>
              <a:rPr lang="en-US" sz="7600" dirty="0">
                <a:solidFill>
                  <a:srgbClr val="FFD966"/>
                </a:solidFill>
                <a:latin typeface="Arial" charset="0"/>
                <a:ea typeface="Arial" charset="0"/>
                <a:cs typeface="Arial" charset="0"/>
                <a:sym typeface="Cabin"/>
              </a:rPr>
              <a:t>In </a:t>
            </a:r>
            <a:r>
              <a:rPr lang="en-US" sz="7600" dirty="0" err="1">
                <a:solidFill>
                  <a:srgbClr val="FFD966"/>
                </a:solidFill>
                <a:latin typeface="Arial" charset="0"/>
                <a:ea typeface="Arial" charset="0"/>
                <a:cs typeface="Arial" charset="0"/>
                <a:sym typeface="Cabin"/>
              </a:rPr>
              <a:t>PyGame</a:t>
            </a:r>
            <a:endParaRPr lang="en-US" sz="7600" u="none" strike="noStrike" cap="none" dirty="0">
              <a:solidFill>
                <a:srgbClr val="FFD966"/>
              </a:solidFill>
              <a:latin typeface="Arial" charset="0"/>
              <a:ea typeface="Arial" charset="0"/>
              <a:cs typeface="Arial" charset="0"/>
              <a:sym typeface="Cabin"/>
            </a:endParaRP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4623812" cy="2308324"/>
          </a:xfrm>
          <a:prstGeom prst="rect">
            <a:avLst/>
          </a:prstGeom>
          <a:noFill/>
        </p:spPr>
        <p:txBody>
          <a:bodyPr wrap="square" rtlCol="0">
            <a:spAutoFit/>
          </a:bodyPr>
          <a:lstStyle/>
          <a:p>
            <a:r>
              <a:rPr lang="en-US" sz="3600" dirty="0">
                <a:solidFill>
                  <a:schemeClr val="bg1"/>
                </a:solidFill>
              </a:rPr>
              <a:t>So far, when we wanted to ask the user to input something, we used the </a:t>
            </a:r>
            <a:r>
              <a:rPr lang="en-US" sz="3600" dirty="0">
                <a:solidFill>
                  <a:srgbClr val="00FF00"/>
                </a:solidFill>
              </a:rPr>
              <a:t>input() </a:t>
            </a:r>
            <a:r>
              <a:rPr lang="en-US" sz="3600" dirty="0">
                <a:solidFill>
                  <a:schemeClr val="bg1"/>
                </a:solidFill>
              </a:rPr>
              <a:t>function. This works fine, but the whole program has to stop and wait for the user to finish typing before moving on. That won’t work for most games! </a:t>
            </a:r>
          </a:p>
        </p:txBody>
      </p:sp>
      <p:pic>
        <p:nvPicPr>
          <p:cNvPr id="4" name="Picture 3">
            <a:extLst>
              <a:ext uri="{FF2B5EF4-FFF2-40B4-BE49-F238E27FC236}">
                <a16:creationId xmlns:a16="http://schemas.microsoft.com/office/drawing/2014/main" id="{835B79EC-DE62-5449-B009-84125382C2FE}"/>
              </a:ext>
            </a:extLst>
          </p:cNvPr>
          <p:cNvPicPr>
            <a:picLocks noChangeAspect="1"/>
          </p:cNvPicPr>
          <p:nvPr/>
        </p:nvPicPr>
        <p:blipFill>
          <a:blip r:embed="rId3"/>
          <a:stretch>
            <a:fillRect/>
          </a:stretch>
        </p:blipFill>
        <p:spPr>
          <a:xfrm>
            <a:off x="1105824" y="5695407"/>
            <a:ext cx="5264130" cy="1603167"/>
          </a:xfrm>
          <a:prstGeom prst="rect">
            <a:avLst/>
          </a:prstGeom>
        </p:spPr>
      </p:pic>
      <p:cxnSp>
        <p:nvCxnSpPr>
          <p:cNvPr id="6" name="Straight Arrow Connector 5">
            <a:extLst>
              <a:ext uri="{FF2B5EF4-FFF2-40B4-BE49-F238E27FC236}">
                <a16:creationId xmlns:a16="http://schemas.microsoft.com/office/drawing/2014/main" id="{5B61AF8A-0491-A240-A57D-EEDB7E10A617}"/>
              </a:ext>
            </a:extLst>
          </p:cNvPr>
          <p:cNvCxnSpPr/>
          <p:nvPr/>
        </p:nvCxnSpPr>
        <p:spPr>
          <a:xfrm flipH="1">
            <a:off x="6369954" y="6380615"/>
            <a:ext cx="2790671"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DD16989-AF26-BA41-8CFB-BFFDAE00BA4E}"/>
              </a:ext>
            </a:extLst>
          </p:cNvPr>
          <p:cNvSpPr txBox="1"/>
          <p:nvPr/>
        </p:nvSpPr>
        <p:spPr>
          <a:xfrm>
            <a:off x="9448799" y="6057449"/>
            <a:ext cx="6494085" cy="646331"/>
          </a:xfrm>
          <a:prstGeom prst="rect">
            <a:avLst/>
          </a:prstGeom>
          <a:noFill/>
        </p:spPr>
        <p:txBody>
          <a:bodyPr wrap="none" rtlCol="0">
            <a:spAutoFit/>
          </a:bodyPr>
          <a:lstStyle/>
          <a:p>
            <a:r>
              <a:rPr lang="en-US" sz="3600" dirty="0">
                <a:solidFill>
                  <a:schemeClr val="bg1"/>
                </a:solidFill>
              </a:rPr>
              <a:t>We could be here for a while…</a:t>
            </a:r>
          </a:p>
        </p:txBody>
      </p:sp>
    </p:spTree>
    <p:extLst>
      <p:ext uri="{BB962C8B-B14F-4D97-AF65-F5344CB8AC3E}">
        <p14:creationId xmlns:p14="http://schemas.microsoft.com/office/powerpoint/2010/main" val="9364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The Keyboard </a:t>
            </a:r>
            <a:r>
              <a:rPr lang="en-US" sz="7600" dirty="0">
                <a:solidFill>
                  <a:srgbClr val="FFD966"/>
                </a:solidFill>
                <a:latin typeface="Arial" charset="0"/>
                <a:ea typeface="Arial" charset="0"/>
                <a:cs typeface="Arial" charset="0"/>
                <a:sym typeface="Cabin"/>
              </a:rPr>
              <a:t>In </a:t>
            </a:r>
            <a:r>
              <a:rPr lang="en-US" sz="7600" dirty="0" err="1">
                <a:solidFill>
                  <a:srgbClr val="FFD966"/>
                </a:solidFill>
                <a:latin typeface="Arial" charset="0"/>
                <a:ea typeface="Arial" charset="0"/>
                <a:cs typeface="Arial" charset="0"/>
                <a:sym typeface="Cabin"/>
              </a:rPr>
              <a:t>PyGame</a:t>
            </a:r>
            <a:endParaRPr lang="en-US" sz="7600" u="none" strike="noStrike" cap="none" dirty="0">
              <a:solidFill>
                <a:srgbClr val="FFD966"/>
              </a:solidFill>
              <a:latin typeface="Arial" charset="0"/>
              <a:ea typeface="Arial" charset="0"/>
              <a:cs typeface="Arial" charset="0"/>
              <a:sym typeface="Cabin"/>
            </a:endParaRP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4623812" cy="2308324"/>
          </a:xfrm>
          <a:prstGeom prst="rect">
            <a:avLst/>
          </a:prstGeom>
          <a:noFill/>
        </p:spPr>
        <p:txBody>
          <a:bodyPr wrap="square" rtlCol="0">
            <a:spAutoFit/>
          </a:bodyPr>
          <a:lstStyle/>
          <a:p>
            <a:r>
              <a:rPr lang="en-US" sz="3600" dirty="0">
                <a:solidFill>
                  <a:schemeClr val="bg1"/>
                </a:solidFill>
              </a:rPr>
              <a:t>Luckily for us, </a:t>
            </a:r>
            <a:r>
              <a:rPr lang="en-US" sz="3600" dirty="0" err="1">
                <a:solidFill>
                  <a:schemeClr val="bg1"/>
                </a:solidFill>
              </a:rPr>
              <a:t>PyGame</a:t>
            </a:r>
            <a:r>
              <a:rPr lang="en-US" sz="3600" dirty="0">
                <a:solidFill>
                  <a:schemeClr val="bg1"/>
                </a:solidFill>
              </a:rPr>
              <a:t> has a solution! Remember </a:t>
            </a:r>
            <a:r>
              <a:rPr lang="en-US" sz="3600" dirty="0" err="1">
                <a:solidFill>
                  <a:srgbClr val="00FF00"/>
                </a:solidFill>
              </a:rPr>
              <a:t>pygame.event.get</a:t>
            </a:r>
            <a:r>
              <a:rPr lang="en-US" sz="3600" dirty="0">
                <a:solidFill>
                  <a:srgbClr val="00FF00"/>
                </a:solidFill>
              </a:rPr>
              <a:t>()</a:t>
            </a:r>
            <a:r>
              <a:rPr lang="en-US" sz="3600" dirty="0">
                <a:solidFill>
                  <a:schemeClr val="bg1"/>
                </a:solidFill>
              </a:rPr>
              <a:t>? One of the types of events that it can “listen” for is a key being pressed on the keyboard. Here is an example (using the arrow keys):</a:t>
            </a:r>
          </a:p>
        </p:txBody>
      </p:sp>
      <p:pic>
        <p:nvPicPr>
          <p:cNvPr id="13" name="Picture 12">
            <a:extLst>
              <a:ext uri="{FF2B5EF4-FFF2-40B4-BE49-F238E27FC236}">
                <a16:creationId xmlns:a16="http://schemas.microsoft.com/office/drawing/2014/main" id="{F62637FF-0921-EC47-8655-229746D7B17B}"/>
              </a:ext>
            </a:extLst>
          </p:cNvPr>
          <p:cNvPicPr>
            <a:picLocks noChangeAspect="1"/>
          </p:cNvPicPr>
          <p:nvPr/>
        </p:nvPicPr>
        <p:blipFill>
          <a:blip r:embed="rId3"/>
          <a:stretch>
            <a:fillRect/>
          </a:stretch>
        </p:blipFill>
        <p:spPr>
          <a:xfrm>
            <a:off x="1401109" y="4857750"/>
            <a:ext cx="13342842" cy="3569073"/>
          </a:xfrm>
          <a:prstGeom prst="rect">
            <a:avLst/>
          </a:prstGeom>
        </p:spPr>
      </p:pic>
    </p:spTree>
    <p:extLst>
      <p:ext uri="{BB962C8B-B14F-4D97-AF65-F5344CB8AC3E}">
        <p14:creationId xmlns:p14="http://schemas.microsoft.com/office/powerpoint/2010/main" val="144846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The Keyboard</a:t>
            </a:r>
          </a:p>
        </p:txBody>
      </p:sp>
      <p:sp>
        <p:nvSpPr>
          <p:cNvPr id="2" name="TextBox 1">
            <a:extLst>
              <a:ext uri="{FF2B5EF4-FFF2-40B4-BE49-F238E27FC236}">
                <a16:creationId xmlns:a16="http://schemas.microsoft.com/office/drawing/2014/main" id="{A0CE1870-D9A7-CE49-8EC0-4A429F72ABEF}"/>
              </a:ext>
            </a:extLst>
          </p:cNvPr>
          <p:cNvSpPr txBox="1"/>
          <p:nvPr/>
        </p:nvSpPr>
        <p:spPr>
          <a:xfrm>
            <a:off x="759868" y="4010647"/>
            <a:ext cx="14623812" cy="1754326"/>
          </a:xfrm>
          <a:prstGeom prst="rect">
            <a:avLst/>
          </a:prstGeom>
          <a:noFill/>
        </p:spPr>
        <p:txBody>
          <a:bodyPr wrap="square" rtlCol="0">
            <a:spAutoFit/>
          </a:bodyPr>
          <a:lstStyle/>
          <a:p>
            <a:r>
              <a:rPr lang="en-US" sz="3600" dirty="0">
                <a:solidFill>
                  <a:schemeClr val="bg1"/>
                </a:solidFill>
              </a:rPr>
              <a:t>Each key on the keyboard has its own ”code” in </a:t>
            </a:r>
            <a:r>
              <a:rPr lang="en-US" sz="3600" dirty="0" err="1">
                <a:solidFill>
                  <a:schemeClr val="bg1"/>
                </a:solidFill>
              </a:rPr>
              <a:t>PyGame</a:t>
            </a:r>
            <a:r>
              <a:rPr lang="en-US" sz="3600" dirty="0">
                <a:solidFill>
                  <a:schemeClr val="bg1"/>
                </a:solidFill>
              </a:rPr>
              <a:t>. For instance </a:t>
            </a:r>
            <a:r>
              <a:rPr lang="en-US" sz="3600" dirty="0">
                <a:solidFill>
                  <a:srgbClr val="00FF00"/>
                </a:solidFill>
              </a:rPr>
              <a:t>K_LEFT </a:t>
            </a:r>
            <a:r>
              <a:rPr lang="en-US" sz="3600" dirty="0">
                <a:solidFill>
                  <a:schemeClr val="bg1"/>
                </a:solidFill>
              </a:rPr>
              <a:t>is the left arrow key, while </a:t>
            </a:r>
            <a:r>
              <a:rPr lang="en-US" sz="3600" dirty="0" err="1">
                <a:solidFill>
                  <a:srgbClr val="00FF00"/>
                </a:solidFill>
              </a:rPr>
              <a:t>K_a</a:t>
            </a:r>
            <a:r>
              <a:rPr lang="en-US" sz="3600" dirty="0">
                <a:solidFill>
                  <a:schemeClr val="bg1"/>
                </a:solidFill>
              </a:rPr>
              <a:t> is the ”a” key. Let’s try this out for ourselves!</a:t>
            </a:r>
          </a:p>
        </p:txBody>
      </p:sp>
    </p:spTree>
    <p:extLst>
      <p:ext uri="{BB962C8B-B14F-4D97-AF65-F5344CB8AC3E}">
        <p14:creationId xmlns:p14="http://schemas.microsoft.com/office/powerpoint/2010/main" val="306902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192579"/>
            <a:ext cx="13931900" cy="1118062"/>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Now You Try</a:t>
            </a:r>
          </a:p>
        </p:txBody>
      </p:sp>
      <p:sp>
        <p:nvSpPr>
          <p:cNvPr id="2" name="TextBox 1">
            <a:extLst>
              <a:ext uri="{FF2B5EF4-FFF2-40B4-BE49-F238E27FC236}">
                <a16:creationId xmlns:a16="http://schemas.microsoft.com/office/drawing/2014/main" id="{A0CE1870-D9A7-CE49-8EC0-4A429F72ABEF}"/>
              </a:ext>
            </a:extLst>
          </p:cNvPr>
          <p:cNvSpPr txBox="1"/>
          <p:nvPr/>
        </p:nvSpPr>
        <p:spPr>
          <a:xfrm>
            <a:off x="759868" y="1587487"/>
            <a:ext cx="14623812" cy="2308324"/>
          </a:xfrm>
          <a:prstGeom prst="rect">
            <a:avLst/>
          </a:prstGeom>
          <a:noFill/>
        </p:spPr>
        <p:txBody>
          <a:bodyPr wrap="square" rtlCol="0">
            <a:spAutoFit/>
          </a:bodyPr>
          <a:lstStyle/>
          <a:p>
            <a:r>
              <a:rPr lang="en-US" sz="3600" dirty="0">
                <a:solidFill>
                  <a:schemeClr val="bg1"/>
                </a:solidFill>
              </a:rPr>
              <a:t>I have given you a program which makes colored arrows appear whenever you press an arrow key. Change the program so that the correct arrows also light up when you use the “A”, “W”, “S”, and “D”. Keys. Here’s an example:</a:t>
            </a:r>
          </a:p>
        </p:txBody>
      </p:sp>
      <p:pic>
        <p:nvPicPr>
          <p:cNvPr id="3" name="arrow_keys">
            <a:hlinkClick r:id="" action="ppaction://media"/>
            <a:extLst>
              <a:ext uri="{FF2B5EF4-FFF2-40B4-BE49-F238E27FC236}">
                <a16:creationId xmlns:a16="http://schemas.microsoft.com/office/drawing/2014/main" id="{A612786F-7F6D-1646-AFAA-AEE70464625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670405" y="4341477"/>
            <a:ext cx="4978400" cy="4216400"/>
          </a:xfrm>
          <a:prstGeom prst="rect">
            <a:avLst/>
          </a:prstGeom>
        </p:spPr>
      </p:pic>
      <p:sp>
        <p:nvSpPr>
          <p:cNvPr id="6" name="TextBox 5">
            <a:extLst>
              <a:ext uri="{FF2B5EF4-FFF2-40B4-BE49-F238E27FC236}">
                <a16:creationId xmlns:a16="http://schemas.microsoft.com/office/drawing/2014/main" id="{C6A12E2E-6706-4E41-9C27-780CFAC4D67F}"/>
              </a:ext>
            </a:extLst>
          </p:cNvPr>
          <p:cNvSpPr txBox="1"/>
          <p:nvPr/>
        </p:nvSpPr>
        <p:spPr>
          <a:xfrm>
            <a:off x="7564324" y="4741517"/>
            <a:ext cx="5631723" cy="3416320"/>
          </a:xfrm>
          <a:prstGeom prst="rect">
            <a:avLst/>
          </a:prstGeom>
          <a:noFill/>
        </p:spPr>
        <p:txBody>
          <a:bodyPr wrap="square" rtlCol="0">
            <a:spAutoFit/>
          </a:bodyPr>
          <a:lstStyle/>
          <a:p>
            <a:r>
              <a:rPr lang="en-US" sz="3600" dirty="0">
                <a:solidFill>
                  <a:schemeClr val="bg1"/>
                </a:solidFill>
              </a:rPr>
              <a:t>Notes for your version:</a:t>
            </a:r>
          </a:p>
          <a:p>
            <a:endParaRPr lang="en-US" sz="3600" dirty="0">
              <a:solidFill>
                <a:schemeClr val="bg1"/>
              </a:solidFill>
            </a:endParaRPr>
          </a:p>
          <a:p>
            <a:r>
              <a:rPr lang="en-US" sz="3600" dirty="0">
                <a:solidFill>
                  <a:schemeClr val="bg1"/>
                </a:solidFill>
              </a:rPr>
              <a:t>“W” = up</a:t>
            </a:r>
          </a:p>
          <a:p>
            <a:r>
              <a:rPr lang="en-US" sz="3600" dirty="0">
                <a:solidFill>
                  <a:schemeClr val="bg1"/>
                </a:solidFill>
              </a:rPr>
              <a:t>“S” = down</a:t>
            </a:r>
          </a:p>
          <a:p>
            <a:r>
              <a:rPr lang="en-US" sz="3600" dirty="0">
                <a:solidFill>
                  <a:schemeClr val="bg1"/>
                </a:solidFill>
              </a:rPr>
              <a:t>“A” = left</a:t>
            </a:r>
          </a:p>
          <a:p>
            <a:r>
              <a:rPr lang="en-US" sz="3600" dirty="0">
                <a:solidFill>
                  <a:schemeClr val="bg1"/>
                </a:solidFill>
              </a:rPr>
              <a:t>“D” = right</a:t>
            </a:r>
          </a:p>
        </p:txBody>
      </p:sp>
    </p:spTree>
    <p:extLst>
      <p:ext uri="{BB962C8B-B14F-4D97-AF65-F5344CB8AC3E}">
        <p14:creationId xmlns:p14="http://schemas.microsoft.com/office/powerpoint/2010/main" val="66548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The Mouse</a:t>
            </a:r>
          </a:p>
        </p:txBody>
      </p:sp>
    </p:spTree>
    <p:extLst>
      <p:ext uri="{BB962C8B-B14F-4D97-AF65-F5344CB8AC3E}">
        <p14:creationId xmlns:p14="http://schemas.microsoft.com/office/powerpoint/2010/main" val="266330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The Mouse </a:t>
            </a:r>
            <a:r>
              <a:rPr lang="en-US" sz="7600" dirty="0">
                <a:solidFill>
                  <a:srgbClr val="FFD966"/>
                </a:solidFill>
                <a:latin typeface="Arial" charset="0"/>
                <a:ea typeface="Arial" charset="0"/>
                <a:cs typeface="Arial" charset="0"/>
                <a:sym typeface="Cabin"/>
              </a:rPr>
              <a:t>In </a:t>
            </a:r>
            <a:r>
              <a:rPr lang="en-US" sz="7600" dirty="0" err="1">
                <a:solidFill>
                  <a:srgbClr val="FFD966"/>
                </a:solidFill>
                <a:latin typeface="Arial" charset="0"/>
                <a:ea typeface="Arial" charset="0"/>
                <a:cs typeface="Arial" charset="0"/>
                <a:sym typeface="Cabin"/>
              </a:rPr>
              <a:t>PyGame</a:t>
            </a:r>
            <a:endParaRPr lang="en-US" sz="7600" u="none" strike="noStrike" cap="none" dirty="0">
              <a:solidFill>
                <a:srgbClr val="FFD966"/>
              </a:solidFill>
              <a:latin typeface="Arial" charset="0"/>
              <a:ea typeface="Arial" charset="0"/>
              <a:cs typeface="Arial" charset="0"/>
              <a:sym typeface="Cabin"/>
            </a:endParaRP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4623812" cy="1754326"/>
          </a:xfrm>
          <a:prstGeom prst="rect">
            <a:avLst/>
          </a:prstGeom>
          <a:noFill/>
        </p:spPr>
        <p:txBody>
          <a:bodyPr wrap="square" rtlCol="0">
            <a:spAutoFit/>
          </a:bodyPr>
          <a:lstStyle/>
          <a:p>
            <a:r>
              <a:rPr lang="en-US" sz="3600" dirty="0" err="1">
                <a:solidFill>
                  <a:schemeClr val="bg1"/>
                </a:solidFill>
              </a:rPr>
              <a:t>PyGame</a:t>
            </a:r>
            <a:r>
              <a:rPr lang="en-US" sz="3600" dirty="0">
                <a:solidFill>
                  <a:schemeClr val="bg1"/>
                </a:solidFill>
              </a:rPr>
              <a:t> also lets us control the mouse. Whenever we move the mouse or click a button, an event is triggered. We can find the (X, Y) position of the mouse pointer using this event, like this:</a:t>
            </a:r>
          </a:p>
        </p:txBody>
      </p:sp>
      <p:pic>
        <p:nvPicPr>
          <p:cNvPr id="5" name="Picture 4">
            <a:extLst>
              <a:ext uri="{FF2B5EF4-FFF2-40B4-BE49-F238E27FC236}">
                <a16:creationId xmlns:a16="http://schemas.microsoft.com/office/drawing/2014/main" id="{A06A9D01-3174-B94E-A59E-1917DE881F18}"/>
              </a:ext>
            </a:extLst>
          </p:cNvPr>
          <p:cNvPicPr>
            <a:picLocks noChangeAspect="1"/>
          </p:cNvPicPr>
          <p:nvPr/>
        </p:nvPicPr>
        <p:blipFill>
          <a:blip r:embed="rId3"/>
          <a:stretch>
            <a:fillRect/>
          </a:stretch>
        </p:blipFill>
        <p:spPr>
          <a:xfrm>
            <a:off x="621730" y="4376639"/>
            <a:ext cx="9745858" cy="3870890"/>
          </a:xfrm>
          <a:prstGeom prst="rect">
            <a:avLst/>
          </a:prstGeom>
        </p:spPr>
      </p:pic>
      <p:sp>
        <p:nvSpPr>
          <p:cNvPr id="10" name="TextBox 9">
            <a:extLst>
              <a:ext uri="{FF2B5EF4-FFF2-40B4-BE49-F238E27FC236}">
                <a16:creationId xmlns:a16="http://schemas.microsoft.com/office/drawing/2014/main" id="{4CC7F58B-B2B6-094A-87A8-7F7B632EFDBA}"/>
              </a:ext>
            </a:extLst>
          </p:cNvPr>
          <p:cNvSpPr txBox="1"/>
          <p:nvPr/>
        </p:nvSpPr>
        <p:spPr>
          <a:xfrm>
            <a:off x="10674154" y="4880923"/>
            <a:ext cx="5265094" cy="2862322"/>
          </a:xfrm>
          <a:prstGeom prst="rect">
            <a:avLst/>
          </a:prstGeom>
          <a:noFill/>
        </p:spPr>
        <p:txBody>
          <a:bodyPr wrap="square" rtlCol="0">
            <a:spAutoFit/>
          </a:bodyPr>
          <a:lstStyle/>
          <a:p>
            <a:r>
              <a:rPr lang="en-US" sz="3600" dirty="0">
                <a:solidFill>
                  <a:schemeClr val="bg1"/>
                </a:solidFill>
              </a:rPr>
              <a:t>Moving the mouse or clicking a mouse button are </a:t>
            </a:r>
            <a:r>
              <a:rPr lang="en-US" sz="3600" dirty="0">
                <a:solidFill>
                  <a:srgbClr val="00FF00"/>
                </a:solidFill>
              </a:rPr>
              <a:t>events</a:t>
            </a:r>
            <a:r>
              <a:rPr lang="en-US" sz="3600" dirty="0">
                <a:solidFill>
                  <a:schemeClr val="bg1"/>
                </a:solidFill>
              </a:rPr>
              <a:t>, just like pressing a key on the keyboard.</a:t>
            </a:r>
          </a:p>
        </p:txBody>
      </p:sp>
    </p:spTree>
    <p:extLst>
      <p:ext uri="{BB962C8B-B14F-4D97-AF65-F5344CB8AC3E}">
        <p14:creationId xmlns:p14="http://schemas.microsoft.com/office/powerpoint/2010/main" val="178304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05824" y="482138"/>
            <a:ext cx="13931900" cy="133095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What Can We Do With This?</a:t>
            </a:r>
          </a:p>
        </p:txBody>
      </p:sp>
      <p:sp>
        <p:nvSpPr>
          <p:cNvPr id="2" name="TextBox 1">
            <a:extLst>
              <a:ext uri="{FF2B5EF4-FFF2-40B4-BE49-F238E27FC236}">
                <a16:creationId xmlns:a16="http://schemas.microsoft.com/office/drawing/2014/main" id="{A0CE1870-D9A7-CE49-8EC0-4A429F72ABEF}"/>
              </a:ext>
            </a:extLst>
          </p:cNvPr>
          <p:cNvSpPr txBox="1"/>
          <p:nvPr/>
        </p:nvSpPr>
        <p:spPr>
          <a:xfrm>
            <a:off x="621730" y="2217705"/>
            <a:ext cx="14623812" cy="1200329"/>
          </a:xfrm>
          <a:prstGeom prst="rect">
            <a:avLst/>
          </a:prstGeom>
          <a:noFill/>
        </p:spPr>
        <p:txBody>
          <a:bodyPr wrap="square" rtlCol="0">
            <a:spAutoFit/>
          </a:bodyPr>
          <a:lstStyle/>
          <a:p>
            <a:r>
              <a:rPr lang="en-US" sz="3600" dirty="0">
                <a:solidFill>
                  <a:schemeClr val="bg1"/>
                </a:solidFill>
              </a:rPr>
              <a:t>The code on the last slide makes the cat from </a:t>
            </a:r>
            <a:r>
              <a:rPr lang="en-US" sz="3600" dirty="0" err="1">
                <a:solidFill>
                  <a:schemeClr val="bg1"/>
                </a:solidFill>
              </a:rPr>
              <a:t>catanimation.py</a:t>
            </a:r>
            <a:r>
              <a:rPr lang="en-US" sz="3600" dirty="0">
                <a:solidFill>
                  <a:schemeClr val="bg1"/>
                </a:solidFill>
              </a:rPr>
              <a:t> follow our mouse around on the screen! Like this: </a:t>
            </a:r>
          </a:p>
        </p:txBody>
      </p:sp>
      <p:pic>
        <p:nvPicPr>
          <p:cNvPr id="3" name="cat_and_mouse">
            <a:hlinkClick r:id="" action="ppaction://media"/>
            <a:extLst>
              <a:ext uri="{FF2B5EF4-FFF2-40B4-BE49-F238E27FC236}">
                <a16:creationId xmlns:a16="http://schemas.microsoft.com/office/drawing/2014/main" id="{C1F6F423-9297-D642-BBF4-25FFE7382D2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201571" y="3822642"/>
            <a:ext cx="6205252" cy="4957965"/>
          </a:xfrm>
          <a:prstGeom prst="rect">
            <a:avLst/>
          </a:prstGeom>
        </p:spPr>
      </p:pic>
    </p:spTree>
    <p:extLst>
      <p:ext uri="{BB962C8B-B14F-4D97-AF65-F5344CB8AC3E}">
        <p14:creationId xmlns:p14="http://schemas.microsoft.com/office/powerpoint/2010/main" val="312652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4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2212</TotalTime>
  <Words>1249</Words>
  <Application>Microsoft Macintosh PowerPoint</Application>
  <PresentationFormat>Custom</PresentationFormat>
  <Paragraphs>58</Paragraphs>
  <Slides>15</Slides>
  <Notes>15</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Cabin</vt:lpstr>
      <vt:lpstr>ヒラギノ角ゴ ProN W3</vt:lpstr>
      <vt:lpstr>Arial</vt:lpstr>
      <vt:lpstr>Gill Sans</vt:lpstr>
      <vt:lpstr>Title &amp; Subtitle</vt:lpstr>
      <vt:lpstr>Keyboard and Mouse Input</vt:lpstr>
      <vt:lpstr>The Keyboard</vt:lpstr>
      <vt:lpstr>The Keyboard In PyGame</vt:lpstr>
      <vt:lpstr>The Keyboard In PyGame</vt:lpstr>
      <vt:lpstr>The Keyboard</vt:lpstr>
      <vt:lpstr>Now You Try</vt:lpstr>
      <vt:lpstr>The Mouse</vt:lpstr>
      <vt:lpstr>The Mouse In PyGame</vt:lpstr>
      <vt:lpstr>What Can We Do With This?</vt:lpstr>
      <vt:lpstr>Now You Try</vt:lpstr>
      <vt:lpstr>Making A Real Game</vt:lpstr>
      <vt:lpstr>Bubble Pop – A Simple Game</vt:lpstr>
      <vt:lpstr>Taking It To The Next Level</vt:lpstr>
      <vt:lpstr>That’s it! Check your homework ^_^</vt:lpstr>
      <vt:lpstr>Acknowledgements / Contributions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cp:lastModifiedBy>Microsoft Office User</cp:lastModifiedBy>
  <cp:revision>229</cp:revision>
  <dcterms:modified xsi:type="dcterms:W3CDTF">2020-02-11T05:17:54Z</dcterms:modified>
</cp:coreProperties>
</file>