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44"/>
  </p:notesMasterIdLst>
  <p:sldIdLst>
    <p:sldId id="256" r:id="rId2"/>
    <p:sldId id="282" r:id="rId3"/>
    <p:sldId id="258" r:id="rId4"/>
    <p:sldId id="259" r:id="rId5"/>
    <p:sldId id="261" r:id="rId6"/>
    <p:sldId id="280" r:id="rId7"/>
    <p:sldId id="281" r:id="rId8"/>
    <p:sldId id="266" r:id="rId9"/>
    <p:sldId id="267" r:id="rId10"/>
    <p:sldId id="268" r:id="rId11"/>
    <p:sldId id="284" r:id="rId12"/>
    <p:sldId id="269" r:id="rId13"/>
    <p:sldId id="270" r:id="rId14"/>
    <p:sldId id="271" r:id="rId15"/>
    <p:sldId id="265" r:id="rId16"/>
    <p:sldId id="283" r:id="rId17"/>
    <p:sldId id="276" r:id="rId18"/>
    <p:sldId id="285" r:id="rId19"/>
    <p:sldId id="286" r:id="rId20"/>
    <p:sldId id="287" r:id="rId21"/>
    <p:sldId id="288" r:id="rId22"/>
    <p:sldId id="289" r:id="rId23"/>
    <p:sldId id="299" r:id="rId24"/>
    <p:sldId id="296" r:id="rId25"/>
    <p:sldId id="292" r:id="rId26"/>
    <p:sldId id="293" r:id="rId27"/>
    <p:sldId id="294" r:id="rId28"/>
    <p:sldId id="295" r:id="rId29"/>
    <p:sldId id="298" r:id="rId30"/>
    <p:sldId id="329" r:id="rId31"/>
    <p:sldId id="300" r:id="rId32"/>
    <p:sldId id="290" r:id="rId33"/>
    <p:sldId id="291" r:id="rId34"/>
    <p:sldId id="301" r:id="rId35"/>
    <p:sldId id="302" r:id="rId36"/>
    <p:sldId id="303" r:id="rId37"/>
    <p:sldId id="304" r:id="rId38"/>
    <p:sldId id="305" r:id="rId39"/>
    <p:sldId id="306" r:id="rId40"/>
    <p:sldId id="308" r:id="rId41"/>
    <p:sldId id="330" r:id="rId42"/>
    <p:sldId id="331" r:id="rId4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F23"/>
    <a:srgbClr val="FF40FF"/>
    <a:srgbClr val="00FF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/>
    <p:restoredTop sz="94514"/>
  </p:normalViewPr>
  <p:slideViewPr>
    <p:cSldViewPr snapToGrid="0" snapToObjects="1">
      <p:cViewPr varScale="1">
        <p:scale>
          <a:sx n="78" d="100"/>
          <a:sy n="78" d="100"/>
        </p:scale>
        <p:origin x="1176" y="16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189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933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132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649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871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53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273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100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225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347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34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875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230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692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306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33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015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993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457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321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99258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48987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8049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2805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77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56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9818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435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73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  <p:sldLayoutId id="214748370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ntwithpython.com/pygame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and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PyGame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6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06">
            <a:extLst>
              <a:ext uri="{FF2B5EF4-FFF2-40B4-BE49-F238E27FC236}">
                <a16:creationId xmlns:a16="http://schemas.microsoft.com/office/drawing/2014/main" id="{26E25BAF-8B81-0A4B-BA07-6B3BCF803A23}"/>
              </a:ext>
            </a:extLst>
          </p:cNvPr>
          <p:cNvSpPr txBox="1"/>
          <p:nvPr/>
        </p:nvSpPr>
        <p:spPr>
          <a:xfrm>
            <a:off x="5257538" y="7425500"/>
            <a:ext cx="5728224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Games With Python and </a:t>
            </a:r>
            <a:r>
              <a:rPr lang="en-US" sz="2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PyGame</a:t>
            </a:r>
            <a:endParaRPr lang="en-US" sz="2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rgbClr val="FFFF00"/>
              </a:buClr>
              <a:buSzPct val="25000"/>
            </a:pPr>
            <a:r>
              <a:rPr lang="en-US" sz="20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https://inventwithpython.com/pygame/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039322" y="3413760"/>
            <a:ext cx="13932000" cy="23552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Arguments, Parameters, and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25287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Break!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610EF-6FEA-B44B-A17F-8B4412322194}"/>
              </a:ext>
            </a:extLst>
          </p:cNvPr>
          <p:cNvSpPr txBox="1"/>
          <p:nvPr/>
        </p:nvSpPr>
        <p:spPr>
          <a:xfrm>
            <a:off x="793981" y="2759825"/>
            <a:ext cx="146554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Write your own function called </a:t>
            </a:r>
            <a:r>
              <a:rPr lang="en-US" sz="3000" dirty="0" err="1">
                <a:solidFill>
                  <a:srgbClr val="00FF00"/>
                </a:solidFill>
              </a:rPr>
              <a:t>inputNumber</a:t>
            </a:r>
            <a:r>
              <a:rPr lang="en-US" sz="3000" dirty="0">
                <a:solidFill>
                  <a:schemeClr val="bg1"/>
                </a:solidFill>
              </a:rPr>
              <a:t>. The function should ask the user to input a number. If the user does not enter a number, the code should repeat and ask them again and again until they finally enter a number. The code should look something like this: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  <a:latin typeface="Courier" pitchFamily="2" charset="0"/>
              </a:rPr>
              <a:t>def</a:t>
            </a:r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ourier" pitchFamily="2" charset="0"/>
              </a:rPr>
              <a:t>inputNumber</a:t>
            </a:r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FD7F23"/>
                </a:solidFill>
                <a:latin typeface="Courier" pitchFamily="2" charset="0"/>
              </a:rPr>
              <a:t>question</a:t>
            </a:r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):</a:t>
            </a:r>
          </a:p>
          <a:p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	</a:t>
            </a:r>
          </a:p>
          <a:p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	</a:t>
            </a:r>
            <a:r>
              <a:rPr lang="en-US" sz="3000" dirty="0">
                <a:solidFill>
                  <a:srgbClr val="00FDFF"/>
                </a:solidFill>
                <a:latin typeface="Courier" pitchFamily="2" charset="0"/>
              </a:rPr>
              <a:t># Your code here</a:t>
            </a:r>
          </a:p>
          <a:p>
            <a:endParaRPr lang="en-US" sz="3000" dirty="0">
              <a:solidFill>
                <a:srgbClr val="00FF00"/>
              </a:solidFill>
              <a:latin typeface="Courier" pitchFamily="2" charset="0"/>
            </a:endParaRPr>
          </a:p>
          <a:p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	</a:t>
            </a:r>
            <a:r>
              <a:rPr lang="en-US" sz="3000" dirty="0">
                <a:solidFill>
                  <a:schemeClr val="bg1"/>
                </a:solidFill>
                <a:latin typeface="Courier" pitchFamily="2" charset="0"/>
              </a:rPr>
              <a:t>return</a:t>
            </a:r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 </a:t>
            </a:r>
            <a:r>
              <a:rPr lang="en-US" sz="3000" dirty="0">
                <a:solidFill>
                  <a:srgbClr val="FD7F23"/>
                </a:solidFill>
                <a:latin typeface="Courier" pitchFamily="2" charset="0"/>
              </a:rPr>
              <a:t>number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Break!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610EF-6FEA-B44B-A17F-8B4412322194}"/>
              </a:ext>
            </a:extLst>
          </p:cNvPr>
          <p:cNvSpPr txBox="1"/>
          <p:nvPr/>
        </p:nvSpPr>
        <p:spPr>
          <a:xfrm>
            <a:off x="793981" y="2727168"/>
            <a:ext cx="1465543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Write a program which uses your </a:t>
            </a:r>
            <a:r>
              <a:rPr lang="en-US" sz="3000" dirty="0" err="1">
                <a:solidFill>
                  <a:srgbClr val="00FF00"/>
                </a:solidFill>
              </a:rPr>
              <a:t>inputNumber</a:t>
            </a:r>
            <a:r>
              <a:rPr lang="en-US" sz="3000" dirty="0">
                <a:solidFill>
                  <a:schemeClr val="bg1"/>
                </a:solidFill>
              </a:rPr>
              <a:t> function: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age = </a:t>
            </a:r>
            <a:r>
              <a:rPr lang="en-US" sz="3000" dirty="0" err="1">
                <a:solidFill>
                  <a:srgbClr val="00FF00"/>
                </a:solidFill>
              </a:rPr>
              <a:t>inputNumber</a:t>
            </a:r>
            <a:r>
              <a:rPr lang="en-US" sz="3000" dirty="0">
                <a:solidFill>
                  <a:schemeClr val="bg1"/>
                </a:solidFill>
              </a:rPr>
              <a:t>(</a:t>
            </a:r>
            <a:r>
              <a:rPr lang="en-US" sz="3000" dirty="0">
                <a:solidFill>
                  <a:srgbClr val="FD7F23"/>
                </a:solidFill>
              </a:rPr>
              <a:t>“Enter your age: ”</a:t>
            </a:r>
            <a:r>
              <a:rPr lang="en-US" sz="3000" dirty="0">
                <a:solidFill>
                  <a:schemeClr val="bg1"/>
                </a:solidFill>
              </a:rPr>
              <a:t>)</a:t>
            </a:r>
          </a:p>
          <a:p>
            <a:r>
              <a:rPr lang="en-US" sz="3000" dirty="0">
                <a:solidFill>
                  <a:schemeClr val="bg1"/>
                </a:solidFill>
              </a:rPr>
              <a:t>print(“In 100 years you will be”, age+100)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When the program runs, something like this should happen: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rgbClr val="FD7F23"/>
                </a:solidFill>
                <a:latin typeface="Courier" pitchFamily="2" charset="0"/>
              </a:rPr>
              <a:t>Enter your age: </a:t>
            </a:r>
            <a:r>
              <a:rPr lang="en-US" sz="3000" dirty="0">
                <a:solidFill>
                  <a:schemeClr val="bg1"/>
                </a:solidFill>
                <a:latin typeface="Courier" pitchFamily="2" charset="0"/>
              </a:rPr>
              <a:t>banana</a:t>
            </a:r>
          </a:p>
          <a:p>
            <a:r>
              <a:rPr lang="en-US" sz="3000" dirty="0">
                <a:solidFill>
                  <a:schemeClr val="bg1"/>
                </a:solidFill>
                <a:latin typeface="Courier" pitchFamily="2" charset="0"/>
              </a:rPr>
              <a:t>Sorry, banana is not a number</a:t>
            </a:r>
          </a:p>
          <a:p>
            <a:r>
              <a:rPr lang="en-US" sz="3000" dirty="0">
                <a:solidFill>
                  <a:srgbClr val="FD7F23"/>
                </a:solidFill>
                <a:latin typeface="Courier" pitchFamily="2" charset="0"/>
              </a:rPr>
              <a:t>Enter your age: </a:t>
            </a:r>
            <a:r>
              <a:rPr lang="en-US" sz="3000" dirty="0">
                <a:solidFill>
                  <a:schemeClr val="bg1"/>
                </a:solidFill>
                <a:latin typeface="Courier" pitchFamily="2" charset="0"/>
              </a:rPr>
              <a:t>25</a:t>
            </a:r>
          </a:p>
          <a:p>
            <a:r>
              <a:rPr lang="en-US" sz="3000" dirty="0">
                <a:solidFill>
                  <a:schemeClr val="bg1"/>
                </a:solidFill>
                <a:latin typeface="Courier" pitchFamily="2" charset="0"/>
              </a:rPr>
              <a:t>In 100 years you will be 125</a:t>
            </a:r>
          </a:p>
        </p:txBody>
      </p:sp>
    </p:spTree>
    <p:extLst>
      <p:ext uri="{BB962C8B-B14F-4D97-AF65-F5344CB8AC3E}">
        <p14:creationId xmlns:p14="http://schemas.microsoft.com/office/powerpoint/2010/main" val="15268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039322" y="3413760"/>
            <a:ext cx="13932000" cy="23552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Let’s Make A Game!</a:t>
            </a:r>
          </a:p>
        </p:txBody>
      </p:sp>
    </p:spTree>
    <p:extLst>
      <p:ext uri="{BB962C8B-B14F-4D97-AF65-F5344CB8AC3E}">
        <p14:creationId xmlns:p14="http://schemas.microsoft.com/office/powerpoint/2010/main" val="3011909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387927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Installing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PyGame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1155700" y="2909455"/>
            <a:ext cx="13932000" cy="43392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dirty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W</a:t>
            </a:r>
            <a:r>
              <a:rPr lang="en-US" sz="3600" dirty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riting games is complicated. We will need to use functions written by other people to help us. In Python, a group of functions is called a </a:t>
            </a:r>
            <a:r>
              <a:rPr lang="en-US" sz="3600" dirty="0">
                <a:solidFill>
                  <a:srgbClr val="FD7F23"/>
                </a:solidFill>
                <a:latin typeface="Arial" charset="0"/>
                <a:cs typeface="Arial" charset="0"/>
                <a:sym typeface="Cabin"/>
              </a:rPr>
              <a:t>module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. We need to install a module called “</a:t>
            </a:r>
            <a:r>
              <a:rPr lang="en-US" sz="3600" dirty="0" err="1">
                <a:solidFill>
                  <a:srgbClr val="FD7F23"/>
                </a:solidFill>
                <a:latin typeface="Arial" charset="0"/>
                <a:cs typeface="Arial" charset="0"/>
                <a:sym typeface="Cabin"/>
              </a:rPr>
              <a:t>pygame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” to help us write games.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600" b="0" i="0" u="none" strike="noStrike" cap="none" dirty="0">
              <a:solidFill>
                <a:schemeClr val="lt1"/>
              </a:solidFill>
              <a:latin typeface="Arial" charset="0"/>
              <a:ea typeface="Arial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 charset="0"/>
                <a:ea typeface="Arial"/>
                <a:cs typeface="Arial" charset="0"/>
                <a:sym typeface="Cabin"/>
              </a:rPr>
              <a:t>You can install new modules into Python using “pip”. See the next slide to learn how. 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58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7777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F4CD7FF-D0B5-0944-AB1E-4AEB4D7BE911}"/>
              </a:ext>
            </a:extLst>
          </p:cNvPr>
          <p:cNvSpPr/>
          <p:nvPr/>
        </p:nvSpPr>
        <p:spPr>
          <a:xfrm>
            <a:off x="2560484" y="2105869"/>
            <a:ext cx="11122429" cy="6737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387927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Installing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PyGame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6F803-F313-3B43-9FCB-0626CE7600E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9184" y="2477562"/>
            <a:ext cx="10205027" cy="636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6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Writing Our First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D54C7-C74D-AA46-A26E-F0FB7123A9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108" y="4190524"/>
            <a:ext cx="6891482" cy="3808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D866FE-339D-5F40-9769-A29C08EFB825}"/>
              </a:ext>
            </a:extLst>
          </p:cNvPr>
          <p:cNvSpPr txBox="1"/>
          <p:nvPr/>
        </p:nvSpPr>
        <p:spPr>
          <a:xfrm>
            <a:off x="714897" y="1829317"/>
            <a:ext cx="6666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Open up VS Code and then download and open the file “</a:t>
            </a:r>
            <a:r>
              <a:rPr lang="en-US" sz="3000" dirty="0" err="1">
                <a:solidFill>
                  <a:schemeClr val="bg1"/>
                </a:solidFill>
              </a:rPr>
              <a:t>blankgame.py</a:t>
            </a:r>
            <a:r>
              <a:rPr lang="en-US" sz="3000" dirty="0">
                <a:solidFill>
                  <a:schemeClr val="bg1"/>
                </a:solidFill>
              </a:rPr>
              <a:t>. You should see some code that looks like this: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8914016" y="1829317"/>
            <a:ext cx="6666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When you run this code. You should see a little window open, like this one. This is the start of your first game!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8914016" y="3935027"/>
            <a:ext cx="6173684" cy="437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2913" y="3935027"/>
            <a:ext cx="5915889" cy="50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70373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What Does This Code Do?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D54C7-C74D-AA46-A26E-F0FB7123A9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5870" y="2079090"/>
            <a:ext cx="12011660" cy="66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63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039322" y="3828220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Screen</a:t>
            </a:r>
          </a:p>
        </p:txBody>
      </p:sp>
    </p:spTree>
    <p:extLst>
      <p:ext uri="{BB962C8B-B14F-4D97-AF65-F5344CB8AC3E}">
        <p14:creationId xmlns:p14="http://schemas.microsoft.com/office/powerpoint/2010/main" val="2540242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Understanding The Screen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1026951" y="1884582"/>
            <a:ext cx="666680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Our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program has a line of code that says “</a:t>
            </a:r>
            <a:r>
              <a:rPr lang="en-US" sz="3000" dirty="0" err="1">
                <a:solidFill>
                  <a:schemeClr val="bg1"/>
                </a:solidFill>
              </a:rPr>
              <a:t>set_mode</a:t>
            </a:r>
            <a:r>
              <a:rPr lang="en-US" sz="3000" dirty="0">
                <a:solidFill>
                  <a:schemeClr val="bg1"/>
                </a:solidFill>
              </a:rPr>
              <a:t>((400, 300)). What does it mean?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The computer screen is made up of tiny boxes called “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”. The (400,300) tells the computer how many 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  wide and tall our window should be. We asked for a window 400 pixels wide and 300 pixels tall!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When we start drawing things inside our game window, we will do it by telling the computer which pixel or group of pixels we want to draw to.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7884571" y="2370186"/>
            <a:ext cx="8204762" cy="6245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571" y="2370186"/>
            <a:ext cx="8266827" cy="677381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88D9083B-A502-FB4E-AB75-3D2132528978}"/>
              </a:ext>
            </a:extLst>
          </p:cNvPr>
          <p:cNvSpPr/>
          <p:nvPr/>
        </p:nvSpPr>
        <p:spPr>
          <a:xfrm>
            <a:off x="8794865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CBD7A1-2E71-C243-AF8D-B1BCCCAB30B1}"/>
              </a:ext>
            </a:extLst>
          </p:cNvPr>
          <p:cNvSpPr/>
          <p:nvPr/>
        </p:nvSpPr>
        <p:spPr>
          <a:xfrm>
            <a:off x="14979634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87DC0DA-FA6F-274B-A181-4A34C126ACA6}"/>
              </a:ext>
            </a:extLst>
          </p:cNvPr>
          <p:cNvSpPr/>
          <p:nvPr/>
        </p:nvSpPr>
        <p:spPr>
          <a:xfrm>
            <a:off x="8794865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D11A4B9-CF61-BC40-90DC-9E5B24C3A34E}"/>
              </a:ext>
            </a:extLst>
          </p:cNvPr>
          <p:cNvSpPr/>
          <p:nvPr/>
        </p:nvSpPr>
        <p:spPr>
          <a:xfrm>
            <a:off x="14979634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FF382D-92B9-4B41-950A-FBD513974478}"/>
              </a:ext>
            </a:extLst>
          </p:cNvPr>
          <p:cNvSpPr/>
          <p:nvPr/>
        </p:nvSpPr>
        <p:spPr>
          <a:xfrm>
            <a:off x="11909918" y="5393235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6D352-DAD4-AB46-9F51-F53A96757E7A}"/>
              </a:ext>
            </a:extLst>
          </p:cNvPr>
          <p:cNvSpPr txBox="1"/>
          <p:nvPr/>
        </p:nvSpPr>
        <p:spPr>
          <a:xfrm>
            <a:off x="11518487" y="503019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(200, 150)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1E9F64-BF4F-5F4C-9046-C49625E2001A}"/>
              </a:ext>
            </a:extLst>
          </p:cNvPr>
          <p:cNvCxnSpPr/>
          <p:nvPr/>
        </p:nvCxnSpPr>
        <p:spPr>
          <a:xfrm>
            <a:off x="8902930" y="2693324"/>
            <a:ext cx="6184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52F41-5FA7-E84C-9293-3BFF2D9C7E2D}"/>
              </a:ext>
            </a:extLst>
          </p:cNvPr>
          <p:cNvCxnSpPr/>
          <p:nvPr/>
        </p:nvCxnSpPr>
        <p:spPr>
          <a:xfrm>
            <a:off x="8495607" y="2975956"/>
            <a:ext cx="0" cy="49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FD2BE-3123-CE4F-B0AF-B7341A4E2BD3}"/>
              </a:ext>
            </a:extLst>
          </p:cNvPr>
          <p:cNvSpPr txBox="1"/>
          <p:nvPr/>
        </p:nvSpPr>
        <p:spPr>
          <a:xfrm>
            <a:off x="11127058" y="23855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0160B-17FB-2844-A817-7F4A1F842242}"/>
              </a:ext>
            </a:extLst>
          </p:cNvPr>
          <p:cNvSpPr txBox="1"/>
          <p:nvPr/>
        </p:nvSpPr>
        <p:spPr>
          <a:xfrm rot="5400000">
            <a:off x="7923914" y="52057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</a:t>
            </a:r>
          </a:p>
        </p:txBody>
      </p:sp>
    </p:spTree>
    <p:extLst>
      <p:ext uri="{BB962C8B-B14F-4D97-AF65-F5344CB8AC3E}">
        <p14:creationId xmlns:p14="http://schemas.microsoft.com/office/powerpoint/2010/main" val="955547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Understanding The Screen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1026951" y="1884582"/>
            <a:ext cx="666680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Our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program has a line of code that says “</a:t>
            </a:r>
            <a:r>
              <a:rPr lang="en-US" sz="3000" dirty="0" err="1">
                <a:solidFill>
                  <a:schemeClr val="bg1"/>
                </a:solidFill>
              </a:rPr>
              <a:t>set_mode</a:t>
            </a:r>
            <a:r>
              <a:rPr lang="en-US" sz="3000" dirty="0">
                <a:solidFill>
                  <a:schemeClr val="bg1"/>
                </a:solidFill>
              </a:rPr>
              <a:t>((400, 300)). What does it mean?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The computer screen is made up of tiny boxes called “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”. The (400,300) tells the computer how many 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  wide and tall our window should be. We asked for a window 400 pixels wide and 300 pixels tall!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When we start drawing things inside our game window, we will do it by telling the computer which pixel or group of pixels we want to draw to.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7884571" y="2370186"/>
            <a:ext cx="8204762" cy="6245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571" y="2370186"/>
            <a:ext cx="8266827" cy="677381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88D9083B-A502-FB4E-AB75-3D2132528978}"/>
              </a:ext>
            </a:extLst>
          </p:cNvPr>
          <p:cNvSpPr/>
          <p:nvPr/>
        </p:nvSpPr>
        <p:spPr>
          <a:xfrm>
            <a:off x="8794865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CBD7A1-2E71-C243-AF8D-B1BCCCAB30B1}"/>
              </a:ext>
            </a:extLst>
          </p:cNvPr>
          <p:cNvSpPr/>
          <p:nvPr/>
        </p:nvSpPr>
        <p:spPr>
          <a:xfrm>
            <a:off x="14979634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87DC0DA-FA6F-274B-A181-4A34C126ACA6}"/>
              </a:ext>
            </a:extLst>
          </p:cNvPr>
          <p:cNvSpPr/>
          <p:nvPr/>
        </p:nvSpPr>
        <p:spPr>
          <a:xfrm>
            <a:off x="8794865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D11A4B9-CF61-BC40-90DC-9E5B24C3A34E}"/>
              </a:ext>
            </a:extLst>
          </p:cNvPr>
          <p:cNvSpPr/>
          <p:nvPr/>
        </p:nvSpPr>
        <p:spPr>
          <a:xfrm>
            <a:off x="14979634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FF382D-92B9-4B41-950A-FBD513974478}"/>
              </a:ext>
            </a:extLst>
          </p:cNvPr>
          <p:cNvSpPr/>
          <p:nvPr/>
        </p:nvSpPr>
        <p:spPr>
          <a:xfrm>
            <a:off x="11909918" y="5393235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6D352-DAD4-AB46-9F51-F53A96757E7A}"/>
              </a:ext>
            </a:extLst>
          </p:cNvPr>
          <p:cNvSpPr txBox="1"/>
          <p:nvPr/>
        </p:nvSpPr>
        <p:spPr>
          <a:xfrm>
            <a:off x="11518487" y="503019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(200, 150)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49C41-8BAB-8E43-876B-0CFCF437D6E5}"/>
              </a:ext>
            </a:extLst>
          </p:cNvPr>
          <p:cNvSpPr txBox="1"/>
          <p:nvPr/>
        </p:nvSpPr>
        <p:spPr>
          <a:xfrm>
            <a:off x="8794865" y="35250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1E9F64-BF4F-5F4C-9046-C49625E2001A}"/>
              </a:ext>
            </a:extLst>
          </p:cNvPr>
          <p:cNvCxnSpPr/>
          <p:nvPr/>
        </p:nvCxnSpPr>
        <p:spPr>
          <a:xfrm>
            <a:off x="8902930" y="2693324"/>
            <a:ext cx="6184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52F41-5FA7-E84C-9293-3BFF2D9C7E2D}"/>
              </a:ext>
            </a:extLst>
          </p:cNvPr>
          <p:cNvCxnSpPr/>
          <p:nvPr/>
        </p:nvCxnSpPr>
        <p:spPr>
          <a:xfrm>
            <a:off x="8495607" y="2975956"/>
            <a:ext cx="0" cy="49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FD2BE-3123-CE4F-B0AF-B7341A4E2BD3}"/>
              </a:ext>
            </a:extLst>
          </p:cNvPr>
          <p:cNvSpPr txBox="1"/>
          <p:nvPr/>
        </p:nvSpPr>
        <p:spPr>
          <a:xfrm>
            <a:off x="11127058" y="23855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0160B-17FB-2844-A817-7F4A1F842242}"/>
              </a:ext>
            </a:extLst>
          </p:cNvPr>
          <p:cNvSpPr txBox="1"/>
          <p:nvPr/>
        </p:nvSpPr>
        <p:spPr>
          <a:xfrm rot="5400000">
            <a:off x="7923914" y="52057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</a:t>
            </a:r>
          </a:p>
        </p:txBody>
      </p:sp>
    </p:spTree>
    <p:extLst>
      <p:ext uri="{BB962C8B-B14F-4D97-AF65-F5344CB8AC3E}">
        <p14:creationId xmlns:p14="http://schemas.microsoft.com/office/powerpoint/2010/main" val="3572994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Understanding The Screen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1026951" y="1884582"/>
            <a:ext cx="666680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Our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program has a line of code that says “</a:t>
            </a:r>
            <a:r>
              <a:rPr lang="en-US" sz="3000" dirty="0" err="1">
                <a:solidFill>
                  <a:schemeClr val="bg1"/>
                </a:solidFill>
              </a:rPr>
              <a:t>set_mode</a:t>
            </a:r>
            <a:r>
              <a:rPr lang="en-US" sz="3000" dirty="0">
                <a:solidFill>
                  <a:schemeClr val="bg1"/>
                </a:solidFill>
              </a:rPr>
              <a:t>((400, 300)). What does it mean?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The computer screen is made up of tiny boxes called “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”. The (400,300) tells the computer how many 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  wide and tall our window should be. We asked for a window 400 pixels wide and 300 pixels tall!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When we start drawing things inside our game window, we will do it by telling the computer which pixel or group of pixels we want to draw to.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7884571" y="2370186"/>
            <a:ext cx="8204762" cy="6245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571" y="2370186"/>
            <a:ext cx="8266827" cy="677381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88D9083B-A502-FB4E-AB75-3D2132528978}"/>
              </a:ext>
            </a:extLst>
          </p:cNvPr>
          <p:cNvSpPr/>
          <p:nvPr/>
        </p:nvSpPr>
        <p:spPr>
          <a:xfrm>
            <a:off x="8794865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CBD7A1-2E71-C243-AF8D-B1BCCCAB30B1}"/>
              </a:ext>
            </a:extLst>
          </p:cNvPr>
          <p:cNvSpPr/>
          <p:nvPr/>
        </p:nvSpPr>
        <p:spPr>
          <a:xfrm>
            <a:off x="14979634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87DC0DA-FA6F-274B-A181-4A34C126ACA6}"/>
              </a:ext>
            </a:extLst>
          </p:cNvPr>
          <p:cNvSpPr/>
          <p:nvPr/>
        </p:nvSpPr>
        <p:spPr>
          <a:xfrm>
            <a:off x="8794865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D11A4B9-CF61-BC40-90DC-9E5B24C3A34E}"/>
              </a:ext>
            </a:extLst>
          </p:cNvPr>
          <p:cNvSpPr/>
          <p:nvPr/>
        </p:nvSpPr>
        <p:spPr>
          <a:xfrm>
            <a:off x="14979634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FF382D-92B9-4B41-950A-FBD513974478}"/>
              </a:ext>
            </a:extLst>
          </p:cNvPr>
          <p:cNvSpPr/>
          <p:nvPr/>
        </p:nvSpPr>
        <p:spPr>
          <a:xfrm>
            <a:off x="11909918" y="5393235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6D352-DAD4-AB46-9F51-F53A96757E7A}"/>
              </a:ext>
            </a:extLst>
          </p:cNvPr>
          <p:cNvSpPr txBox="1"/>
          <p:nvPr/>
        </p:nvSpPr>
        <p:spPr>
          <a:xfrm>
            <a:off x="11518487" y="503019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(200, 150)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49C41-8BAB-8E43-876B-0CFCF437D6E5}"/>
              </a:ext>
            </a:extLst>
          </p:cNvPr>
          <p:cNvSpPr txBox="1"/>
          <p:nvPr/>
        </p:nvSpPr>
        <p:spPr>
          <a:xfrm>
            <a:off x="8794865" y="35250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C7AC4-91CC-DA47-8D22-587C493EA7AF}"/>
              </a:ext>
            </a:extLst>
          </p:cNvPr>
          <p:cNvSpPr txBox="1"/>
          <p:nvPr/>
        </p:nvSpPr>
        <p:spPr>
          <a:xfrm>
            <a:off x="14395546" y="353506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1E9F64-BF4F-5F4C-9046-C49625E2001A}"/>
              </a:ext>
            </a:extLst>
          </p:cNvPr>
          <p:cNvCxnSpPr/>
          <p:nvPr/>
        </p:nvCxnSpPr>
        <p:spPr>
          <a:xfrm>
            <a:off x="8902930" y="2693324"/>
            <a:ext cx="6184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52F41-5FA7-E84C-9293-3BFF2D9C7E2D}"/>
              </a:ext>
            </a:extLst>
          </p:cNvPr>
          <p:cNvCxnSpPr/>
          <p:nvPr/>
        </p:nvCxnSpPr>
        <p:spPr>
          <a:xfrm>
            <a:off x="8495607" y="2975956"/>
            <a:ext cx="0" cy="49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FD2BE-3123-CE4F-B0AF-B7341A4E2BD3}"/>
              </a:ext>
            </a:extLst>
          </p:cNvPr>
          <p:cNvSpPr txBox="1"/>
          <p:nvPr/>
        </p:nvSpPr>
        <p:spPr>
          <a:xfrm>
            <a:off x="11127058" y="23855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0160B-17FB-2844-A817-7F4A1F842242}"/>
              </a:ext>
            </a:extLst>
          </p:cNvPr>
          <p:cNvSpPr txBox="1"/>
          <p:nvPr/>
        </p:nvSpPr>
        <p:spPr>
          <a:xfrm rot="5400000">
            <a:off x="7923914" y="52057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</a:t>
            </a:r>
          </a:p>
        </p:txBody>
      </p:sp>
    </p:spTree>
    <p:extLst>
      <p:ext uri="{BB962C8B-B14F-4D97-AF65-F5344CB8AC3E}">
        <p14:creationId xmlns:p14="http://schemas.microsoft.com/office/powerpoint/2010/main" val="340822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Understanding The Screen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1026951" y="1884582"/>
            <a:ext cx="666680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Our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program has a line of code that says “</a:t>
            </a:r>
            <a:r>
              <a:rPr lang="en-US" sz="3000" dirty="0" err="1">
                <a:solidFill>
                  <a:schemeClr val="bg1"/>
                </a:solidFill>
              </a:rPr>
              <a:t>set_mode</a:t>
            </a:r>
            <a:r>
              <a:rPr lang="en-US" sz="3000" dirty="0">
                <a:solidFill>
                  <a:schemeClr val="bg1"/>
                </a:solidFill>
              </a:rPr>
              <a:t>((400, 300)). What does it mean?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The computer screen is made up of tiny boxes called “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”. The (400,300) tells the computer how many 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  wide and tall our window should be. We asked for a window 400 pixels wide and 300 pixels tall!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When we start drawing things inside our game window, we will do it by telling the computer which pixel or group of pixels we want to draw to.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7884571" y="2370186"/>
            <a:ext cx="8204762" cy="6245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571" y="2370186"/>
            <a:ext cx="8266827" cy="677381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88D9083B-A502-FB4E-AB75-3D2132528978}"/>
              </a:ext>
            </a:extLst>
          </p:cNvPr>
          <p:cNvSpPr/>
          <p:nvPr/>
        </p:nvSpPr>
        <p:spPr>
          <a:xfrm>
            <a:off x="8794865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CBD7A1-2E71-C243-AF8D-B1BCCCAB30B1}"/>
              </a:ext>
            </a:extLst>
          </p:cNvPr>
          <p:cNvSpPr/>
          <p:nvPr/>
        </p:nvSpPr>
        <p:spPr>
          <a:xfrm>
            <a:off x="14979634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87DC0DA-FA6F-274B-A181-4A34C126ACA6}"/>
              </a:ext>
            </a:extLst>
          </p:cNvPr>
          <p:cNvSpPr/>
          <p:nvPr/>
        </p:nvSpPr>
        <p:spPr>
          <a:xfrm>
            <a:off x="8794865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D11A4B9-CF61-BC40-90DC-9E5B24C3A34E}"/>
              </a:ext>
            </a:extLst>
          </p:cNvPr>
          <p:cNvSpPr/>
          <p:nvPr/>
        </p:nvSpPr>
        <p:spPr>
          <a:xfrm>
            <a:off x="14979634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FF382D-92B9-4B41-950A-FBD513974478}"/>
              </a:ext>
            </a:extLst>
          </p:cNvPr>
          <p:cNvSpPr/>
          <p:nvPr/>
        </p:nvSpPr>
        <p:spPr>
          <a:xfrm>
            <a:off x="11909918" y="5393235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6D352-DAD4-AB46-9F51-F53A96757E7A}"/>
              </a:ext>
            </a:extLst>
          </p:cNvPr>
          <p:cNvSpPr txBox="1"/>
          <p:nvPr/>
        </p:nvSpPr>
        <p:spPr>
          <a:xfrm>
            <a:off x="11518487" y="503019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(200, 150)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49C41-8BAB-8E43-876B-0CFCF437D6E5}"/>
              </a:ext>
            </a:extLst>
          </p:cNvPr>
          <p:cNvSpPr txBox="1"/>
          <p:nvPr/>
        </p:nvSpPr>
        <p:spPr>
          <a:xfrm>
            <a:off x="8794865" y="35250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26600-F10F-4E4B-9BC9-3F5E076DF346}"/>
              </a:ext>
            </a:extLst>
          </p:cNvPr>
          <p:cNvSpPr txBox="1"/>
          <p:nvPr/>
        </p:nvSpPr>
        <p:spPr>
          <a:xfrm>
            <a:off x="8834208" y="726573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(0, 300)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C7AC4-91CC-DA47-8D22-587C493EA7AF}"/>
              </a:ext>
            </a:extLst>
          </p:cNvPr>
          <p:cNvSpPr txBox="1"/>
          <p:nvPr/>
        </p:nvSpPr>
        <p:spPr>
          <a:xfrm>
            <a:off x="14395546" y="353506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1E9F64-BF4F-5F4C-9046-C49625E2001A}"/>
              </a:ext>
            </a:extLst>
          </p:cNvPr>
          <p:cNvCxnSpPr/>
          <p:nvPr/>
        </p:nvCxnSpPr>
        <p:spPr>
          <a:xfrm>
            <a:off x="8902930" y="2693324"/>
            <a:ext cx="6184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52F41-5FA7-E84C-9293-3BFF2D9C7E2D}"/>
              </a:ext>
            </a:extLst>
          </p:cNvPr>
          <p:cNvCxnSpPr/>
          <p:nvPr/>
        </p:nvCxnSpPr>
        <p:spPr>
          <a:xfrm>
            <a:off x="8495607" y="2975956"/>
            <a:ext cx="0" cy="49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FD2BE-3123-CE4F-B0AF-B7341A4E2BD3}"/>
              </a:ext>
            </a:extLst>
          </p:cNvPr>
          <p:cNvSpPr txBox="1"/>
          <p:nvPr/>
        </p:nvSpPr>
        <p:spPr>
          <a:xfrm>
            <a:off x="11127058" y="23855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0160B-17FB-2844-A817-7F4A1F842242}"/>
              </a:ext>
            </a:extLst>
          </p:cNvPr>
          <p:cNvSpPr txBox="1"/>
          <p:nvPr/>
        </p:nvSpPr>
        <p:spPr>
          <a:xfrm rot="5400000">
            <a:off x="7923914" y="52057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</a:t>
            </a:r>
          </a:p>
        </p:txBody>
      </p:sp>
    </p:spTree>
    <p:extLst>
      <p:ext uri="{BB962C8B-B14F-4D97-AF65-F5344CB8AC3E}">
        <p14:creationId xmlns:p14="http://schemas.microsoft.com/office/powerpoint/2010/main" val="3232567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Understanding The Screen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1026951" y="1884582"/>
            <a:ext cx="666680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Our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program has a line of code that says “</a:t>
            </a:r>
            <a:r>
              <a:rPr lang="en-US" sz="3000" dirty="0" err="1">
                <a:solidFill>
                  <a:schemeClr val="bg1"/>
                </a:solidFill>
              </a:rPr>
              <a:t>set_mode</a:t>
            </a:r>
            <a:r>
              <a:rPr lang="en-US" sz="3000" dirty="0">
                <a:solidFill>
                  <a:schemeClr val="bg1"/>
                </a:solidFill>
              </a:rPr>
              <a:t>((400, 300)). What does it mean?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The computer screen is made up of tiny boxes called “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”. The (400,300) tells the computer how many </a:t>
            </a:r>
            <a:r>
              <a:rPr lang="en-US" sz="3000" dirty="0">
                <a:solidFill>
                  <a:srgbClr val="FD7F23"/>
                </a:solidFill>
              </a:rPr>
              <a:t>pixels</a:t>
            </a:r>
            <a:r>
              <a:rPr lang="en-US" sz="3000" dirty="0">
                <a:solidFill>
                  <a:schemeClr val="bg1"/>
                </a:solidFill>
              </a:rPr>
              <a:t>  wide and tall our window should be. We asked for a window 400 pixels wide and 300 pixels tall!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When we start drawing things inside our game window, we will do it by telling the computer which pixel or group of pixels we want to draw to.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7884571" y="2370186"/>
            <a:ext cx="8204762" cy="6245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571" y="2370186"/>
            <a:ext cx="8266827" cy="677381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88D9083B-A502-FB4E-AB75-3D2132528978}"/>
              </a:ext>
            </a:extLst>
          </p:cNvPr>
          <p:cNvSpPr/>
          <p:nvPr/>
        </p:nvSpPr>
        <p:spPr>
          <a:xfrm>
            <a:off x="8794865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CBD7A1-2E71-C243-AF8D-B1BCCCAB30B1}"/>
              </a:ext>
            </a:extLst>
          </p:cNvPr>
          <p:cNvSpPr/>
          <p:nvPr/>
        </p:nvSpPr>
        <p:spPr>
          <a:xfrm>
            <a:off x="14979634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87DC0DA-FA6F-274B-A181-4A34C126ACA6}"/>
              </a:ext>
            </a:extLst>
          </p:cNvPr>
          <p:cNvSpPr/>
          <p:nvPr/>
        </p:nvSpPr>
        <p:spPr>
          <a:xfrm>
            <a:off x="8794865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D11A4B9-CF61-BC40-90DC-9E5B24C3A34E}"/>
              </a:ext>
            </a:extLst>
          </p:cNvPr>
          <p:cNvSpPr/>
          <p:nvPr/>
        </p:nvSpPr>
        <p:spPr>
          <a:xfrm>
            <a:off x="14979634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FF382D-92B9-4B41-950A-FBD513974478}"/>
              </a:ext>
            </a:extLst>
          </p:cNvPr>
          <p:cNvSpPr/>
          <p:nvPr/>
        </p:nvSpPr>
        <p:spPr>
          <a:xfrm>
            <a:off x="11909918" y="5393235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6D352-DAD4-AB46-9F51-F53A96757E7A}"/>
              </a:ext>
            </a:extLst>
          </p:cNvPr>
          <p:cNvSpPr txBox="1"/>
          <p:nvPr/>
        </p:nvSpPr>
        <p:spPr>
          <a:xfrm>
            <a:off x="11518487" y="503019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(200, 150)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49C41-8BAB-8E43-876B-0CFCF437D6E5}"/>
              </a:ext>
            </a:extLst>
          </p:cNvPr>
          <p:cNvSpPr txBox="1"/>
          <p:nvPr/>
        </p:nvSpPr>
        <p:spPr>
          <a:xfrm>
            <a:off x="8794865" y="35250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26600-F10F-4E4B-9BC9-3F5E076DF346}"/>
              </a:ext>
            </a:extLst>
          </p:cNvPr>
          <p:cNvSpPr txBox="1"/>
          <p:nvPr/>
        </p:nvSpPr>
        <p:spPr>
          <a:xfrm>
            <a:off x="8834208" y="726573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(0, 300)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030D6-3987-2E48-B10E-748A6BB6D6D3}"/>
              </a:ext>
            </a:extLst>
          </p:cNvPr>
          <p:cNvSpPr txBox="1"/>
          <p:nvPr/>
        </p:nvSpPr>
        <p:spPr>
          <a:xfrm>
            <a:off x="14196774" y="737595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(400, 300)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C7AC4-91CC-DA47-8D22-587C493EA7AF}"/>
              </a:ext>
            </a:extLst>
          </p:cNvPr>
          <p:cNvSpPr txBox="1"/>
          <p:nvPr/>
        </p:nvSpPr>
        <p:spPr>
          <a:xfrm>
            <a:off x="14395546" y="353506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1E9F64-BF4F-5F4C-9046-C49625E2001A}"/>
              </a:ext>
            </a:extLst>
          </p:cNvPr>
          <p:cNvCxnSpPr/>
          <p:nvPr/>
        </p:nvCxnSpPr>
        <p:spPr>
          <a:xfrm>
            <a:off x="8902930" y="2693324"/>
            <a:ext cx="6184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52F41-5FA7-E84C-9293-3BFF2D9C7E2D}"/>
              </a:ext>
            </a:extLst>
          </p:cNvPr>
          <p:cNvCxnSpPr/>
          <p:nvPr/>
        </p:nvCxnSpPr>
        <p:spPr>
          <a:xfrm>
            <a:off x="8495607" y="2975956"/>
            <a:ext cx="0" cy="49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FD2BE-3123-CE4F-B0AF-B7341A4E2BD3}"/>
              </a:ext>
            </a:extLst>
          </p:cNvPr>
          <p:cNvSpPr txBox="1"/>
          <p:nvPr/>
        </p:nvSpPr>
        <p:spPr>
          <a:xfrm>
            <a:off x="11127058" y="23855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0160B-17FB-2844-A817-7F4A1F842242}"/>
              </a:ext>
            </a:extLst>
          </p:cNvPr>
          <p:cNvSpPr txBox="1"/>
          <p:nvPr/>
        </p:nvSpPr>
        <p:spPr>
          <a:xfrm rot="5400000">
            <a:off x="7923914" y="52057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</a:t>
            </a:r>
          </a:p>
        </p:txBody>
      </p:sp>
    </p:spTree>
    <p:extLst>
      <p:ext uri="{BB962C8B-B14F-4D97-AF65-F5344CB8AC3E}">
        <p14:creationId xmlns:p14="http://schemas.microsoft.com/office/powerpoint/2010/main" val="976955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7884571" y="2370186"/>
            <a:ext cx="8204762" cy="6245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571" y="2370186"/>
            <a:ext cx="8266827" cy="6773814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88D9083B-A502-FB4E-AB75-3D2132528978}"/>
              </a:ext>
            </a:extLst>
          </p:cNvPr>
          <p:cNvSpPr/>
          <p:nvPr/>
        </p:nvSpPr>
        <p:spPr>
          <a:xfrm>
            <a:off x="8794865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CBD7A1-2E71-C243-AF8D-B1BCCCAB30B1}"/>
              </a:ext>
            </a:extLst>
          </p:cNvPr>
          <p:cNvSpPr/>
          <p:nvPr/>
        </p:nvSpPr>
        <p:spPr>
          <a:xfrm>
            <a:off x="14979634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87DC0DA-FA6F-274B-A181-4A34C126ACA6}"/>
              </a:ext>
            </a:extLst>
          </p:cNvPr>
          <p:cNvSpPr/>
          <p:nvPr/>
        </p:nvSpPr>
        <p:spPr>
          <a:xfrm>
            <a:off x="8794865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D11A4B9-CF61-BC40-90DC-9E5B24C3A34E}"/>
              </a:ext>
            </a:extLst>
          </p:cNvPr>
          <p:cNvSpPr/>
          <p:nvPr/>
        </p:nvSpPr>
        <p:spPr>
          <a:xfrm>
            <a:off x="14979634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FF382D-92B9-4B41-950A-FBD513974478}"/>
              </a:ext>
            </a:extLst>
          </p:cNvPr>
          <p:cNvSpPr/>
          <p:nvPr/>
        </p:nvSpPr>
        <p:spPr>
          <a:xfrm>
            <a:off x="11909918" y="5393235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6D352-DAD4-AB46-9F51-F53A96757E7A}"/>
              </a:ext>
            </a:extLst>
          </p:cNvPr>
          <p:cNvSpPr txBox="1"/>
          <p:nvPr/>
        </p:nvSpPr>
        <p:spPr>
          <a:xfrm>
            <a:off x="11518487" y="503019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(200, 150)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49C41-8BAB-8E43-876B-0CFCF437D6E5}"/>
              </a:ext>
            </a:extLst>
          </p:cNvPr>
          <p:cNvSpPr txBox="1"/>
          <p:nvPr/>
        </p:nvSpPr>
        <p:spPr>
          <a:xfrm>
            <a:off x="8794865" y="35250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26600-F10F-4E4B-9BC9-3F5E076DF346}"/>
              </a:ext>
            </a:extLst>
          </p:cNvPr>
          <p:cNvSpPr txBox="1"/>
          <p:nvPr/>
        </p:nvSpPr>
        <p:spPr>
          <a:xfrm>
            <a:off x="8834208" y="726573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(0, 300)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030D6-3987-2E48-B10E-748A6BB6D6D3}"/>
              </a:ext>
            </a:extLst>
          </p:cNvPr>
          <p:cNvSpPr txBox="1"/>
          <p:nvPr/>
        </p:nvSpPr>
        <p:spPr>
          <a:xfrm>
            <a:off x="14196774" y="737595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(400, 300)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C7AC4-91CC-DA47-8D22-587C493EA7AF}"/>
              </a:ext>
            </a:extLst>
          </p:cNvPr>
          <p:cNvSpPr txBox="1"/>
          <p:nvPr/>
        </p:nvSpPr>
        <p:spPr>
          <a:xfrm>
            <a:off x="14395546" y="353506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1E9F64-BF4F-5F4C-9046-C49625E2001A}"/>
              </a:ext>
            </a:extLst>
          </p:cNvPr>
          <p:cNvCxnSpPr/>
          <p:nvPr/>
        </p:nvCxnSpPr>
        <p:spPr>
          <a:xfrm>
            <a:off x="8902930" y="2693324"/>
            <a:ext cx="6184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52F41-5FA7-E84C-9293-3BFF2D9C7E2D}"/>
              </a:ext>
            </a:extLst>
          </p:cNvPr>
          <p:cNvCxnSpPr/>
          <p:nvPr/>
        </p:nvCxnSpPr>
        <p:spPr>
          <a:xfrm>
            <a:off x="8495607" y="2975956"/>
            <a:ext cx="0" cy="49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FD2BE-3123-CE4F-B0AF-B7341A4E2BD3}"/>
              </a:ext>
            </a:extLst>
          </p:cNvPr>
          <p:cNvSpPr txBox="1"/>
          <p:nvPr/>
        </p:nvSpPr>
        <p:spPr>
          <a:xfrm>
            <a:off x="11127058" y="23855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0160B-17FB-2844-A817-7F4A1F842242}"/>
              </a:ext>
            </a:extLst>
          </p:cNvPr>
          <p:cNvSpPr txBox="1"/>
          <p:nvPr/>
        </p:nvSpPr>
        <p:spPr>
          <a:xfrm rot="5400000">
            <a:off x="7923914" y="52057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What?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744318" y="3009207"/>
            <a:ext cx="6666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Later, when we draw things on the screen, we will do it by using these “pixel addresses”. 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For instance, I might want to draw a </a:t>
            </a:r>
            <a:r>
              <a:rPr lang="en-US" sz="3000" dirty="0">
                <a:solidFill>
                  <a:srgbClr val="00FF00"/>
                </a:solidFill>
              </a:rPr>
              <a:t>green rectangle </a:t>
            </a:r>
            <a:r>
              <a:rPr lang="en-US" sz="3000" dirty="0">
                <a:solidFill>
                  <a:schemeClr val="bg1"/>
                </a:solidFill>
              </a:rPr>
              <a:t>that starts at (200, 150) and ends at (400,300)…what would that look like?</a:t>
            </a:r>
          </a:p>
        </p:txBody>
      </p:sp>
    </p:spTree>
    <p:extLst>
      <p:ext uri="{BB962C8B-B14F-4D97-AF65-F5344CB8AC3E}">
        <p14:creationId xmlns:p14="http://schemas.microsoft.com/office/powerpoint/2010/main" val="270882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</a:t>
            </a:r>
            <a:r>
              <a:rPr lang="en-US" sz="36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ourselves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then use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CDEE88-A508-C14E-8CEF-513DCCA3F18C}"/>
              </a:ext>
            </a:extLst>
          </p:cNvPr>
          <p:cNvSpPr/>
          <p:nvPr/>
        </p:nvSpPr>
        <p:spPr>
          <a:xfrm>
            <a:off x="7884571" y="2370186"/>
            <a:ext cx="8204762" cy="6245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24CC9-4266-0B49-9EAF-86F5C11960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571" y="2370186"/>
            <a:ext cx="8266827" cy="67738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DDE7F3-5B9C-574B-9E86-D239DEB5683E}"/>
              </a:ext>
            </a:extLst>
          </p:cNvPr>
          <p:cNvSpPr/>
          <p:nvPr/>
        </p:nvSpPr>
        <p:spPr>
          <a:xfrm>
            <a:off x="11909918" y="5393235"/>
            <a:ext cx="3285847" cy="249000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88D9083B-A502-FB4E-AB75-3D2132528978}"/>
              </a:ext>
            </a:extLst>
          </p:cNvPr>
          <p:cNvSpPr/>
          <p:nvPr/>
        </p:nvSpPr>
        <p:spPr>
          <a:xfrm>
            <a:off x="8794865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4ACBD7A1-2E71-C243-AF8D-B1BCCCAB30B1}"/>
              </a:ext>
            </a:extLst>
          </p:cNvPr>
          <p:cNvSpPr/>
          <p:nvPr/>
        </p:nvSpPr>
        <p:spPr>
          <a:xfrm>
            <a:off x="14979634" y="3225338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87DC0DA-FA6F-274B-A181-4A34C126ACA6}"/>
              </a:ext>
            </a:extLst>
          </p:cNvPr>
          <p:cNvSpPr/>
          <p:nvPr/>
        </p:nvSpPr>
        <p:spPr>
          <a:xfrm>
            <a:off x="8794865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D11A4B9-CF61-BC40-90DC-9E5B24C3A34E}"/>
              </a:ext>
            </a:extLst>
          </p:cNvPr>
          <p:cNvSpPr/>
          <p:nvPr/>
        </p:nvSpPr>
        <p:spPr>
          <a:xfrm>
            <a:off x="14979634" y="7683731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4FF382D-92B9-4B41-950A-FBD513974478}"/>
              </a:ext>
            </a:extLst>
          </p:cNvPr>
          <p:cNvSpPr/>
          <p:nvPr/>
        </p:nvSpPr>
        <p:spPr>
          <a:xfrm>
            <a:off x="11909918" y="5393235"/>
            <a:ext cx="216131" cy="19950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6D352-DAD4-AB46-9F51-F53A96757E7A}"/>
              </a:ext>
            </a:extLst>
          </p:cNvPr>
          <p:cNvSpPr txBox="1"/>
          <p:nvPr/>
        </p:nvSpPr>
        <p:spPr>
          <a:xfrm>
            <a:off x="11518487" y="503019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(200, 150)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49C41-8BAB-8E43-876B-0CFCF437D6E5}"/>
              </a:ext>
            </a:extLst>
          </p:cNvPr>
          <p:cNvSpPr txBox="1"/>
          <p:nvPr/>
        </p:nvSpPr>
        <p:spPr>
          <a:xfrm>
            <a:off x="8794865" y="35250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26600-F10F-4E4B-9BC9-3F5E076DF346}"/>
              </a:ext>
            </a:extLst>
          </p:cNvPr>
          <p:cNvSpPr txBox="1"/>
          <p:nvPr/>
        </p:nvSpPr>
        <p:spPr>
          <a:xfrm>
            <a:off x="8834208" y="726573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(0, 300)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030D6-3987-2E48-B10E-748A6BB6D6D3}"/>
              </a:ext>
            </a:extLst>
          </p:cNvPr>
          <p:cNvSpPr txBox="1"/>
          <p:nvPr/>
        </p:nvSpPr>
        <p:spPr>
          <a:xfrm>
            <a:off x="14196774" y="737595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(400, 300)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C7AC4-91CC-DA47-8D22-587C493EA7AF}"/>
              </a:ext>
            </a:extLst>
          </p:cNvPr>
          <p:cNvSpPr txBox="1"/>
          <p:nvPr/>
        </p:nvSpPr>
        <p:spPr>
          <a:xfrm>
            <a:off x="14395546" y="353506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(400, 0)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1E9F64-BF4F-5F4C-9046-C49625E2001A}"/>
              </a:ext>
            </a:extLst>
          </p:cNvPr>
          <p:cNvCxnSpPr/>
          <p:nvPr/>
        </p:nvCxnSpPr>
        <p:spPr>
          <a:xfrm>
            <a:off x="8902930" y="2693324"/>
            <a:ext cx="61847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52F41-5FA7-E84C-9293-3BFF2D9C7E2D}"/>
              </a:ext>
            </a:extLst>
          </p:cNvPr>
          <p:cNvCxnSpPr/>
          <p:nvPr/>
        </p:nvCxnSpPr>
        <p:spPr>
          <a:xfrm>
            <a:off x="8495607" y="2975956"/>
            <a:ext cx="0" cy="49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FD2BE-3123-CE4F-B0AF-B7341A4E2BD3}"/>
              </a:ext>
            </a:extLst>
          </p:cNvPr>
          <p:cNvSpPr txBox="1"/>
          <p:nvPr/>
        </p:nvSpPr>
        <p:spPr>
          <a:xfrm>
            <a:off x="11127058" y="238554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0160B-17FB-2844-A817-7F4A1F842242}"/>
              </a:ext>
            </a:extLst>
          </p:cNvPr>
          <p:cNvSpPr txBox="1"/>
          <p:nvPr/>
        </p:nvSpPr>
        <p:spPr>
          <a:xfrm rot="5400000">
            <a:off x="7923914" y="520575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Y-axis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69856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What?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15E-1F45-D148-B884-DA22C7083088}"/>
              </a:ext>
            </a:extLst>
          </p:cNvPr>
          <p:cNvSpPr txBox="1"/>
          <p:nvPr/>
        </p:nvSpPr>
        <p:spPr>
          <a:xfrm>
            <a:off x="744318" y="3009207"/>
            <a:ext cx="6666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Later, when we draw things on the screen, we will do it by using these “pixel addresses”. 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For instance, I might want to draw a </a:t>
            </a:r>
            <a:r>
              <a:rPr lang="en-US" sz="3000" dirty="0">
                <a:solidFill>
                  <a:srgbClr val="00FF00"/>
                </a:solidFill>
              </a:rPr>
              <a:t>green rectangle </a:t>
            </a:r>
            <a:r>
              <a:rPr lang="en-US" sz="3000" dirty="0">
                <a:solidFill>
                  <a:schemeClr val="bg1"/>
                </a:solidFill>
              </a:rPr>
              <a:t>that starts at (200, 150) and ends at (400,300)…what would that look like?</a:t>
            </a:r>
          </a:p>
        </p:txBody>
      </p:sp>
    </p:spTree>
    <p:extLst>
      <p:ext uri="{BB962C8B-B14F-4D97-AF65-F5344CB8AC3E}">
        <p14:creationId xmlns:p14="http://schemas.microsoft.com/office/powerpoint/2010/main" val="1789005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039322" y="3828220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Colors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846505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70373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Learning About Color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0BE8-2413-C042-A401-75FF358FD23B}"/>
              </a:ext>
            </a:extLst>
          </p:cNvPr>
          <p:cNvSpPr txBox="1"/>
          <p:nvPr/>
        </p:nvSpPr>
        <p:spPr>
          <a:xfrm>
            <a:off x="315883" y="2360815"/>
            <a:ext cx="15511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On the computer, colors are represented using the three primary colors: </a:t>
            </a:r>
            <a:r>
              <a:rPr lang="en-US" sz="3000" dirty="0">
                <a:solidFill>
                  <a:srgbClr val="FF0000"/>
                </a:solidFill>
              </a:rPr>
              <a:t>red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>
                <a:solidFill>
                  <a:srgbClr val="00B050"/>
                </a:solidFill>
              </a:rPr>
              <a:t>green</a:t>
            </a:r>
            <a:r>
              <a:rPr lang="en-US" sz="3000" dirty="0">
                <a:solidFill>
                  <a:schemeClr val="bg1"/>
                </a:solidFill>
              </a:rPr>
              <a:t>, and </a:t>
            </a:r>
            <a:r>
              <a:rPr lang="en-US" sz="3000" dirty="0">
                <a:solidFill>
                  <a:srgbClr val="00B0F0"/>
                </a:solidFill>
              </a:rPr>
              <a:t>blue</a:t>
            </a:r>
            <a:r>
              <a:rPr lang="en-US" sz="3000" dirty="0">
                <a:solidFill>
                  <a:schemeClr val="bg1"/>
                </a:solidFill>
              </a:rPr>
              <a:t>. All the colors you see on your computer screen are made by mixing these three colors together. In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, numbers from 0 to 255 represent how much of each color you need to mix to get the color you want. Like this: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RED = (255, 0,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GREEN = (0, 255,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BLUE = (0, 0, 255)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PURPLE = (128, 0, 128)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SILVER = (192, 192, 192)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How would I make black? What about white? </a:t>
            </a:r>
          </a:p>
        </p:txBody>
      </p:sp>
    </p:spTree>
    <p:extLst>
      <p:ext uri="{BB962C8B-B14F-4D97-AF65-F5344CB8AC3E}">
        <p14:creationId xmlns:p14="http://schemas.microsoft.com/office/powerpoint/2010/main" val="2152127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70373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Learning About Color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0BE8-2413-C042-A401-75FF358FD23B}"/>
              </a:ext>
            </a:extLst>
          </p:cNvPr>
          <p:cNvSpPr txBox="1"/>
          <p:nvPr/>
        </p:nvSpPr>
        <p:spPr>
          <a:xfrm>
            <a:off x="315883" y="2360815"/>
            <a:ext cx="15511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On the computer, colors are represented using the three primary colors: </a:t>
            </a:r>
            <a:r>
              <a:rPr lang="en-US" sz="3000" dirty="0">
                <a:solidFill>
                  <a:srgbClr val="FF0000"/>
                </a:solidFill>
              </a:rPr>
              <a:t>red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>
                <a:solidFill>
                  <a:srgbClr val="00B050"/>
                </a:solidFill>
              </a:rPr>
              <a:t>green</a:t>
            </a:r>
            <a:r>
              <a:rPr lang="en-US" sz="3000" dirty="0">
                <a:solidFill>
                  <a:schemeClr val="bg1"/>
                </a:solidFill>
              </a:rPr>
              <a:t>, and </a:t>
            </a:r>
            <a:r>
              <a:rPr lang="en-US" sz="3000" dirty="0">
                <a:solidFill>
                  <a:srgbClr val="00B0F0"/>
                </a:solidFill>
              </a:rPr>
              <a:t>blue</a:t>
            </a:r>
            <a:r>
              <a:rPr lang="en-US" sz="3000" dirty="0">
                <a:solidFill>
                  <a:schemeClr val="bg1"/>
                </a:solidFill>
              </a:rPr>
              <a:t>. All the colors you see on your computer screen are made by mixing these three colors together. In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, numbers from 0 to 255 represent how much of each color you need to mix to get the color you want. Like this: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RED = (255, 0,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GREEN = (0, 255,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BLUE = (0, 0, 255)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PURPLE = (128, 0, 128)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SILVER = (192, 192, 192)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How would I make black? What about white?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EC996-1E5E-9C43-9B05-4F7E855D7130}"/>
              </a:ext>
            </a:extLst>
          </p:cNvPr>
          <p:cNvSpPr txBox="1"/>
          <p:nvPr/>
        </p:nvSpPr>
        <p:spPr>
          <a:xfrm>
            <a:off x="9293629" y="5453150"/>
            <a:ext cx="5493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BLACK = (0, 0,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WHITE = (255, 255, 255)</a:t>
            </a:r>
          </a:p>
        </p:txBody>
      </p:sp>
    </p:spTree>
    <p:extLst>
      <p:ext uri="{BB962C8B-B14F-4D97-AF65-F5344CB8AC3E}">
        <p14:creationId xmlns:p14="http://schemas.microsoft.com/office/powerpoint/2010/main" val="3565707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70373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Good Use For Dictionaries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0BE8-2413-C042-A401-75FF358FD23B}"/>
              </a:ext>
            </a:extLst>
          </p:cNvPr>
          <p:cNvSpPr txBox="1"/>
          <p:nvPr/>
        </p:nvSpPr>
        <p:spPr>
          <a:xfrm>
            <a:off x="315883" y="2360815"/>
            <a:ext cx="1551155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Let’s imagine that I am making my own game. I want to use lots of different colors to make the game look cool. Will I have to make a different </a:t>
            </a:r>
            <a:r>
              <a:rPr lang="en-US" sz="3000" dirty="0">
                <a:solidFill>
                  <a:srgbClr val="FD7F23"/>
                </a:solidFill>
              </a:rPr>
              <a:t>variable</a:t>
            </a:r>
            <a:r>
              <a:rPr lang="en-US" sz="3000" dirty="0">
                <a:solidFill>
                  <a:schemeClr val="bg1"/>
                </a:solidFill>
              </a:rPr>
              <a:t> for each one? No! We can use a dictionary! 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 err="1">
                <a:solidFill>
                  <a:srgbClr val="FF40FF"/>
                </a:solidFill>
                <a:latin typeface="Courier" pitchFamily="2" charset="0"/>
              </a:rPr>
              <a:t>my_colors</a:t>
            </a:r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 = {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	“red”: (255, 0,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	“green”: (0, 255,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	“blue”: (0, 0, 255)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	“silver”: (192, 192, 192)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}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Later when I want to use a color in my program, I can simply write something like “</a:t>
            </a:r>
            <a:r>
              <a:rPr lang="en-US" sz="3000" dirty="0" err="1">
                <a:solidFill>
                  <a:schemeClr val="bg1"/>
                </a:solidFill>
              </a:rPr>
              <a:t>my_colors</a:t>
            </a:r>
            <a:r>
              <a:rPr lang="en-US" sz="3000" dirty="0">
                <a:solidFill>
                  <a:schemeClr val="bg1"/>
                </a:solidFill>
              </a:rPr>
              <a:t>[“silver”]” which is much easier to remember than (192, 192, 192)!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93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70373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Way…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0BE8-2413-C042-A401-75FF358FD23B}"/>
              </a:ext>
            </a:extLst>
          </p:cNvPr>
          <p:cNvSpPr txBox="1"/>
          <p:nvPr/>
        </p:nvSpPr>
        <p:spPr>
          <a:xfrm>
            <a:off x="315883" y="2360815"/>
            <a:ext cx="15511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also has a special type of “object” called a “Color” object. We haven’t talked about Objects yet, but just remember for now you can also make a color like this: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RED = </a:t>
            </a:r>
            <a:r>
              <a:rPr lang="en-US" sz="3000" dirty="0" err="1">
                <a:solidFill>
                  <a:srgbClr val="FF40FF"/>
                </a:solidFill>
                <a:latin typeface="Courier" pitchFamily="2" charset="0"/>
              </a:rPr>
              <a:t>pygame.Color</a:t>
            </a:r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(255, 0, 0)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Inside your games, </a:t>
            </a:r>
            <a:r>
              <a:rPr lang="en-US" sz="3000" dirty="0" err="1">
                <a:solidFill>
                  <a:schemeClr val="bg1"/>
                </a:solidFill>
              </a:rPr>
              <a:t>pygame.Color</a:t>
            </a:r>
            <a:r>
              <a:rPr lang="en-US" sz="3000" dirty="0">
                <a:solidFill>
                  <a:schemeClr val="bg1"/>
                </a:solidFill>
              </a:rPr>
              <a:t>(255, 0, 0) is the same thing as (255, 0, 0) when you use “==“: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&gt;&gt;&gt; </a:t>
            </a:r>
            <a:r>
              <a:rPr lang="en-US" sz="3000" dirty="0" err="1">
                <a:solidFill>
                  <a:srgbClr val="FF40FF"/>
                </a:solidFill>
                <a:latin typeface="Courier" pitchFamily="2" charset="0"/>
              </a:rPr>
              <a:t>pygame.Color</a:t>
            </a:r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(255, 0, 0) == (255, 0, 0)</a:t>
            </a:r>
          </a:p>
          <a:p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True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That’s all you need to know for now. </a:t>
            </a:r>
            <a:r>
              <a:rPr lang="en-US" sz="3000" dirty="0">
                <a:solidFill>
                  <a:schemeClr val="bg1"/>
                </a:solidFill>
                <a:sym typeface="Wingdings" pitchFamily="2" charset="2"/>
              </a:rPr>
              <a:t> 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52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072573" y="3911347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Drawing Shapes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57856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205577" y="536380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Shapes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79112-3481-4F48-8613-72313CBB4B18}"/>
              </a:ext>
            </a:extLst>
          </p:cNvPr>
          <p:cNvSpPr txBox="1"/>
          <p:nvPr/>
        </p:nvSpPr>
        <p:spPr>
          <a:xfrm>
            <a:off x="581892" y="2593569"/>
            <a:ext cx="1519566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gives us several “</a:t>
            </a:r>
            <a:r>
              <a:rPr lang="en-US" sz="3000" dirty="0">
                <a:solidFill>
                  <a:srgbClr val="FD7F23"/>
                </a:solidFill>
              </a:rPr>
              <a:t>shape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FD7F23"/>
                </a:solidFill>
              </a:rPr>
              <a:t>primitives</a:t>
            </a:r>
            <a:r>
              <a:rPr lang="en-US" sz="3000" dirty="0">
                <a:solidFill>
                  <a:schemeClr val="bg1"/>
                </a:solidFill>
              </a:rPr>
              <a:t>” (basic shapes) to work with. These can help us draw things like squares, rectangles, and circles on the screen. 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For each shape, we have to tell the computer: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Where the shape starts and stops (using pixel addresses or pixel width and height)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What color the shape should be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What ”surface” the shape should be drawn on (we just have one in our programs so far…we saved it in a variable called </a:t>
            </a:r>
            <a:r>
              <a:rPr lang="en-US" sz="3000" dirty="0">
                <a:solidFill>
                  <a:srgbClr val="FD7F23"/>
                </a:solidFill>
              </a:rPr>
              <a:t>DISPLAYSURF</a:t>
            </a:r>
            <a:r>
              <a:rPr lang="en-US" sz="30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Here is a red rectangle that covers the top half of our 400x300 pixel screen:</a:t>
            </a:r>
          </a:p>
          <a:p>
            <a:endParaRPr lang="en-US" sz="3000" dirty="0">
              <a:solidFill>
                <a:srgbClr val="FF40FF"/>
              </a:solidFill>
              <a:latin typeface="Courier" pitchFamily="2" charset="0"/>
            </a:endParaRPr>
          </a:p>
          <a:p>
            <a:r>
              <a:rPr lang="en-US" sz="3000" dirty="0" err="1">
                <a:solidFill>
                  <a:srgbClr val="FF40FF"/>
                </a:solidFill>
                <a:latin typeface="Courier" pitchFamily="2" charset="0"/>
              </a:rPr>
              <a:t>pygame.draw.rect</a:t>
            </a:r>
            <a:r>
              <a:rPr lang="en-US" sz="3000" dirty="0">
                <a:solidFill>
                  <a:srgbClr val="FF40FF"/>
                </a:solidFill>
                <a:latin typeface="Courier" pitchFamily="2" charset="0"/>
              </a:rPr>
              <a:t>(DISPLAYSURF, RED, (0, 0, 400, 150))</a:t>
            </a:r>
          </a:p>
        </p:txBody>
      </p:sp>
    </p:spTree>
    <p:extLst>
      <p:ext uri="{BB962C8B-B14F-4D97-AF65-F5344CB8AC3E}">
        <p14:creationId xmlns:p14="http://schemas.microsoft.com/office/powerpoint/2010/main" val="3498398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205577" y="536380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It Yourself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79112-3481-4F48-8613-72313CBB4B18}"/>
              </a:ext>
            </a:extLst>
          </p:cNvPr>
          <p:cNvSpPr txBox="1"/>
          <p:nvPr/>
        </p:nvSpPr>
        <p:spPr>
          <a:xfrm>
            <a:off x="515390" y="2909451"/>
            <a:ext cx="50541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I have given you a program called “</a:t>
            </a:r>
            <a:r>
              <a:rPr lang="en-US" sz="3000" dirty="0" err="1">
                <a:solidFill>
                  <a:schemeClr val="bg1"/>
                </a:solidFill>
              </a:rPr>
              <a:t>drawing.py</a:t>
            </a:r>
            <a:r>
              <a:rPr lang="en-US" sz="3000" dirty="0">
                <a:solidFill>
                  <a:schemeClr val="bg1"/>
                </a:solidFill>
              </a:rPr>
              <a:t>” which I borrowed from this website: </a:t>
            </a:r>
            <a:r>
              <a:rPr lang="en-US" sz="3000" dirty="0">
                <a:solidFill>
                  <a:schemeClr val="bg1"/>
                </a:solidFill>
                <a:hlinkClick r:id="rId3"/>
              </a:rPr>
              <a:t>https://inventwithpython.com/pygame/</a:t>
            </a:r>
            <a:endParaRPr lang="en-US" sz="3000" dirty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The code looks like this…try running it on your computer!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AAE14-710E-D849-843A-0607A5BBC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359" y="2909451"/>
            <a:ext cx="9050219" cy="54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85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205577" y="536380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It Yourself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79112-3481-4F48-8613-72313CBB4B18}"/>
              </a:ext>
            </a:extLst>
          </p:cNvPr>
          <p:cNvSpPr txBox="1"/>
          <p:nvPr/>
        </p:nvSpPr>
        <p:spPr>
          <a:xfrm>
            <a:off x="515390" y="2909451"/>
            <a:ext cx="5054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You should get a drawing like this one.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A3484-2E69-3A40-9037-E9F119B6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738" y="2298239"/>
            <a:ext cx="8664734" cy="73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4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</a:t>
            </a:r>
            <a:r>
              <a:rPr lang="en-US" sz="3600" u="none" strike="noStrike" cap="none" dirty="0">
                <a:solidFill>
                  <a:srgbClr val="FD7F2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205577" y="536380"/>
            <a:ext cx="13932000" cy="13927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Break!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79112-3481-4F48-8613-72313CBB4B18}"/>
              </a:ext>
            </a:extLst>
          </p:cNvPr>
          <p:cNvSpPr txBox="1"/>
          <p:nvPr/>
        </p:nvSpPr>
        <p:spPr>
          <a:xfrm>
            <a:off x="515390" y="2909451"/>
            <a:ext cx="5054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Use three rectangles to draw the “Pi” symbol, like this…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CC7FF-C060-2440-AEDC-D79F9672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555" y="2464492"/>
            <a:ext cx="8638937" cy="73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0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972495" y="2885132"/>
            <a:ext cx="13932000" cy="28164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That’s it! Please take a look at your homework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27474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This deck uses the style and formatting of Charles R. Severance’s slides, but some of the content and code is borrowed from the wonderful book </a:t>
            </a:r>
            <a:r>
              <a:rPr lang="en-US" sz="1800" i="1" dirty="0">
                <a:solidFill>
                  <a:srgbClr val="FFFFFF"/>
                </a:solidFill>
              </a:rPr>
              <a:t>Making Games with Python &amp; </a:t>
            </a:r>
            <a:r>
              <a:rPr lang="en-US" sz="1800" i="1" dirty="0" err="1">
                <a:solidFill>
                  <a:srgbClr val="FFFFFF"/>
                </a:solidFill>
              </a:rPr>
              <a:t>Pygame</a:t>
            </a:r>
            <a:r>
              <a:rPr lang="en-US" sz="1800" dirty="0">
                <a:solidFill>
                  <a:srgbClr val="FFFFFF"/>
                </a:solidFill>
              </a:rPr>
              <a:t> by Al </a:t>
            </a:r>
            <a:r>
              <a:rPr lang="en-US" sz="1800" dirty="0" err="1">
                <a:solidFill>
                  <a:srgbClr val="FFFFFF"/>
                </a:solidFill>
              </a:rPr>
              <a:t>Sweigart</a:t>
            </a:r>
            <a:r>
              <a:rPr lang="en-US" sz="1800" dirty="0">
                <a:solidFill>
                  <a:srgbClr val="FFFFFF"/>
                </a:solidFill>
              </a:rPr>
              <a:t>. Like Charles Severance and Al </a:t>
            </a:r>
            <a:r>
              <a:rPr lang="en-US" sz="1800" dirty="0" err="1">
                <a:solidFill>
                  <a:srgbClr val="FFFFFF"/>
                </a:solidFill>
              </a:rPr>
              <a:t>Sweigart</a:t>
            </a:r>
            <a:r>
              <a:rPr lang="en-US" sz="1800" dirty="0">
                <a:solidFill>
                  <a:srgbClr val="FFFFFF"/>
                </a:solidFill>
              </a:rPr>
              <a:t>, I license these slides and all associated content under a CC license. 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78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2747</Words>
  <Application>Microsoft Macintosh PowerPoint</Application>
  <PresentationFormat>Custom</PresentationFormat>
  <Paragraphs>297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Cabin</vt:lpstr>
      <vt:lpstr>ヒラギノ角ゴ ProN W3</vt:lpstr>
      <vt:lpstr>Arial</vt:lpstr>
      <vt:lpstr>Courier</vt:lpstr>
      <vt:lpstr>Courier New</vt:lpstr>
      <vt:lpstr>Gill Sans</vt:lpstr>
      <vt:lpstr>Wingdings</vt:lpstr>
      <vt:lpstr>Title &amp; Subtitle</vt:lpstr>
      <vt:lpstr>Functions and PyGame</vt:lpstr>
      <vt:lpstr>Functions</vt:lpstr>
      <vt:lpstr>Python Functions</vt:lpstr>
      <vt:lpstr>Function Definition</vt:lpstr>
      <vt:lpstr>Max Function</vt:lpstr>
      <vt:lpstr>Max Function</vt:lpstr>
      <vt:lpstr>Functions of Our Own…</vt:lpstr>
      <vt:lpstr>PowerPoint Presentation</vt:lpstr>
      <vt:lpstr>Definitions and Uses</vt:lpstr>
      <vt:lpstr>PowerPoint Presentation</vt:lpstr>
      <vt:lpstr>Arguments, Parameters, and Return Values</vt:lpstr>
      <vt:lpstr>Arguments</vt:lpstr>
      <vt:lpstr>Parameters</vt:lpstr>
      <vt:lpstr>Return Values</vt:lpstr>
      <vt:lpstr>Code Break!</vt:lpstr>
      <vt:lpstr>Code Break!</vt:lpstr>
      <vt:lpstr>To function or not to function...</vt:lpstr>
      <vt:lpstr>Let’s Make A Game!</vt:lpstr>
      <vt:lpstr>Installing PyGame</vt:lpstr>
      <vt:lpstr>Installing PyGame</vt:lpstr>
      <vt:lpstr>Writing Our First Game</vt:lpstr>
      <vt:lpstr>So What Does This Code Do?</vt:lpstr>
      <vt:lpstr>The Screen</vt:lpstr>
      <vt:lpstr>Understanding The Screen</vt:lpstr>
      <vt:lpstr>Understanding The Screen</vt:lpstr>
      <vt:lpstr>Understanding The Screen</vt:lpstr>
      <vt:lpstr>Understanding The Screen</vt:lpstr>
      <vt:lpstr>Understanding The Screen</vt:lpstr>
      <vt:lpstr>So What?</vt:lpstr>
      <vt:lpstr>So What?</vt:lpstr>
      <vt:lpstr>Colors</vt:lpstr>
      <vt:lpstr>Learning About Color</vt:lpstr>
      <vt:lpstr>Learning About Color</vt:lpstr>
      <vt:lpstr>A Good Use For Dictionaries</vt:lpstr>
      <vt:lpstr>Another Way…</vt:lpstr>
      <vt:lpstr>Drawing Shapes</vt:lpstr>
      <vt:lpstr>Making Shapes</vt:lpstr>
      <vt:lpstr>Try It Yourself</vt:lpstr>
      <vt:lpstr>Try It Yourself</vt:lpstr>
      <vt:lpstr>Code Break!</vt:lpstr>
      <vt:lpstr>That’s it! Please take a look at your homework</vt:lpstr>
      <vt:lpstr>Acknowledgements / Contributions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Microsoft Office User</cp:lastModifiedBy>
  <cp:revision>132</cp:revision>
  <dcterms:modified xsi:type="dcterms:W3CDTF">2020-02-09T11:33:49Z</dcterms:modified>
</cp:coreProperties>
</file>