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3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E104"/>
    <a:srgbClr val="FED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2E2"/>
          </a:solidFill>
        </a:fill>
      </a:tcStyle>
    </a:wholeTbl>
    <a:band2H>
      <a:tcTxStyle/>
      <a:tcStyle>
        <a:tcBdr/>
        <a:fill>
          <a:solidFill>
            <a:srgbClr val="F1F1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CEC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808080"/>
        </a:fontRef>
        <a:srgbClr val="8080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808080"/>
              </a:solidFill>
              <a:prstDash val="solid"/>
              <a:round/>
            </a:ln>
          </a:top>
          <a:bottom>
            <a:ln w="254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08080"/>
              </a:solidFill>
              <a:prstDash val="solid"/>
              <a:round/>
            </a:ln>
          </a:top>
          <a:bottom>
            <a:ln w="254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0808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0808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0808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808080"/>
              </a:solidFill>
              <a:prstDash val="solid"/>
              <a:round/>
            </a:ln>
          </a:left>
          <a:right>
            <a:ln w="12700" cap="flat">
              <a:solidFill>
                <a:srgbClr val="808080"/>
              </a:solidFill>
              <a:prstDash val="solid"/>
              <a:round/>
            </a:ln>
          </a:right>
          <a:top>
            <a:ln w="12700" cap="flat">
              <a:solidFill>
                <a:srgbClr val="808080"/>
              </a:solidFill>
              <a:prstDash val="solid"/>
              <a:round/>
            </a:ln>
          </a:top>
          <a:bottom>
            <a:ln w="127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solidFill>
                <a:srgbClr val="808080"/>
              </a:solidFill>
              <a:prstDash val="solid"/>
              <a:round/>
            </a:ln>
          </a:insideH>
          <a:insideV>
            <a:ln w="12700" cap="flat">
              <a:solidFill>
                <a:srgbClr val="808080"/>
              </a:solidFill>
              <a:prstDash val="solid"/>
              <a:round/>
            </a:ln>
          </a:insideV>
        </a:tcBdr>
        <a:fill>
          <a:solidFill>
            <a:srgbClr val="80808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808080"/>
              </a:solidFill>
              <a:prstDash val="solid"/>
              <a:round/>
            </a:ln>
          </a:left>
          <a:right>
            <a:ln w="12700" cap="flat">
              <a:solidFill>
                <a:srgbClr val="808080"/>
              </a:solidFill>
              <a:prstDash val="solid"/>
              <a:round/>
            </a:ln>
          </a:right>
          <a:top>
            <a:ln w="12700" cap="flat">
              <a:solidFill>
                <a:srgbClr val="808080"/>
              </a:solidFill>
              <a:prstDash val="solid"/>
              <a:round/>
            </a:ln>
          </a:top>
          <a:bottom>
            <a:ln w="127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solidFill>
                <a:srgbClr val="808080"/>
              </a:solidFill>
              <a:prstDash val="solid"/>
              <a:round/>
            </a:ln>
          </a:insideH>
          <a:insideV>
            <a:ln w="12700" cap="flat">
              <a:solidFill>
                <a:srgbClr val="808080"/>
              </a:solidFill>
              <a:prstDash val="solid"/>
              <a:round/>
            </a:ln>
          </a:insideV>
        </a:tcBdr>
        <a:fill>
          <a:solidFill>
            <a:srgbClr val="808080">
              <a:alpha val="20000"/>
            </a:srgbClr>
          </a:solidFill>
        </a:fill>
      </a:tcStyle>
    </a:firstCol>
    <a:lastRow>
      <a:tcTxStyle b="on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808080"/>
              </a:solidFill>
              <a:prstDash val="solid"/>
              <a:round/>
            </a:ln>
          </a:left>
          <a:right>
            <a:ln w="12700" cap="flat">
              <a:solidFill>
                <a:srgbClr val="808080"/>
              </a:solidFill>
              <a:prstDash val="solid"/>
              <a:round/>
            </a:ln>
          </a:right>
          <a:top>
            <a:ln w="50800" cap="flat">
              <a:solidFill>
                <a:srgbClr val="808080"/>
              </a:solidFill>
              <a:prstDash val="solid"/>
              <a:round/>
            </a:ln>
          </a:top>
          <a:bottom>
            <a:ln w="127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solidFill>
                <a:srgbClr val="808080"/>
              </a:solidFill>
              <a:prstDash val="solid"/>
              <a:round/>
            </a:ln>
          </a:insideH>
          <a:insideV>
            <a:ln w="12700" cap="flat">
              <a:solidFill>
                <a:srgbClr val="80808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808080"/>
              </a:solidFill>
              <a:prstDash val="solid"/>
              <a:round/>
            </a:ln>
          </a:left>
          <a:right>
            <a:ln w="12700" cap="flat">
              <a:solidFill>
                <a:srgbClr val="808080"/>
              </a:solidFill>
              <a:prstDash val="solid"/>
              <a:round/>
            </a:ln>
          </a:right>
          <a:top>
            <a:ln w="12700" cap="flat">
              <a:solidFill>
                <a:srgbClr val="808080"/>
              </a:solidFill>
              <a:prstDash val="solid"/>
              <a:round/>
            </a:ln>
          </a:top>
          <a:bottom>
            <a:ln w="254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solidFill>
                <a:srgbClr val="808080"/>
              </a:solidFill>
              <a:prstDash val="solid"/>
              <a:round/>
            </a:ln>
          </a:insideH>
          <a:insideV>
            <a:ln w="12700" cap="flat">
              <a:solidFill>
                <a:srgbClr val="80808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1"/>
  </p:normalViewPr>
  <p:slideViewPr>
    <p:cSldViewPr snapToGrid="0" snapToObjects="1">
      <p:cViewPr varScale="1">
        <p:scale>
          <a:sx n="74" d="100"/>
          <a:sy n="74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8158"/>
                </a:solidFill>
              </a:defRPr>
            </a:lvl1pPr>
          </a:lstStyle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ClrTx/>
              <a:buSzTx/>
              <a:buFontTx/>
              <a:buNone/>
            </a:lvl1pPr>
            <a:lvl2pPr marL="342900" indent="114300" algn="ctr">
              <a:spcBef>
                <a:spcPts val="0"/>
              </a:spcBef>
              <a:buClrTx/>
              <a:buSzTx/>
              <a:buFontTx/>
              <a:buNone/>
            </a:lvl2pPr>
            <a:lvl3pPr marL="342900" indent="571500" algn="ctr">
              <a:spcBef>
                <a:spcPts val="0"/>
              </a:spcBef>
              <a:buClrTx/>
              <a:buSzTx/>
              <a:buFontTx/>
              <a:buNone/>
            </a:lvl3pPr>
            <a:lvl4pPr marL="342900" indent="1028700" algn="ctr">
              <a:spcBef>
                <a:spcPts val="0"/>
              </a:spcBef>
              <a:buClrTx/>
              <a:buSzTx/>
              <a:buFontTx/>
              <a:buNone/>
            </a:lvl4pPr>
            <a:lvl5pPr marL="342900" indent="1485900" algn="ctr">
              <a:spcBef>
                <a:spcPts val="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0" y="0"/>
            <a:ext cx="16256000" cy="76809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 sz="3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3"/>
          <p:cNvSpPr/>
          <p:nvPr/>
        </p:nvSpPr>
        <p:spPr>
          <a:xfrm>
            <a:off x="0" y="8357616"/>
            <a:ext cx="16256000" cy="7863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 sz="3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812800" y="768095"/>
            <a:ext cx="14630400" cy="1365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749300" marR="0" indent="-142494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1pPr>
      <a:lvl2pPr marL="13060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2pPr>
      <a:lvl3pPr marL="15981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3pPr>
      <a:lvl4pPr marL="19029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4pPr>
      <a:lvl5pPr marL="21950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5pPr>
      <a:lvl6pPr marL="26522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6pPr>
      <a:lvl7pPr marL="31094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7pPr>
      <a:lvl8pPr marL="35666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8pPr>
      <a:lvl9pPr marL="4023831" marR="0" indent="-407125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r-chuck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93765931@N00/2147032210" TargetMode="External"/><Relationship Id="rId7" Type="http://schemas.openxmlformats.org/officeDocument/2006/relationships/hyperlink" Target="https://www.flickr.com/photos/rosino/3497574066/" TargetMode="External"/><Relationship Id="rId2" Type="http://schemas.openxmlformats.org/officeDocument/2006/relationships/hyperlink" Target="https://www.flickr.com/people/93765931@N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eople/84301190@N00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2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r>
              <a:t>Welcome To Class!</a:t>
            </a:r>
          </a:p>
        </p:txBody>
      </p:sp>
      <p:sp>
        <p:nvSpPr>
          <p:cNvPr id="49" name="Shape 21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 lIns="38100" tIns="38100" rIns="38100" bIns="38100"/>
          <a:lstStyle>
            <a:lvl1pPr marL="0" indent="0">
              <a:defRPr sz="4800"/>
            </a:lvl1pPr>
          </a:lstStyle>
          <a:p>
            <a:r>
              <a:rPr lang="en-US"/>
              <a:t>Class</a:t>
            </a:r>
            <a:r>
              <a:t> </a:t>
            </a:r>
            <a:r>
              <a:rPr dirty="0"/>
              <a:t>1 – Why Program?</a:t>
            </a:r>
          </a:p>
        </p:txBody>
      </p:sp>
      <p:pic>
        <p:nvPicPr>
          <p:cNvPr id="4" name="Shape 551">
            <a:extLst>
              <a:ext uri="{FF2B5EF4-FFF2-40B4-BE49-F238E27FC236}">
                <a16:creationId xmlns:a16="http://schemas.microsoft.com/office/drawing/2014/main" id="{0E03DFC9-1151-164B-B10A-05A1A1502590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69087" y="7979117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443"/>
          <p:cNvSpPr txBox="1"/>
          <p:nvPr/>
        </p:nvSpPr>
        <p:spPr>
          <a:xfrm>
            <a:off x="1225683" y="1705797"/>
            <a:ext cx="10991785" cy="3640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4200">
                <a:solidFill>
                  <a:srgbClr val="FFFF00"/>
                </a:solidFill>
              </a:defRPr>
            </a:pPr>
            <a:r>
              <a:t>Python</a:t>
            </a:r>
            <a:r>
              <a:rPr>
                <a:solidFill>
                  <a:srgbClr val="FFFFFF"/>
                </a:solidFill>
              </a:rPr>
              <a:t> is a computer language. People who can write Python (or any other programming language) are called </a:t>
            </a:r>
            <a:r>
              <a:rPr>
                <a:solidFill>
                  <a:srgbClr val="00FF00"/>
                </a:solidFill>
              </a:rPr>
              <a:t>programmers</a:t>
            </a:r>
            <a:r>
              <a:rPr>
                <a:solidFill>
                  <a:srgbClr val="FFFFFF"/>
                </a:solidFill>
              </a:rPr>
              <a:t>. Learning to program is just like learning Chinese or English: it takes a long time to get it right, but the results are worth it!</a:t>
            </a:r>
          </a:p>
        </p:txBody>
      </p:sp>
      <p:pic>
        <p:nvPicPr>
          <p:cNvPr id="204" name="Shape 444" descr="Shape 4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0" y="4470400"/>
            <a:ext cx="2108101" cy="317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Shape 445" descr="Shape 44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46100" y="1041400"/>
            <a:ext cx="2286000" cy="2997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Shape 446" descr="Shape 44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6911" y="5754721"/>
            <a:ext cx="3517900" cy="20780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451"/>
          <p:cNvSpPr txBox="1">
            <a:spLocks noGrp="1"/>
          </p:cNvSpPr>
          <p:nvPr>
            <p:ph type="title"/>
          </p:nvPr>
        </p:nvSpPr>
        <p:spPr>
          <a:xfrm>
            <a:off x="812800" y="768095"/>
            <a:ext cx="14630400" cy="1365505"/>
          </a:xfrm>
          <a:prstGeom prst="rect">
            <a:avLst/>
          </a:prstGeom>
        </p:spPr>
        <p:txBody>
          <a:bodyPr lIns="38100" tIns="38100" rIns="38100" bIns="38100" anchor="ctr">
            <a:normAutofit/>
          </a:bodyPr>
          <a:lstStyle/>
          <a:p>
            <a:pPr>
              <a:defRPr sz="7400">
                <a:solidFill>
                  <a:srgbClr val="FFFF00"/>
                </a:solidFill>
              </a:defRPr>
            </a:pPr>
            <a:r>
              <a:rPr dirty="0"/>
              <a:t>Early Learner: </a:t>
            </a:r>
            <a:r>
              <a:rPr lang="en-US" dirty="0">
                <a:solidFill>
                  <a:srgbClr val="E06666"/>
                </a:solidFill>
              </a:rPr>
              <a:t>Making Mistakes</a:t>
            </a:r>
            <a:endParaRPr dirty="0">
              <a:solidFill>
                <a:srgbClr val="E06666"/>
              </a:solidFill>
            </a:endParaRPr>
          </a:p>
        </p:txBody>
      </p:sp>
      <p:sp>
        <p:nvSpPr>
          <p:cNvPr id="209" name="Shape 4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38100" tIns="38100" rIns="38100" bIns="38100" anchor="ctr"/>
          <a:lstStyle/>
          <a:p>
            <a:pPr indent="-354711">
              <a:spcBef>
                <a:spcPts val="0"/>
              </a:spcBef>
              <a:defRPr sz="3000"/>
            </a:pPr>
            <a:r>
              <a:rPr dirty="0"/>
              <a:t>We need to learn the </a:t>
            </a:r>
            <a:r>
              <a:rPr dirty="0">
                <a:solidFill>
                  <a:srgbClr val="FFFF00"/>
                </a:solidFill>
              </a:rPr>
              <a:t>Python language </a:t>
            </a:r>
            <a:r>
              <a:rPr dirty="0"/>
              <a:t>so we can communicate our instructions to Python.  In the beginning</a:t>
            </a:r>
            <a:r>
              <a:rPr lang="en-US" dirty="0"/>
              <a:t>, we will make a lot of mistakes, like a baby!</a:t>
            </a:r>
            <a:endParaRPr dirty="0"/>
          </a:p>
          <a:p>
            <a:pPr indent="-354711">
              <a:defRPr sz="3000"/>
            </a:pPr>
            <a:r>
              <a:rPr dirty="0"/>
              <a:t>When you make a mistake, the computer says </a:t>
            </a:r>
            <a:r>
              <a:rPr dirty="0">
                <a:solidFill>
                  <a:srgbClr val="E06666"/>
                </a:solidFill>
              </a:rPr>
              <a:t>“syntax error”</a:t>
            </a:r>
            <a:r>
              <a:rPr dirty="0"/>
              <a:t>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this means the computer doesn’t know what you want it to do.</a:t>
            </a:r>
          </a:p>
          <a:p>
            <a:pPr indent="-354711">
              <a:defRPr sz="3000"/>
            </a:pPr>
            <a:r>
              <a:rPr lang="en-US" dirty="0"/>
              <a:t>Whenever you see a</a:t>
            </a:r>
            <a:r>
              <a:rPr lang="en-US" dirty="0">
                <a:solidFill>
                  <a:srgbClr val="E06666"/>
                </a:solidFill>
              </a:rPr>
              <a:t> “syntax error”</a:t>
            </a:r>
            <a:r>
              <a:rPr lang="en-US" dirty="0"/>
              <a:t>, just remember that the computer isn’t trying to make you mad…it really just can’t understand what you want!</a:t>
            </a: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457"/>
          <p:cNvSpPr txBox="1">
            <a:spLocks noGrp="1"/>
          </p:cNvSpPr>
          <p:nvPr>
            <p:ph type="ctrTitle"/>
          </p:nvPr>
        </p:nvSpPr>
        <p:spPr>
          <a:xfrm>
            <a:off x="1155700" y="2667000"/>
            <a:ext cx="13931900" cy="2500085"/>
          </a:xfrm>
          <a:prstGeom prst="rect">
            <a:avLst/>
          </a:prstGeom>
        </p:spPr>
        <p:txBody>
          <a:bodyPr lIns="38100" tIns="38100" rIns="38100" bIns="38100" anchor="ctr"/>
          <a:lstStyle>
            <a:lvl1pPr>
              <a:defRPr sz="7200">
                <a:solidFill>
                  <a:srgbClr val="FFD966"/>
                </a:solidFill>
              </a:defRPr>
            </a:lvl1pPr>
          </a:lstStyle>
          <a:p>
            <a:r>
              <a:rPr dirty="0"/>
              <a:t>Talking </a:t>
            </a:r>
            <a:r>
              <a:rPr lang="en-US" dirty="0"/>
              <a:t>T</a:t>
            </a:r>
            <a:r>
              <a:rPr dirty="0"/>
              <a:t>o Python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462"/>
          <p:cNvSpPr txBox="1"/>
          <p:nvPr/>
        </p:nvSpPr>
        <p:spPr>
          <a:xfrm>
            <a:off x="1336472" y="1623784"/>
            <a:ext cx="12628500" cy="2652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$ </a:t>
            </a:r>
            <a:r>
              <a:rPr>
                <a:solidFill>
                  <a:srgbClr val="FFFF00"/>
                </a:solidFill>
              </a:rPr>
              <a:t>python3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</a:defRPr>
            </a:pPr>
            <a:r>
              <a:t>Python 3.5.1 (v3.5.1:37a07cee5969, Dec  5 2015, 21:12:44) [GCC 4.2.1 (Apple Inc. build 5666) (dot 3)] on darwinType "help", "copyright", "credits" or "license" for more information.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</a:defRPr>
            </a:pPr>
            <a:r>
              <a:t>&gt;&gt;&gt; </a:t>
            </a:r>
          </a:p>
        </p:txBody>
      </p:sp>
      <p:grpSp>
        <p:nvGrpSpPr>
          <p:cNvPr id="216" name="Shape 463"/>
          <p:cNvGrpSpPr/>
          <p:nvPr/>
        </p:nvGrpSpPr>
        <p:grpSpPr>
          <a:xfrm>
            <a:off x="2916761" y="4130883"/>
            <a:ext cx="4239246" cy="1051844"/>
            <a:chOff x="0" y="0"/>
            <a:chExt cx="4239244" cy="1051842"/>
          </a:xfrm>
        </p:grpSpPr>
        <p:sp>
          <p:nvSpPr>
            <p:cNvPr id="214" name="Shape 464"/>
            <p:cNvSpPr txBox="1"/>
            <p:nvPr/>
          </p:nvSpPr>
          <p:spPr>
            <a:xfrm>
              <a:off x="1964344" y="-1"/>
              <a:ext cx="2274901" cy="1051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600">
                  <a:solidFill>
                    <a:srgbClr val="FFFF00"/>
                  </a:solidFill>
                </a:defRPr>
              </a:lvl1pPr>
            </a:lstStyle>
            <a:p>
              <a:r>
                <a:t>What next?</a:t>
              </a:r>
            </a:p>
          </p:txBody>
        </p:sp>
        <p:sp>
          <p:nvSpPr>
            <p:cNvPr id="215" name="Shape 465"/>
            <p:cNvSpPr/>
            <p:nvPr/>
          </p:nvSpPr>
          <p:spPr>
            <a:xfrm>
              <a:off x="-1" y="88592"/>
              <a:ext cx="2281200" cy="437330"/>
            </a:xfrm>
            <a:prstGeom prst="line">
              <a:avLst/>
            </a:prstGeom>
            <a:noFill/>
            <a:ln w="76200" cap="rnd">
              <a:solidFill>
                <a:srgbClr val="FFFF00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470"/>
          <p:cNvSpPr txBox="1"/>
          <p:nvPr/>
        </p:nvSpPr>
        <p:spPr>
          <a:xfrm>
            <a:off x="1820860" y="1639428"/>
            <a:ext cx="12628564" cy="585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rPr dirty="0"/>
              <a:t>$ </a:t>
            </a:r>
            <a:r>
              <a:rPr dirty="0">
                <a:solidFill>
                  <a:srgbClr val="FFFF00"/>
                </a:solidFill>
              </a:rPr>
              <a:t>python3</a:t>
            </a:r>
            <a:endParaRPr dirty="0"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</a:defRPr>
            </a:pPr>
            <a:r>
              <a:rPr dirty="0"/>
              <a:t>Python 3.5.1 (v3.5.1:37a07cee5969, Dec  5 2015, 21:12:44) [GCC 4.2.1 (Apple Inc. build 5666) (dot 3)] on </a:t>
            </a:r>
            <a:r>
              <a:rPr dirty="0" err="1"/>
              <a:t>darwinType</a:t>
            </a:r>
            <a:r>
              <a:rPr dirty="0"/>
              <a:t> "help", "copyright", "credits" or "license" for more information.</a:t>
            </a:r>
          </a:p>
          <a:p>
            <a:pPr>
              <a:defRPr sz="3600">
                <a:solidFill>
                  <a:srgbClr val="FFFFFF"/>
                </a:solidFill>
              </a:defRPr>
            </a:pPr>
            <a:r>
              <a:rPr dirty="0"/>
              <a:t>&gt;&gt;&gt; </a:t>
            </a:r>
            <a:r>
              <a:rPr dirty="0">
                <a:solidFill>
                  <a:srgbClr val="FFFF00"/>
                </a:solidFill>
              </a:rPr>
              <a:t>x = 1</a:t>
            </a:r>
            <a:endParaRPr dirty="0"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</a:defRPr>
            </a:pPr>
            <a:r>
              <a:rPr dirty="0"/>
              <a:t>&gt;&gt;&gt; </a:t>
            </a:r>
            <a:r>
              <a:rPr dirty="0">
                <a:solidFill>
                  <a:srgbClr val="FFFF00"/>
                </a:solidFill>
              </a:rPr>
              <a:t>print(x)</a:t>
            </a:r>
            <a:endParaRPr dirty="0"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</a:defRPr>
            </a:pPr>
            <a:r>
              <a:rPr dirty="0"/>
              <a:t>1</a:t>
            </a:r>
            <a:endParaRPr dirty="0"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</a:defRPr>
            </a:pPr>
            <a:r>
              <a:rPr dirty="0"/>
              <a:t>&gt;&gt;&gt; </a:t>
            </a:r>
            <a:r>
              <a:rPr dirty="0">
                <a:solidFill>
                  <a:srgbClr val="FFFF00"/>
                </a:solidFill>
              </a:rPr>
              <a:t>x = x + 1</a:t>
            </a:r>
            <a:endParaRPr dirty="0"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</a:defRPr>
            </a:pPr>
            <a:r>
              <a:rPr dirty="0"/>
              <a:t>&gt;&gt;&gt;</a:t>
            </a:r>
            <a:r>
              <a:rPr dirty="0">
                <a:solidFill>
                  <a:srgbClr val="FF7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print(x)</a:t>
            </a:r>
            <a:endParaRPr dirty="0"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</a:defRPr>
            </a:pPr>
            <a:r>
              <a:rPr dirty="0"/>
              <a:t>2</a:t>
            </a:r>
            <a:endParaRPr dirty="0"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</a:defRPr>
            </a:pPr>
            <a:r>
              <a:rPr dirty="0"/>
              <a:t>&gt;&gt;&gt; </a:t>
            </a:r>
            <a:r>
              <a:rPr dirty="0">
                <a:solidFill>
                  <a:srgbClr val="FFFF00"/>
                </a:solidFill>
              </a:rPr>
              <a:t>exit()</a:t>
            </a:r>
          </a:p>
        </p:txBody>
      </p:sp>
      <p:sp>
        <p:nvSpPr>
          <p:cNvPr id="219" name="Shape 471"/>
          <p:cNvSpPr txBox="1"/>
          <p:nvPr/>
        </p:nvSpPr>
        <p:spPr>
          <a:xfrm>
            <a:off x="5618834" y="6060213"/>
            <a:ext cx="953602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Try this out yourself!</a:t>
            </a: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48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38100" tIns="38100" rIns="38100" bIns="38100"/>
          <a:lstStyle>
            <a:lvl1pPr>
              <a:defRPr sz="7200">
                <a:solidFill>
                  <a:srgbClr val="FFD966"/>
                </a:solidFill>
              </a:defRPr>
            </a:lvl1pPr>
          </a:lstStyle>
          <a:p>
            <a:r>
              <a:rPr lang="en-US" dirty="0"/>
              <a:t>So…What Can We Say?</a:t>
            </a:r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488"/>
          <p:cNvSpPr txBox="1">
            <a:spLocks noGrp="1"/>
          </p:cNvSpPr>
          <p:nvPr>
            <p:ph type="title"/>
          </p:nvPr>
        </p:nvSpPr>
        <p:spPr>
          <a:xfrm>
            <a:off x="812800" y="768095"/>
            <a:ext cx="14630400" cy="1365505"/>
          </a:xfrm>
          <a:prstGeom prst="rect">
            <a:avLst/>
          </a:prstGeom>
        </p:spPr>
        <p:txBody>
          <a:bodyPr lIns="38100" tIns="38100" rIns="38100" bIns="38100" anchor="ctr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r>
              <a:rPr dirty="0"/>
              <a:t>Elements </a:t>
            </a:r>
            <a:r>
              <a:rPr lang="en-US" dirty="0"/>
              <a:t>O</a:t>
            </a:r>
            <a:r>
              <a:rPr dirty="0"/>
              <a:t>f Python</a:t>
            </a:r>
          </a:p>
        </p:txBody>
      </p:sp>
      <p:sp>
        <p:nvSpPr>
          <p:cNvPr id="224" name="Shape 489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374894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marL="787400" indent="-571500">
              <a:spcBef>
                <a:spcPts val="0"/>
              </a:spcBef>
              <a:buSzPct val="171000"/>
              <a:buFont typeface="Arial"/>
              <a:defRPr sz="3600">
                <a:solidFill>
                  <a:srgbClr val="FFFF00"/>
                </a:solidFill>
              </a:defRPr>
            </a:pPr>
            <a:r>
              <a:rPr dirty="0"/>
              <a:t>Vocabulary / Words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-</a:t>
            </a:r>
            <a:r>
              <a:rPr dirty="0">
                <a:solidFill>
                  <a:srgbClr val="FFFFFF"/>
                </a:solidFill>
              </a:rPr>
              <a:t> Variable</a:t>
            </a:r>
            <a:r>
              <a:rPr lang="en-US" dirty="0">
                <a:solidFill>
                  <a:srgbClr val="FFFFFF"/>
                </a:solidFill>
              </a:rPr>
              <a:t>s, Constants</a:t>
            </a:r>
            <a:endParaRPr dirty="0">
              <a:solidFill>
                <a:srgbClr val="FFFFFF"/>
              </a:solidFill>
            </a:endParaRPr>
          </a:p>
          <a:p>
            <a:pPr indent="-533400">
              <a:buSzPct val="171000"/>
              <a:defRPr sz="3600">
                <a:solidFill>
                  <a:srgbClr val="FFFF00"/>
                </a:solidFill>
              </a:defRPr>
            </a:pPr>
            <a:r>
              <a:rPr dirty="0"/>
              <a:t>Sentence structure</a:t>
            </a:r>
            <a:r>
              <a:rPr dirty="0">
                <a:solidFill>
                  <a:srgbClr val="FFFFFF"/>
                </a:solidFill>
              </a:rPr>
              <a:t> - </a:t>
            </a:r>
            <a:r>
              <a:rPr lang="en-US" dirty="0">
                <a:solidFill>
                  <a:srgbClr val="FFFFFF"/>
                </a:solidFill>
              </a:rPr>
              <a:t>Expressions</a:t>
            </a:r>
            <a:endParaRPr dirty="0">
              <a:solidFill>
                <a:srgbClr val="FFFFFF"/>
              </a:solidFill>
            </a:endParaRPr>
          </a:p>
          <a:p>
            <a:pPr indent="-533400">
              <a:buSzPct val="171000"/>
              <a:defRPr sz="3600">
                <a:solidFill>
                  <a:srgbClr val="FFFF00"/>
                </a:solidFill>
              </a:defRPr>
            </a:pPr>
            <a:r>
              <a:rPr dirty="0"/>
              <a:t>Story structure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–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Conditionals, Loops, Functions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494"/>
          <p:cNvSpPr txBox="1"/>
          <p:nvPr/>
        </p:nvSpPr>
        <p:spPr>
          <a:xfrm>
            <a:off x="419418" y="850541"/>
            <a:ext cx="9839008" cy="734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name = input('Enter file:')</a:t>
            </a:r>
            <a:endParaRPr dirty="0"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handle = open(name)</a:t>
            </a:r>
            <a:endParaRPr dirty="0">
              <a:solidFill>
                <a:srgbClr val="000000"/>
              </a:solidFill>
            </a:endParaRPr>
          </a:p>
          <a:p>
            <a:pPr algn="ctr"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counts = </a:t>
            </a:r>
            <a:r>
              <a:rPr dirty="0" err="1"/>
              <a:t>dict</a:t>
            </a:r>
            <a:r>
              <a:rPr dirty="0"/>
              <a:t>()</a:t>
            </a:r>
            <a:endParaRPr dirty="0"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for line in handle:</a:t>
            </a:r>
            <a:endParaRPr dirty="0"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words = </a:t>
            </a:r>
            <a:r>
              <a:rPr dirty="0" err="1"/>
              <a:t>line.split</a:t>
            </a:r>
            <a:r>
              <a:rPr dirty="0"/>
              <a:t>()</a:t>
            </a:r>
            <a:endParaRPr dirty="0"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for word in words:</a:t>
            </a:r>
            <a:endParaRPr dirty="0"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counts[word] = </a:t>
            </a:r>
            <a:r>
              <a:rPr dirty="0" err="1"/>
              <a:t>counts.get</a:t>
            </a:r>
            <a:r>
              <a:rPr dirty="0"/>
              <a:t>(word,0) + 1</a:t>
            </a:r>
            <a:endParaRPr dirty="0"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bigcount</a:t>
            </a:r>
            <a:r>
              <a:rPr dirty="0"/>
              <a:t> = None</a:t>
            </a:r>
            <a:endParaRPr dirty="0"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bigword</a:t>
            </a:r>
            <a:r>
              <a:rPr dirty="0"/>
              <a:t> = None</a:t>
            </a:r>
            <a:endParaRPr dirty="0"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for </a:t>
            </a:r>
            <a:r>
              <a:rPr dirty="0" err="1"/>
              <a:t>word,count</a:t>
            </a:r>
            <a:r>
              <a:rPr dirty="0"/>
              <a:t> in </a:t>
            </a:r>
            <a:r>
              <a:rPr dirty="0" err="1"/>
              <a:t>counts.items</a:t>
            </a:r>
            <a:r>
              <a:rPr dirty="0"/>
              <a:t>():</a:t>
            </a:r>
            <a:endParaRPr dirty="0"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if </a:t>
            </a:r>
            <a:r>
              <a:rPr dirty="0" err="1"/>
              <a:t>bigcount</a:t>
            </a:r>
            <a:r>
              <a:rPr dirty="0"/>
              <a:t> is None or count &gt; </a:t>
            </a:r>
            <a:r>
              <a:rPr dirty="0" err="1"/>
              <a:t>bigcount</a:t>
            </a:r>
            <a:r>
              <a:rPr dirty="0"/>
              <a:t>:</a:t>
            </a:r>
            <a:endParaRPr dirty="0"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 err="1"/>
              <a:t>bigword</a:t>
            </a:r>
            <a:r>
              <a:rPr dirty="0"/>
              <a:t> = word</a:t>
            </a:r>
            <a:endParaRPr dirty="0"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 err="1"/>
              <a:t>bigcount</a:t>
            </a:r>
            <a:r>
              <a:rPr dirty="0"/>
              <a:t> = count</a:t>
            </a:r>
            <a:endParaRPr dirty="0"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 err="1"/>
              <a:t>bigword</a:t>
            </a:r>
            <a:r>
              <a:rPr dirty="0"/>
              <a:t>, </a:t>
            </a:r>
            <a:r>
              <a:rPr dirty="0" err="1"/>
              <a:t>bigcount</a:t>
            </a:r>
            <a:r>
              <a:rPr dirty="0"/>
              <a:t>)</a:t>
            </a:r>
          </a:p>
        </p:txBody>
      </p:sp>
      <p:grpSp>
        <p:nvGrpSpPr>
          <p:cNvPr id="229" name="Shape 495"/>
          <p:cNvGrpSpPr/>
          <p:nvPr/>
        </p:nvGrpSpPr>
        <p:grpSpPr>
          <a:xfrm>
            <a:off x="10840733" y="4690622"/>
            <a:ext cx="4445001" cy="1689101"/>
            <a:chOff x="0" y="0"/>
            <a:chExt cx="4445000" cy="1689100"/>
          </a:xfrm>
        </p:grpSpPr>
        <p:sp>
          <p:nvSpPr>
            <p:cNvPr id="227" name="Rectangle"/>
            <p:cNvSpPr/>
            <p:nvPr/>
          </p:nvSpPr>
          <p:spPr>
            <a:xfrm>
              <a:off x="0" y="0"/>
              <a:ext cx="4445000" cy="1689100"/>
            </a:xfrm>
            <a:prstGeom prst="rect">
              <a:avLst/>
            </a:prstGeom>
            <a:noFill/>
            <a:ln w="12700" cap="rnd">
              <a:solidFill>
                <a:srgbClr val="FF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8" name="python words.py…"/>
            <p:cNvSpPr txBox="1"/>
            <p:nvPr/>
          </p:nvSpPr>
          <p:spPr>
            <a:xfrm>
              <a:off x="0" y="51928"/>
              <a:ext cx="4445000" cy="15852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defRPr sz="3600">
                  <a:solidFill>
                    <a:srgbClr val="FFFF00"/>
                  </a:solidFill>
                </a:defRPr>
              </a:pPr>
              <a:r>
                <a:rPr dirty="0"/>
                <a:t> python </a:t>
              </a:r>
              <a:r>
                <a:rPr dirty="0" err="1"/>
                <a:t>words.py</a:t>
              </a:r>
              <a:r>
                <a:rPr dirty="0"/>
                <a:t> </a:t>
              </a:r>
              <a:endParaRPr dirty="0">
                <a:solidFill>
                  <a:srgbClr val="000000"/>
                </a:solidFill>
              </a:endParaRPr>
            </a:p>
            <a:p>
              <a:pPr>
                <a:defRPr sz="3600">
                  <a:solidFill>
                    <a:srgbClr val="FFFF00"/>
                  </a:solidFill>
                </a:defRPr>
              </a:pPr>
              <a:r>
                <a:rPr dirty="0"/>
                <a:t> Enter file: </a:t>
              </a:r>
              <a:r>
                <a:rPr dirty="0" err="1"/>
                <a:t>words.txt</a:t>
              </a:r>
              <a:endParaRPr dirty="0">
                <a:solidFill>
                  <a:srgbClr val="000000"/>
                </a:solidFill>
              </a:endParaRPr>
            </a:p>
            <a:p>
              <a:pPr>
                <a:defRPr sz="3600">
                  <a:solidFill>
                    <a:srgbClr val="FFFF00"/>
                  </a:solidFill>
                </a:defRPr>
              </a:pPr>
              <a:r>
                <a:rPr dirty="0"/>
                <a:t> to 16</a:t>
              </a:r>
            </a:p>
          </p:txBody>
        </p:sp>
      </p:grpSp>
      <p:sp>
        <p:nvSpPr>
          <p:cNvPr id="230" name="Shape 496"/>
          <p:cNvSpPr txBox="1"/>
          <p:nvPr/>
        </p:nvSpPr>
        <p:spPr>
          <a:xfrm>
            <a:off x="10258425" y="1556035"/>
            <a:ext cx="4813300" cy="2471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300">
                <a:solidFill>
                  <a:srgbClr val="FFFFFF"/>
                </a:solidFill>
              </a:defRPr>
            </a:lvl1pPr>
          </a:lstStyle>
          <a:p>
            <a:r>
              <a:rPr dirty="0"/>
              <a:t>A short “story” about how to count words in a file in Python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508"/>
          <p:cNvSpPr txBox="1">
            <a:spLocks noGrp="1"/>
          </p:cNvSpPr>
          <p:nvPr>
            <p:ph type="title"/>
          </p:nvPr>
        </p:nvSpPr>
        <p:spPr>
          <a:xfrm>
            <a:off x="812800" y="768095"/>
            <a:ext cx="14630400" cy="1365505"/>
          </a:xfrm>
          <a:prstGeom prst="rect">
            <a:avLst/>
          </a:prstGeom>
        </p:spPr>
        <p:txBody>
          <a:bodyPr lIns="38100" tIns="38100" rIns="38100" bIns="38100" anchor="ctr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r>
              <a:rPr dirty="0"/>
              <a:t>Sentences </a:t>
            </a:r>
            <a:r>
              <a:rPr lang="en-US" dirty="0"/>
              <a:t>O</a:t>
            </a:r>
            <a:r>
              <a:rPr dirty="0"/>
              <a:t>r Lines</a:t>
            </a:r>
          </a:p>
        </p:txBody>
      </p:sp>
      <p:sp>
        <p:nvSpPr>
          <p:cNvPr id="237" name="Shape 509"/>
          <p:cNvSpPr txBox="1"/>
          <p:nvPr/>
        </p:nvSpPr>
        <p:spPr>
          <a:xfrm>
            <a:off x="1554125" y="3644698"/>
            <a:ext cx="4003500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48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=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2</a:t>
            </a:r>
            <a:endParaRPr>
              <a:solidFill>
                <a:srgbClr val="000000"/>
              </a:solidFill>
            </a:endParaRPr>
          </a:p>
          <a:p>
            <a:pPr>
              <a:defRPr sz="48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=</a:t>
            </a:r>
            <a:r>
              <a:rPr>
                <a:solidFill>
                  <a:srgbClr val="FF7F00"/>
                </a:solidFill>
              </a:rPr>
              <a:t> </a:t>
            </a:r>
            <a:r>
              <a:t>x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+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2</a:t>
            </a:r>
            <a:endParaRPr>
              <a:solidFill>
                <a:srgbClr val="000000"/>
              </a:solidFill>
            </a:endParaRPr>
          </a:p>
          <a:p>
            <a:pPr>
              <a:defRPr sz="4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</a:t>
            </a:r>
            <a:r>
              <a:rPr>
                <a:solidFill>
                  <a:srgbClr val="FF9900"/>
                </a:solidFill>
              </a:rPr>
              <a:t>x</a:t>
            </a:r>
            <a:r>
              <a:t>)</a:t>
            </a:r>
          </a:p>
        </p:txBody>
      </p:sp>
      <p:sp>
        <p:nvSpPr>
          <p:cNvPr id="238" name="Shape 510"/>
          <p:cNvSpPr txBox="1"/>
          <p:nvPr/>
        </p:nvSpPr>
        <p:spPr>
          <a:xfrm>
            <a:off x="1322914" y="7103297"/>
            <a:ext cx="2341500" cy="59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200">
                <a:solidFill>
                  <a:srgbClr val="FF9900"/>
                </a:solidFill>
              </a:defRPr>
            </a:lvl1pPr>
          </a:lstStyle>
          <a:p>
            <a:r>
              <a:t>Variable</a:t>
            </a:r>
          </a:p>
        </p:txBody>
      </p:sp>
      <p:sp>
        <p:nvSpPr>
          <p:cNvPr id="239" name="Shape 511"/>
          <p:cNvSpPr txBox="1"/>
          <p:nvPr/>
        </p:nvSpPr>
        <p:spPr>
          <a:xfrm>
            <a:off x="4696364" y="7103297"/>
            <a:ext cx="2197201" cy="59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200">
                <a:solidFill>
                  <a:srgbClr val="FFFFFF"/>
                </a:solidFill>
              </a:defRPr>
            </a:lvl1pPr>
          </a:lstStyle>
          <a:p>
            <a:r>
              <a:t>Operator</a:t>
            </a:r>
          </a:p>
        </p:txBody>
      </p:sp>
      <p:sp>
        <p:nvSpPr>
          <p:cNvPr id="240" name="Shape 512"/>
          <p:cNvSpPr txBox="1"/>
          <p:nvPr/>
        </p:nvSpPr>
        <p:spPr>
          <a:xfrm>
            <a:off x="8080915" y="7154097"/>
            <a:ext cx="2336801" cy="59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200">
                <a:solidFill>
                  <a:srgbClr val="00FFFF"/>
                </a:solidFill>
              </a:defRPr>
            </a:lvl1pPr>
          </a:lstStyle>
          <a:p>
            <a:r>
              <a:t>Constant</a:t>
            </a:r>
          </a:p>
        </p:txBody>
      </p:sp>
      <p:sp>
        <p:nvSpPr>
          <p:cNvPr id="241" name="Shape 513"/>
          <p:cNvSpPr txBox="1"/>
          <p:nvPr/>
        </p:nvSpPr>
        <p:spPr>
          <a:xfrm>
            <a:off x="11728990" y="7154097"/>
            <a:ext cx="3489300" cy="59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200">
                <a:solidFill>
                  <a:srgbClr val="FFFF00"/>
                </a:solidFill>
              </a:defRPr>
            </a:lvl1pPr>
          </a:lstStyle>
          <a:p>
            <a:r>
              <a:t>Function</a:t>
            </a:r>
          </a:p>
        </p:txBody>
      </p:sp>
      <p:sp>
        <p:nvSpPr>
          <p:cNvPr id="242" name="Shape 514"/>
          <p:cNvSpPr txBox="1"/>
          <p:nvPr/>
        </p:nvSpPr>
        <p:spPr>
          <a:xfrm>
            <a:off x="7213599" y="3567216"/>
            <a:ext cx="8875950" cy="2339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5400">
                <a:solidFill>
                  <a:srgbClr val="FFFFFF"/>
                </a:solidFill>
              </a:defRPr>
            </a:pPr>
            <a:r>
              <a:rPr dirty="0"/>
              <a:t>Assignment statement</a:t>
            </a:r>
            <a:endParaRPr dirty="0">
              <a:solidFill>
                <a:srgbClr val="000000"/>
              </a:solidFill>
            </a:endParaRPr>
          </a:p>
          <a:p>
            <a:pPr>
              <a:defRPr sz="5400">
                <a:solidFill>
                  <a:srgbClr val="FFFFFF"/>
                </a:solidFill>
              </a:defRPr>
            </a:pPr>
            <a:r>
              <a:rPr dirty="0"/>
              <a:t>Assignment with expression</a:t>
            </a:r>
            <a:endParaRPr dirty="0">
              <a:solidFill>
                <a:srgbClr val="000000"/>
              </a:solidFill>
            </a:endParaRPr>
          </a:p>
          <a:p>
            <a:pPr>
              <a:defRPr sz="5400">
                <a:solidFill>
                  <a:srgbClr val="FFFFFF"/>
                </a:solidFill>
              </a:defRPr>
            </a:pPr>
            <a:r>
              <a:rPr dirty="0"/>
              <a:t>Print statement</a:t>
            </a:r>
          </a:p>
        </p:txBody>
      </p:sp>
      <p:sp>
        <p:nvSpPr>
          <p:cNvPr id="243" name="Shape 515"/>
          <p:cNvSpPr/>
          <p:nvPr/>
        </p:nvSpPr>
        <p:spPr>
          <a:xfrm flipV="1">
            <a:off x="5308599" y="3886261"/>
            <a:ext cx="1330200" cy="17400"/>
          </a:xfrm>
          <a:prstGeom prst="line">
            <a:avLst/>
          </a:prstGeom>
          <a:ln w="635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4" name="Shape 516"/>
          <p:cNvSpPr/>
          <p:nvPr/>
        </p:nvSpPr>
        <p:spPr>
          <a:xfrm flipV="1">
            <a:off x="5816600" y="4734061"/>
            <a:ext cx="933600" cy="7801"/>
          </a:xfrm>
          <a:prstGeom prst="line">
            <a:avLst/>
          </a:prstGeom>
          <a:ln w="635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5" name="Shape 517"/>
          <p:cNvSpPr/>
          <p:nvPr/>
        </p:nvSpPr>
        <p:spPr>
          <a:xfrm flipV="1">
            <a:off x="5384799" y="5562661"/>
            <a:ext cx="1330200" cy="17400"/>
          </a:xfrm>
          <a:prstGeom prst="line">
            <a:avLst/>
          </a:prstGeom>
          <a:ln w="635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522"/>
          <p:cNvSpPr txBox="1">
            <a:spLocks noGrp="1"/>
          </p:cNvSpPr>
          <p:nvPr>
            <p:ph type="ctrTitle"/>
          </p:nvPr>
        </p:nvSpPr>
        <p:spPr>
          <a:xfrm>
            <a:off x="1017678" y="3237235"/>
            <a:ext cx="13931900" cy="2536371"/>
          </a:xfrm>
          <a:prstGeom prst="rect">
            <a:avLst/>
          </a:prstGeom>
        </p:spPr>
        <p:txBody>
          <a:bodyPr lIns="38100" tIns="38100" rIns="38100" bIns="38100" anchor="ctr"/>
          <a:lstStyle>
            <a:lvl1pPr>
              <a:defRPr sz="7200">
                <a:solidFill>
                  <a:srgbClr val="FFD966"/>
                </a:solidFill>
              </a:defRPr>
            </a:lvl1pPr>
          </a:lstStyle>
          <a:p>
            <a:r>
              <a:rPr lang="en-US" dirty="0"/>
              <a:t>Different Ways To Talk To Python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220"/>
          <p:cNvSpPr txBox="1">
            <a:spLocks noGrp="1"/>
          </p:cNvSpPr>
          <p:nvPr>
            <p:ph type="title"/>
          </p:nvPr>
        </p:nvSpPr>
        <p:spPr>
          <a:xfrm>
            <a:off x="812800" y="768095"/>
            <a:ext cx="14630400" cy="1365505"/>
          </a:xfrm>
          <a:prstGeom prst="rect">
            <a:avLst/>
          </a:prstGeom>
        </p:spPr>
        <p:txBody>
          <a:bodyPr lIns="38100" tIns="38100" rIns="38100" bIns="38100" anchor="ctr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r>
              <a:t>About Me</a:t>
            </a:r>
          </a:p>
        </p:txBody>
      </p:sp>
      <p:sp>
        <p:nvSpPr>
          <p:cNvPr id="56" name="Shape 221"/>
          <p:cNvSpPr txBox="1">
            <a:spLocks noGrp="1"/>
          </p:cNvSpPr>
          <p:nvPr>
            <p:ph type="body" sz="half" idx="1"/>
          </p:nvPr>
        </p:nvSpPr>
        <p:spPr>
          <a:xfrm>
            <a:off x="812800" y="2133600"/>
            <a:ext cx="8564665" cy="6034088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indent="-345693">
              <a:spcBef>
                <a:spcPts val="0"/>
              </a:spcBef>
              <a:defRPr sz="3200"/>
            </a:pPr>
            <a:r>
              <a:rPr dirty="0"/>
              <a:t>My name is Jeremy</a:t>
            </a:r>
          </a:p>
          <a:p>
            <a:pPr indent="-345693">
              <a:spcBef>
                <a:spcPts val="0"/>
              </a:spcBef>
              <a:defRPr sz="3200"/>
            </a:pPr>
            <a:r>
              <a:rPr dirty="0"/>
              <a:t>I work at Alibaba Cloud (</a:t>
            </a:r>
            <a:r>
              <a:rPr dirty="0" err="1"/>
              <a:t>阿里云</a:t>
            </a:r>
            <a:r>
              <a:rPr dirty="0"/>
              <a:t>)</a:t>
            </a:r>
          </a:p>
          <a:p>
            <a:pPr indent="-345693">
              <a:spcBef>
                <a:spcPts val="0"/>
              </a:spcBef>
              <a:defRPr sz="3200"/>
            </a:pPr>
            <a:r>
              <a:rPr dirty="0"/>
              <a:t>I am </a:t>
            </a:r>
            <a:r>
              <a:rPr lang="en-US" dirty="0"/>
              <a:t>30</a:t>
            </a:r>
            <a:r>
              <a:rPr dirty="0"/>
              <a:t> years old</a:t>
            </a:r>
          </a:p>
          <a:p>
            <a:pPr indent="-345693">
              <a:spcBef>
                <a:spcPts val="0"/>
              </a:spcBef>
              <a:defRPr sz="3200"/>
            </a:pPr>
            <a:r>
              <a:rPr dirty="0"/>
              <a:t>I like programming a lot!</a:t>
            </a:r>
          </a:p>
        </p:txBody>
      </p:sp>
      <p:pic>
        <p:nvPicPr>
          <p:cNvPr id="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6516" y="2831773"/>
            <a:ext cx="7087429" cy="4827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538"/>
          <p:cNvSpPr txBox="1">
            <a:spLocks noGrp="1"/>
          </p:cNvSpPr>
          <p:nvPr>
            <p:ph type="title"/>
          </p:nvPr>
        </p:nvSpPr>
        <p:spPr>
          <a:xfrm>
            <a:off x="812800" y="768095"/>
            <a:ext cx="14630400" cy="1365505"/>
          </a:xfrm>
          <a:prstGeom prst="rect">
            <a:avLst/>
          </a:prstGeom>
        </p:spPr>
        <p:txBody>
          <a:bodyPr lIns="38100" tIns="38100" rIns="38100" bIns="38100" anchor="ctr"/>
          <a:lstStyle>
            <a:lvl1pPr>
              <a:defRPr sz="7400">
                <a:solidFill>
                  <a:srgbClr val="FFD966"/>
                </a:solidFill>
              </a:defRPr>
            </a:lvl1pPr>
          </a:lstStyle>
          <a:p>
            <a:r>
              <a:rPr dirty="0"/>
              <a:t>Interactive </a:t>
            </a:r>
            <a:r>
              <a:rPr lang="en-US" dirty="0"/>
              <a:t>V</a:t>
            </a:r>
            <a:r>
              <a:rPr dirty="0"/>
              <a:t>ersus Script</a:t>
            </a:r>
          </a:p>
        </p:txBody>
      </p:sp>
      <p:sp>
        <p:nvSpPr>
          <p:cNvPr id="253" name="Shape 5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38100" tIns="38100" rIns="38100" bIns="38100" anchor="ctr"/>
          <a:lstStyle/>
          <a:p>
            <a:pPr indent="-533400">
              <a:spcBef>
                <a:spcPts val="0"/>
              </a:spcBef>
              <a:buClr>
                <a:srgbClr val="FFFF00"/>
              </a:buClr>
              <a:buSzPct val="171000"/>
              <a:defRPr sz="3400">
                <a:solidFill>
                  <a:srgbClr val="FFFF00"/>
                </a:solidFill>
              </a:defRPr>
            </a:pPr>
            <a:r>
              <a:rPr dirty="0"/>
              <a:t>Interactive</a:t>
            </a:r>
          </a:p>
          <a:p>
            <a:pPr marL="0" lvl="1" indent="508000">
              <a:buSzTx/>
              <a:buNone/>
              <a:defRPr sz="3400"/>
            </a:pPr>
            <a:r>
              <a:rPr dirty="0"/>
              <a:t> -  You type directly to Python one line at a time and it responds</a:t>
            </a:r>
            <a:endParaRPr sz="1400" dirty="0">
              <a:solidFill>
                <a:srgbClr val="000000"/>
              </a:solidFill>
            </a:endParaRPr>
          </a:p>
          <a:p>
            <a:pPr indent="-533400">
              <a:buClr>
                <a:srgbClr val="FFFF00"/>
              </a:buClr>
              <a:buSzPct val="171000"/>
              <a:defRPr sz="3400">
                <a:solidFill>
                  <a:srgbClr val="FFFF00"/>
                </a:solidFill>
              </a:defRPr>
            </a:pPr>
            <a:r>
              <a:rPr dirty="0"/>
              <a:t>Script</a:t>
            </a:r>
          </a:p>
          <a:p>
            <a:pPr marL="0" lvl="1" indent="508000">
              <a:buSzTx/>
              <a:buNone/>
              <a:defRPr sz="3400"/>
            </a:pPr>
            <a:r>
              <a:rPr dirty="0"/>
              <a:t> -  You enter many statements (lines) into a file and tell Python to read the file line-by-line and execute (run) each statement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544"/>
          <p:cNvSpPr txBox="1">
            <a:spLocks noGrp="1"/>
          </p:cNvSpPr>
          <p:nvPr>
            <p:ph type="title"/>
          </p:nvPr>
        </p:nvSpPr>
        <p:spPr>
          <a:xfrm>
            <a:off x="812800" y="768095"/>
            <a:ext cx="14630400" cy="1365505"/>
          </a:xfrm>
          <a:prstGeom prst="rect">
            <a:avLst/>
          </a:prstGeom>
        </p:spPr>
        <p:txBody>
          <a:bodyPr lIns="38100" tIns="38100" rIns="38100" bIns="38100" anchor="ctr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r>
              <a:rPr dirty="0"/>
              <a:t>Program Steps </a:t>
            </a:r>
            <a:r>
              <a:rPr lang="en-US" dirty="0"/>
              <a:t>O</a:t>
            </a:r>
            <a:r>
              <a:rPr dirty="0"/>
              <a:t>r Program Flow</a:t>
            </a:r>
          </a:p>
        </p:txBody>
      </p:sp>
      <p:sp>
        <p:nvSpPr>
          <p:cNvPr id="256" name="Shape 5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38100" tIns="38100" rIns="38100" bIns="38100" anchor="ctr"/>
          <a:lstStyle/>
          <a:p>
            <a:pPr indent="-533400">
              <a:spcBef>
                <a:spcPts val="0"/>
              </a:spcBef>
              <a:buSzPct val="171000"/>
              <a:defRPr sz="3600"/>
            </a:pPr>
            <a:r>
              <a:rPr dirty="0"/>
              <a:t>Like a recipe or installation instructions, a program is a </a:t>
            </a:r>
            <a:r>
              <a:rPr dirty="0">
                <a:solidFill>
                  <a:srgbClr val="FFFF00"/>
                </a:solidFill>
              </a:rPr>
              <a:t>sequence</a:t>
            </a:r>
            <a:r>
              <a:rPr dirty="0"/>
              <a:t> of steps to be done in order</a:t>
            </a:r>
            <a:r>
              <a:rPr lang="en-US" dirty="0"/>
              <a:t> (</a:t>
            </a:r>
            <a:r>
              <a:rPr lang="zh-CN" altLang="en-US" dirty="0"/>
              <a:t>顺序</a:t>
            </a:r>
            <a:r>
              <a:rPr lang="en-US" altLang="zh-CN" dirty="0"/>
              <a:t>)</a:t>
            </a:r>
            <a:r>
              <a:rPr dirty="0"/>
              <a:t>.</a:t>
            </a:r>
          </a:p>
          <a:p>
            <a:pPr indent="-533400">
              <a:buSzPct val="171000"/>
              <a:defRPr sz="3600"/>
            </a:pPr>
            <a:r>
              <a:rPr dirty="0"/>
              <a:t>Some steps are </a:t>
            </a:r>
            <a:r>
              <a:rPr dirty="0">
                <a:solidFill>
                  <a:srgbClr val="FFFF00"/>
                </a:solidFill>
              </a:rPr>
              <a:t>conditional</a:t>
            </a:r>
            <a:r>
              <a:rPr dirty="0"/>
              <a:t> - they may be skipped.</a:t>
            </a:r>
          </a:p>
          <a:p>
            <a:pPr indent="-533400">
              <a:buSzPct val="171000"/>
              <a:defRPr sz="3600"/>
            </a:pPr>
            <a:r>
              <a:rPr dirty="0"/>
              <a:t>Sometimes a step or group of steps </a:t>
            </a:r>
            <a:r>
              <a:rPr lang="en-US" dirty="0"/>
              <a:t>must</a:t>
            </a:r>
            <a:r>
              <a:rPr dirty="0"/>
              <a:t> be </a:t>
            </a:r>
            <a:r>
              <a:rPr dirty="0">
                <a:solidFill>
                  <a:srgbClr val="FFFF00"/>
                </a:solidFill>
              </a:rPr>
              <a:t>repeated</a:t>
            </a:r>
            <a:r>
              <a:rPr dirty="0"/>
              <a:t>.</a:t>
            </a:r>
          </a:p>
          <a:p>
            <a:pPr indent="-533400">
              <a:buSzPct val="171000"/>
              <a:defRPr sz="3600"/>
            </a:pPr>
            <a:r>
              <a:rPr dirty="0"/>
              <a:t>Sometimes we store a set of steps to be used over and over </a:t>
            </a:r>
            <a:r>
              <a:rPr lang="en-US" dirty="0"/>
              <a:t>in different places in our program </a:t>
            </a:r>
            <a:r>
              <a:rPr dirty="0"/>
              <a:t>(these are called </a:t>
            </a:r>
            <a:r>
              <a:rPr dirty="0">
                <a:solidFill>
                  <a:srgbClr val="FFFF00"/>
                </a:solidFill>
              </a:rPr>
              <a:t>functions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550"/>
          <p:cNvSpPr txBox="1">
            <a:spLocks noGrp="1"/>
          </p:cNvSpPr>
          <p:nvPr>
            <p:ph type="title"/>
          </p:nvPr>
        </p:nvSpPr>
        <p:spPr>
          <a:xfrm>
            <a:off x="812800" y="768095"/>
            <a:ext cx="14630400" cy="1365505"/>
          </a:xfrm>
          <a:prstGeom prst="rect">
            <a:avLst/>
          </a:prstGeom>
        </p:spPr>
        <p:txBody>
          <a:bodyPr lIns="38100" tIns="38100" rIns="38100" bIns="38100" anchor="ctr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r>
              <a:t>Sequential Steps</a:t>
            </a:r>
          </a:p>
        </p:txBody>
      </p:sp>
      <p:sp>
        <p:nvSpPr>
          <p:cNvPr id="259" name="Shape 551"/>
          <p:cNvSpPr txBox="1"/>
          <p:nvPr/>
        </p:nvSpPr>
        <p:spPr>
          <a:xfrm>
            <a:off x="6582116" y="2835109"/>
            <a:ext cx="3244647" cy="32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Program: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7F00"/>
                </a:solidFill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2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</a:t>
            </a:r>
            <a:r>
              <a:rPr>
                <a:solidFill>
                  <a:srgbClr val="00FF00"/>
                </a:solidFill>
              </a:rPr>
              <a:t>x</a:t>
            </a:r>
            <a:r>
              <a:t>)</a:t>
            </a:r>
            <a:endParaRPr>
              <a:solidFill>
                <a:srgbClr val="00FF00"/>
              </a:solidFill>
            </a:endParaRPr>
          </a:p>
          <a:p>
            <a:pPr>
              <a:defRPr sz="3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x + 2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</a:t>
            </a:r>
            <a:r>
              <a:rPr>
                <a:solidFill>
                  <a:srgbClr val="00FF00"/>
                </a:solidFill>
              </a:rPr>
              <a:t>x</a:t>
            </a:r>
            <a:r>
              <a:t>)</a:t>
            </a:r>
          </a:p>
        </p:txBody>
      </p:sp>
      <p:sp>
        <p:nvSpPr>
          <p:cNvPr id="260" name="Shape 552"/>
          <p:cNvSpPr txBox="1"/>
          <p:nvPr/>
        </p:nvSpPr>
        <p:spPr>
          <a:xfrm>
            <a:off x="11812569" y="3331993"/>
            <a:ext cx="1734098" cy="2118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Output: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FFFF"/>
                </a:solidFill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  2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  4</a:t>
            </a:r>
          </a:p>
        </p:txBody>
      </p:sp>
      <p:grpSp>
        <p:nvGrpSpPr>
          <p:cNvPr id="263" name="Shape 553"/>
          <p:cNvGrpSpPr/>
          <p:nvPr/>
        </p:nvGrpSpPr>
        <p:grpSpPr>
          <a:xfrm>
            <a:off x="1587499" y="2742664"/>
            <a:ext cx="2743201" cy="596901"/>
            <a:chOff x="0" y="0"/>
            <a:chExt cx="2743199" cy="596900"/>
          </a:xfrm>
        </p:grpSpPr>
        <p:sp>
          <p:nvSpPr>
            <p:cNvPr id="261" name="Rectangle"/>
            <p:cNvSpPr/>
            <p:nvPr/>
          </p:nvSpPr>
          <p:spPr>
            <a:xfrm>
              <a:off x="-1" y="0"/>
              <a:ext cx="2743201" cy="596900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2" name="x = 2"/>
            <p:cNvSpPr txBox="1"/>
            <p:nvPr/>
          </p:nvSpPr>
          <p:spPr>
            <a:xfrm>
              <a:off x="-1" y="51720"/>
              <a:ext cx="2743201" cy="493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r>
                <a:t>x = 2</a:t>
              </a:r>
            </a:p>
          </p:txBody>
        </p:sp>
      </p:grpSp>
      <p:grpSp>
        <p:nvGrpSpPr>
          <p:cNvPr id="266" name="Shape 554"/>
          <p:cNvGrpSpPr/>
          <p:nvPr/>
        </p:nvGrpSpPr>
        <p:grpSpPr>
          <a:xfrm>
            <a:off x="1587499" y="3847565"/>
            <a:ext cx="2743201" cy="596901"/>
            <a:chOff x="0" y="0"/>
            <a:chExt cx="2743199" cy="596900"/>
          </a:xfrm>
        </p:grpSpPr>
        <p:sp>
          <p:nvSpPr>
            <p:cNvPr id="264" name="Rectangle"/>
            <p:cNvSpPr/>
            <p:nvPr/>
          </p:nvSpPr>
          <p:spPr>
            <a:xfrm>
              <a:off x="-1" y="0"/>
              <a:ext cx="2743201" cy="596900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5" name="print(x)"/>
            <p:cNvSpPr txBox="1"/>
            <p:nvPr/>
          </p:nvSpPr>
          <p:spPr>
            <a:xfrm>
              <a:off x="-1" y="51720"/>
              <a:ext cx="2743201" cy="493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r>
                <a:t>print(x)</a:t>
              </a:r>
            </a:p>
          </p:txBody>
        </p:sp>
      </p:grpSp>
      <p:sp>
        <p:nvSpPr>
          <p:cNvPr id="267" name="Shape 555"/>
          <p:cNvSpPr/>
          <p:nvPr/>
        </p:nvSpPr>
        <p:spPr>
          <a:xfrm flipH="1" flipV="1">
            <a:off x="2940049" y="3339706"/>
            <a:ext cx="14288" cy="566737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70" name="Shape 556"/>
          <p:cNvGrpSpPr/>
          <p:nvPr/>
        </p:nvGrpSpPr>
        <p:grpSpPr>
          <a:xfrm>
            <a:off x="1587499" y="4928796"/>
            <a:ext cx="2743201" cy="596901"/>
            <a:chOff x="0" y="0"/>
            <a:chExt cx="2743199" cy="596900"/>
          </a:xfrm>
        </p:grpSpPr>
        <p:sp>
          <p:nvSpPr>
            <p:cNvPr id="268" name="Rectangle"/>
            <p:cNvSpPr/>
            <p:nvPr/>
          </p:nvSpPr>
          <p:spPr>
            <a:xfrm>
              <a:off x="-1" y="0"/>
              <a:ext cx="2743201" cy="596900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9" name="x = x + 2"/>
            <p:cNvSpPr txBox="1"/>
            <p:nvPr/>
          </p:nvSpPr>
          <p:spPr>
            <a:xfrm>
              <a:off x="-1" y="51720"/>
              <a:ext cx="2743201" cy="493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r>
                <a:t>x = x + 2</a:t>
              </a:r>
            </a:p>
          </p:txBody>
        </p:sp>
      </p:grpSp>
      <p:sp>
        <p:nvSpPr>
          <p:cNvPr id="271" name="Shape 557"/>
          <p:cNvSpPr/>
          <p:nvPr/>
        </p:nvSpPr>
        <p:spPr>
          <a:xfrm flipH="1" flipV="1">
            <a:off x="2940049" y="4436812"/>
            <a:ext cx="14288" cy="566737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74" name="Shape 558"/>
          <p:cNvGrpSpPr/>
          <p:nvPr/>
        </p:nvGrpSpPr>
        <p:grpSpPr>
          <a:xfrm>
            <a:off x="1587499" y="6031965"/>
            <a:ext cx="2743201" cy="596901"/>
            <a:chOff x="0" y="0"/>
            <a:chExt cx="2743199" cy="596900"/>
          </a:xfrm>
        </p:grpSpPr>
        <p:sp>
          <p:nvSpPr>
            <p:cNvPr id="272" name="Rectangle"/>
            <p:cNvSpPr/>
            <p:nvPr/>
          </p:nvSpPr>
          <p:spPr>
            <a:xfrm>
              <a:off x="-1" y="0"/>
              <a:ext cx="2743201" cy="596900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3" name="print(x)"/>
            <p:cNvSpPr txBox="1"/>
            <p:nvPr/>
          </p:nvSpPr>
          <p:spPr>
            <a:xfrm>
              <a:off x="-1" y="51720"/>
              <a:ext cx="2743201" cy="493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r>
                <a:t>print(x)</a:t>
              </a:r>
            </a:p>
          </p:txBody>
        </p:sp>
      </p:grpSp>
      <p:sp>
        <p:nvSpPr>
          <p:cNvPr id="275" name="Shape 559"/>
          <p:cNvSpPr/>
          <p:nvPr/>
        </p:nvSpPr>
        <p:spPr>
          <a:xfrm flipH="1" flipV="1">
            <a:off x="2940049" y="5525551"/>
            <a:ext cx="14288" cy="566737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6" name="Shape 560"/>
          <p:cNvSpPr/>
          <p:nvPr/>
        </p:nvSpPr>
        <p:spPr>
          <a:xfrm flipH="1">
            <a:off x="8774348" y="4669276"/>
            <a:ext cx="2762658" cy="72058"/>
          </a:xfrm>
          <a:prstGeom prst="line">
            <a:avLst/>
          </a:prstGeom>
          <a:ln w="508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7" name="Shape 561"/>
          <p:cNvSpPr/>
          <p:nvPr/>
        </p:nvSpPr>
        <p:spPr>
          <a:xfrm flipH="1">
            <a:off x="8774348" y="5278964"/>
            <a:ext cx="2783187" cy="613836"/>
          </a:xfrm>
          <a:prstGeom prst="line">
            <a:avLst/>
          </a:prstGeom>
          <a:ln w="508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8" name="Shape 562"/>
          <p:cNvSpPr txBox="1"/>
          <p:nvPr/>
        </p:nvSpPr>
        <p:spPr>
          <a:xfrm>
            <a:off x="2054200" y="7285169"/>
            <a:ext cx="12401102" cy="951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300">
                <a:solidFill>
                  <a:srgbClr val="FFFFFF"/>
                </a:solidFill>
              </a:defRPr>
            </a:lvl1pPr>
          </a:lstStyle>
          <a:p>
            <a:r>
              <a:t>When a program is running, it flows from one step to the next.  As programmers, we set up “paths” for the program to follow.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567"/>
          <p:cNvSpPr txBox="1">
            <a:spLocks noGrp="1"/>
          </p:cNvSpPr>
          <p:nvPr>
            <p:ph type="title"/>
          </p:nvPr>
        </p:nvSpPr>
        <p:spPr>
          <a:xfrm>
            <a:off x="5854700" y="768095"/>
            <a:ext cx="9588500" cy="1365505"/>
          </a:xfrm>
          <a:prstGeom prst="rect">
            <a:avLst/>
          </a:prstGeom>
        </p:spPr>
        <p:txBody>
          <a:bodyPr lIns="38100" tIns="38100" rIns="38100" bIns="38100" anchor="ctr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r>
              <a:t>Conditional Steps</a:t>
            </a:r>
          </a:p>
        </p:txBody>
      </p:sp>
      <p:sp>
        <p:nvSpPr>
          <p:cNvPr id="281" name="Shape 568"/>
          <p:cNvSpPr txBox="1"/>
          <p:nvPr/>
        </p:nvSpPr>
        <p:spPr>
          <a:xfrm>
            <a:off x="13684012" y="3595228"/>
            <a:ext cx="1581151" cy="2118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Output: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FFFF"/>
                </a:solidFill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Smaller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Finis </a:t>
            </a:r>
          </a:p>
        </p:txBody>
      </p:sp>
      <p:sp>
        <p:nvSpPr>
          <p:cNvPr id="282" name="Shape 569"/>
          <p:cNvSpPr txBox="1"/>
          <p:nvPr/>
        </p:nvSpPr>
        <p:spPr>
          <a:xfrm>
            <a:off x="7799385" y="3321049"/>
            <a:ext cx="4535287" cy="408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Program: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7F00"/>
                </a:solidFill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5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x &lt; 10: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rPr>
                <a:solidFill>
                  <a:srgbClr val="00FF00"/>
                </a:solidFill>
              </a:rPr>
              <a:t>'Smaller'</a:t>
            </a:r>
            <a:r>
              <a:rPr>
                <a:solidFill>
                  <a:srgbClr val="FFFF00"/>
                </a:solidFill>
              </a:rPr>
              <a:t>)</a:t>
            </a:r>
            <a:endParaRPr>
              <a:solidFill>
                <a:srgbClr val="00FF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x &gt; 20: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rPr>
                <a:solidFill>
                  <a:srgbClr val="00FF00"/>
                </a:solidFill>
              </a:rPr>
              <a:t>'Bigger'</a:t>
            </a:r>
            <a:r>
              <a:rPr>
                <a:solidFill>
                  <a:srgbClr val="FFFF00"/>
                </a:solidFill>
              </a:rPr>
              <a:t>)</a:t>
            </a:r>
            <a:endParaRPr>
              <a:solidFill>
                <a:srgbClr val="00FF00"/>
              </a:solidFill>
            </a:endParaRPr>
          </a:p>
          <a:p>
            <a:pPr algn="ctr"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FF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</a:t>
            </a:r>
            <a:r>
              <a:rPr>
                <a:solidFill>
                  <a:srgbClr val="00FF00"/>
                </a:solidFill>
              </a:rPr>
              <a:t>'Finis'</a:t>
            </a:r>
            <a:r>
              <a:t>)</a:t>
            </a:r>
          </a:p>
        </p:txBody>
      </p:sp>
      <p:grpSp>
        <p:nvGrpSpPr>
          <p:cNvPr id="285" name="Shape 570"/>
          <p:cNvGrpSpPr/>
          <p:nvPr/>
        </p:nvGrpSpPr>
        <p:grpSpPr>
          <a:xfrm>
            <a:off x="1244599" y="977900"/>
            <a:ext cx="2743201" cy="597000"/>
            <a:chOff x="0" y="0"/>
            <a:chExt cx="2743199" cy="596999"/>
          </a:xfrm>
        </p:grpSpPr>
        <p:sp>
          <p:nvSpPr>
            <p:cNvPr id="283" name="Rectangle"/>
            <p:cNvSpPr/>
            <p:nvPr/>
          </p:nvSpPr>
          <p:spPr>
            <a:xfrm>
              <a:off x="-1" y="0"/>
              <a:ext cx="2743201" cy="597000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4" name="x = 5"/>
            <p:cNvSpPr txBox="1"/>
            <p:nvPr/>
          </p:nvSpPr>
          <p:spPr>
            <a:xfrm>
              <a:off x="-1" y="88832"/>
              <a:ext cx="2743201" cy="419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</a:defRPr>
              </a:lvl1pPr>
            </a:lstStyle>
            <a:p>
              <a:r>
                <a:t>x = 5</a:t>
              </a:r>
            </a:p>
          </p:txBody>
        </p:sp>
      </p:grpSp>
      <p:sp>
        <p:nvSpPr>
          <p:cNvPr id="286" name="Shape 571"/>
          <p:cNvSpPr/>
          <p:nvPr/>
        </p:nvSpPr>
        <p:spPr>
          <a:xfrm flipH="1" flipV="1">
            <a:off x="2597149" y="1576387"/>
            <a:ext cx="14288" cy="566737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7" name="Shape 572"/>
          <p:cNvSpPr/>
          <p:nvPr/>
        </p:nvSpPr>
        <p:spPr>
          <a:xfrm flipH="1">
            <a:off x="12334672" y="4948237"/>
            <a:ext cx="1206231" cy="417514"/>
          </a:xfrm>
          <a:prstGeom prst="line">
            <a:avLst/>
          </a:prstGeom>
          <a:ln w="508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90" name="Shape 573"/>
          <p:cNvGrpSpPr/>
          <p:nvPr/>
        </p:nvGrpSpPr>
        <p:grpSpPr>
          <a:xfrm>
            <a:off x="1181100" y="2120900"/>
            <a:ext cx="2870200" cy="1270000"/>
            <a:chOff x="0" y="0"/>
            <a:chExt cx="2870200" cy="1270000"/>
          </a:xfrm>
        </p:grpSpPr>
        <p:sp>
          <p:nvSpPr>
            <p:cNvPr id="288" name="Polygon"/>
            <p:cNvSpPr/>
            <p:nvPr/>
          </p:nvSpPr>
          <p:spPr>
            <a:xfrm>
              <a:off x="0" y="0"/>
              <a:ext cx="2870200" cy="1270000"/>
            </a:xfrm>
            <a:prstGeom prst="diamond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9" name="x &lt; 10 ?"/>
            <p:cNvSpPr txBox="1"/>
            <p:nvPr/>
          </p:nvSpPr>
          <p:spPr>
            <a:xfrm>
              <a:off x="717550" y="425332"/>
              <a:ext cx="1435100" cy="419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</a:defRPr>
              </a:lvl1pPr>
            </a:lstStyle>
            <a:p>
              <a:r>
                <a:t>x &lt; 10 ?</a:t>
              </a:r>
            </a:p>
          </p:txBody>
        </p:sp>
      </p:grpSp>
      <p:sp>
        <p:nvSpPr>
          <p:cNvPr id="291" name="Shape 574"/>
          <p:cNvSpPr/>
          <p:nvPr/>
        </p:nvSpPr>
        <p:spPr>
          <a:xfrm flipH="1" flipV="1">
            <a:off x="2597150" y="3338512"/>
            <a:ext cx="19050" cy="1609726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94" name="Shape 575"/>
          <p:cNvGrpSpPr/>
          <p:nvPr/>
        </p:nvGrpSpPr>
        <p:grpSpPr>
          <a:xfrm>
            <a:off x="3327400" y="3352799"/>
            <a:ext cx="2921000" cy="749301"/>
            <a:chOff x="0" y="0"/>
            <a:chExt cx="2921000" cy="749299"/>
          </a:xfrm>
        </p:grpSpPr>
        <p:sp>
          <p:nvSpPr>
            <p:cNvPr id="292" name="Rectangle"/>
            <p:cNvSpPr/>
            <p:nvPr/>
          </p:nvSpPr>
          <p:spPr>
            <a:xfrm>
              <a:off x="0" y="-1"/>
              <a:ext cx="2921000" cy="7493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3" name="print('Smaller')"/>
            <p:cNvSpPr txBox="1"/>
            <p:nvPr/>
          </p:nvSpPr>
          <p:spPr>
            <a:xfrm>
              <a:off x="0" y="164981"/>
              <a:ext cx="2921000" cy="419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</a:defRPr>
              </a:lvl1pPr>
            </a:lstStyle>
            <a:p>
              <a:r>
                <a:t>print('Smaller')</a:t>
              </a:r>
            </a:p>
          </p:txBody>
        </p:sp>
      </p:grpSp>
      <p:sp>
        <p:nvSpPr>
          <p:cNvPr id="295" name="Shape 576"/>
          <p:cNvSpPr/>
          <p:nvPr/>
        </p:nvSpPr>
        <p:spPr>
          <a:xfrm flipH="1" flipV="1">
            <a:off x="4038598" y="2749549"/>
            <a:ext cx="777876" cy="15876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6" name="Shape 577"/>
          <p:cNvSpPr/>
          <p:nvPr/>
        </p:nvSpPr>
        <p:spPr>
          <a:xfrm flipV="1">
            <a:off x="4783137" y="2749549"/>
            <a:ext cx="15876" cy="644525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7" name="Shape 578"/>
          <p:cNvSpPr/>
          <p:nvPr/>
        </p:nvSpPr>
        <p:spPr>
          <a:xfrm flipH="1">
            <a:off x="4783136" y="4087812"/>
            <a:ext cx="15876" cy="314325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8" name="Shape 579"/>
          <p:cNvSpPr/>
          <p:nvPr/>
        </p:nvSpPr>
        <p:spPr>
          <a:xfrm>
            <a:off x="2649535" y="4419600"/>
            <a:ext cx="2149475" cy="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01" name="Shape 580"/>
          <p:cNvGrpSpPr/>
          <p:nvPr/>
        </p:nvGrpSpPr>
        <p:grpSpPr>
          <a:xfrm>
            <a:off x="1181100" y="4864100"/>
            <a:ext cx="2870200" cy="1270000"/>
            <a:chOff x="0" y="0"/>
            <a:chExt cx="2870200" cy="1270000"/>
          </a:xfrm>
        </p:grpSpPr>
        <p:sp>
          <p:nvSpPr>
            <p:cNvPr id="299" name="Polygon"/>
            <p:cNvSpPr/>
            <p:nvPr/>
          </p:nvSpPr>
          <p:spPr>
            <a:xfrm>
              <a:off x="0" y="0"/>
              <a:ext cx="2870200" cy="1270000"/>
            </a:xfrm>
            <a:prstGeom prst="diamond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0" name="x &gt; 20 ?"/>
            <p:cNvSpPr txBox="1"/>
            <p:nvPr/>
          </p:nvSpPr>
          <p:spPr>
            <a:xfrm>
              <a:off x="717550" y="425332"/>
              <a:ext cx="1435100" cy="419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</a:defRPr>
              </a:lvl1pPr>
            </a:lstStyle>
            <a:p>
              <a:r>
                <a:t>x &gt; 20 ?</a:t>
              </a:r>
            </a:p>
          </p:txBody>
        </p:sp>
      </p:grpSp>
      <p:sp>
        <p:nvSpPr>
          <p:cNvPr id="302" name="Shape 581"/>
          <p:cNvSpPr/>
          <p:nvPr/>
        </p:nvSpPr>
        <p:spPr>
          <a:xfrm flipH="1" flipV="1">
            <a:off x="2597150" y="6097585"/>
            <a:ext cx="19050" cy="1609726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05" name="Shape 582"/>
          <p:cNvGrpSpPr/>
          <p:nvPr/>
        </p:nvGrpSpPr>
        <p:grpSpPr>
          <a:xfrm>
            <a:off x="3327400" y="6095999"/>
            <a:ext cx="2921000" cy="749301"/>
            <a:chOff x="0" y="0"/>
            <a:chExt cx="2921000" cy="749299"/>
          </a:xfrm>
        </p:grpSpPr>
        <p:sp>
          <p:nvSpPr>
            <p:cNvPr id="303" name="Rectangle"/>
            <p:cNvSpPr/>
            <p:nvPr/>
          </p:nvSpPr>
          <p:spPr>
            <a:xfrm>
              <a:off x="0" y="-1"/>
              <a:ext cx="2921000" cy="7493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4" name="print('Bigger')"/>
            <p:cNvSpPr txBox="1"/>
            <p:nvPr/>
          </p:nvSpPr>
          <p:spPr>
            <a:xfrm>
              <a:off x="0" y="164981"/>
              <a:ext cx="2921000" cy="419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</a:defRPr>
              </a:lvl1pPr>
            </a:lstStyle>
            <a:p>
              <a:r>
                <a:t>print('Bigger')</a:t>
              </a:r>
            </a:p>
          </p:txBody>
        </p:sp>
      </p:grpSp>
      <p:sp>
        <p:nvSpPr>
          <p:cNvPr id="306" name="Shape 583"/>
          <p:cNvSpPr/>
          <p:nvPr/>
        </p:nvSpPr>
        <p:spPr>
          <a:xfrm flipH="1" flipV="1">
            <a:off x="4038598" y="5492748"/>
            <a:ext cx="777876" cy="15876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7" name="Shape 584"/>
          <p:cNvSpPr/>
          <p:nvPr/>
        </p:nvSpPr>
        <p:spPr>
          <a:xfrm flipV="1">
            <a:off x="4783137" y="5492750"/>
            <a:ext cx="15876" cy="644525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8" name="Shape 585"/>
          <p:cNvSpPr/>
          <p:nvPr/>
        </p:nvSpPr>
        <p:spPr>
          <a:xfrm flipH="1">
            <a:off x="4783136" y="6831010"/>
            <a:ext cx="15876" cy="314325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9" name="Shape 586"/>
          <p:cNvSpPr/>
          <p:nvPr/>
        </p:nvSpPr>
        <p:spPr>
          <a:xfrm>
            <a:off x="2649535" y="7162800"/>
            <a:ext cx="2149475" cy="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0" name="Shape 587"/>
          <p:cNvSpPr/>
          <p:nvPr/>
        </p:nvSpPr>
        <p:spPr>
          <a:xfrm flipH="1">
            <a:off x="11431588" y="5508624"/>
            <a:ext cx="2109315" cy="1654177"/>
          </a:xfrm>
          <a:prstGeom prst="line">
            <a:avLst/>
          </a:prstGeom>
          <a:ln w="508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3" name="Shape 588"/>
          <p:cNvGrpSpPr/>
          <p:nvPr/>
        </p:nvGrpSpPr>
        <p:grpSpPr>
          <a:xfrm>
            <a:off x="1244599" y="7658100"/>
            <a:ext cx="2743201" cy="596900"/>
            <a:chOff x="0" y="0"/>
            <a:chExt cx="2743199" cy="596900"/>
          </a:xfrm>
        </p:grpSpPr>
        <p:sp>
          <p:nvSpPr>
            <p:cNvPr id="311" name="Rectangle"/>
            <p:cNvSpPr/>
            <p:nvPr/>
          </p:nvSpPr>
          <p:spPr>
            <a:xfrm>
              <a:off x="-1" y="0"/>
              <a:ext cx="2743201" cy="596900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2" name="print('Finis')"/>
            <p:cNvSpPr txBox="1"/>
            <p:nvPr/>
          </p:nvSpPr>
          <p:spPr>
            <a:xfrm>
              <a:off x="-1" y="88782"/>
              <a:ext cx="2743201" cy="419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</a:defRPr>
              </a:lvl1pPr>
            </a:lstStyle>
            <a:p>
              <a:r>
                <a:t>print('Finis')</a:t>
              </a:r>
            </a:p>
          </p:txBody>
        </p:sp>
      </p:grpSp>
      <p:sp>
        <p:nvSpPr>
          <p:cNvPr id="314" name="Shape 589"/>
          <p:cNvSpPr txBox="1"/>
          <p:nvPr/>
        </p:nvSpPr>
        <p:spPr>
          <a:xfrm>
            <a:off x="4414837" y="2209681"/>
            <a:ext cx="725487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t>Yes</a:t>
            </a:r>
          </a:p>
        </p:txBody>
      </p:sp>
      <p:sp>
        <p:nvSpPr>
          <p:cNvPr id="315" name="Shape 591"/>
          <p:cNvSpPr txBox="1"/>
          <p:nvPr/>
        </p:nvSpPr>
        <p:spPr>
          <a:xfrm>
            <a:off x="1652279" y="3710696"/>
            <a:ext cx="72540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t>No</a:t>
            </a:r>
          </a:p>
        </p:txBody>
      </p:sp>
      <p:sp>
        <p:nvSpPr>
          <p:cNvPr id="316" name="Shape 591"/>
          <p:cNvSpPr txBox="1"/>
          <p:nvPr/>
        </p:nvSpPr>
        <p:spPr>
          <a:xfrm>
            <a:off x="1663560" y="6387254"/>
            <a:ext cx="72540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t>No</a:t>
            </a:r>
          </a:p>
        </p:txBody>
      </p:sp>
      <p:sp>
        <p:nvSpPr>
          <p:cNvPr id="317" name="Shape 589"/>
          <p:cNvSpPr txBox="1"/>
          <p:nvPr/>
        </p:nvSpPr>
        <p:spPr>
          <a:xfrm>
            <a:off x="4414837" y="4904141"/>
            <a:ext cx="725487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t>Yes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596"/>
          <p:cNvSpPr txBox="1">
            <a:spLocks noGrp="1"/>
          </p:cNvSpPr>
          <p:nvPr>
            <p:ph type="title"/>
          </p:nvPr>
        </p:nvSpPr>
        <p:spPr>
          <a:xfrm>
            <a:off x="5889607" y="768095"/>
            <a:ext cx="9553593" cy="1365505"/>
          </a:xfrm>
          <a:prstGeom prst="rect">
            <a:avLst/>
          </a:prstGeom>
        </p:spPr>
        <p:txBody>
          <a:bodyPr lIns="38100" tIns="38100" rIns="38100" bIns="38100" anchor="ctr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r>
              <a:t>Repeated Steps</a:t>
            </a:r>
          </a:p>
        </p:txBody>
      </p:sp>
      <p:sp>
        <p:nvSpPr>
          <p:cNvPr id="320" name="Shape 597"/>
          <p:cNvSpPr txBox="1"/>
          <p:nvPr/>
        </p:nvSpPr>
        <p:spPr>
          <a:xfrm>
            <a:off x="13337271" y="2413809"/>
            <a:ext cx="1993801" cy="4252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Output: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00FF"/>
                </a:solidFill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5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4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2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1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Blastoff!</a:t>
            </a:r>
          </a:p>
        </p:txBody>
      </p:sp>
      <p:sp>
        <p:nvSpPr>
          <p:cNvPr id="321" name="Shape 598"/>
          <p:cNvSpPr txBox="1"/>
          <p:nvPr/>
        </p:nvSpPr>
        <p:spPr>
          <a:xfrm>
            <a:off x="7491961" y="2937194"/>
            <a:ext cx="3895179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Program: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7F00"/>
                </a:solidFill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 = 5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</a:t>
            </a:r>
            <a:r>
              <a:rPr>
                <a:solidFill>
                  <a:srgbClr val="00FF00"/>
                </a:solidFill>
              </a:rPr>
              <a:t> n &gt; 0</a:t>
            </a:r>
            <a:r>
              <a:t> :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</a:t>
            </a:r>
            <a:r>
              <a:rPr>
                <a:solidFill>
                  <a:srgbClr val="00FF00"/>
                </a:solidFill>
              </a:rPr>
              <a:t>n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n = n – 1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</a:t>
            </a:r>
            <a:r>
              <a:rPr>
                <a:solidFill>
                  <a:srgbClr val="00FF00"/>
                </a:solidFill>
              </a:rPr>
              <a:t>'Blastoff!'</a:t>
            </a:r>
            <a:r>
              <a:rPr b="1"/>
              <a:t>)</a:t>
            </a:r>
          </a:p>
        </p:txBody>
      </p:sp>
      <p:sp>
        <p:nvSpPr>
          <p:cNvPr id="322" name="Shape 599"/>
          <p:cNvSpPr/>
          <p:nvPr/>
        </p:nvSpPr>
        <p:spPr>
          <a:xfrm flipH="1" flipV="1">
            <a:off x="2838336" y="1981647"/>
            <a:ext cx="14401" cy="56670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3" name="Shape 600"/>
          <p:cNvSpPr/>
          <p:nvPr/>
        </p:nvSpPr>
        <p:spPr>
          <a:xfrm flipH="1">
            <a:off x="10129838" y="3846243"/>
            <a:ext cx="2720974" cy="1231902"/>
          </a:xfrm>
          <a:prstGeom prst="line">
            <a:avLst/>
          </a:prstGeom>
          <a:ln w="508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26" name="Shape 601"/>
          <p:cNvGrpSpPr/>
          <p:nvPr/>
        </p:nvGrpSpPr>
        <p:grpSpPr>
          <a:xfrm>
            <a:off x="1422400" y="2527567"/>
            <a:ext cx="2870101" cy="1269900"/>
            <a:chOff x="0" y="0"/>
            <a:chExt cx="2870100" cy="1269899"/>
          </a:xfrm>
        </p:grpSpPr>
        <p:sp>
          <p:nvSpPr>
            <p:cNvPr id="324" name="Polygon"/>
            <p:cNvSpPr/>
            <p:nvPr/>
          </p:nvSpPr>
          <p:spPr>
            <a:xfrm>
              <a:off x="0" y="0"/>
              <a:ext cx="2870101" cy="1269900"/>
            </a:xfrm>
            <a:prstGeom prst="diamond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5" name="n &gt; 0 ?"/>
            <p:cNvSpPr txBox="1"/>
            <p:nvPr/>
          </p:nvSpPr>
          <p:spPr>
            <a:xfrm>
              <a:off x="717525" y="375728"/>
              <a:ext cx="1435051" cy="518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r>
                <a:t>n &gt; 0 ?</a:t>
              </a:r>
            </a:p>
          </p:txBody>
        </p:sp>
      </p:grpSp>
      <p:sp>
        <p:nvSpPr>
          <p:cNvPr id="327" name="Shape 602"/>
          <p:cNvSpPr/>
          <p:nvPr/>
        </p:nvSpPr>
        <p:spPr>
          <a:xfrm flipV="1">
            <a:off x="2836860" y="3797516"/>
            <a:ext cx="20701" cy="231780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8" name="Shape 603"/>
          <p:cNvSpPr/>
          <p:nvPr/>
        </p:nvSpPr>
        <p:spPr>
          <a:xfrm flipH="1" flipV="1">
            <a:off x="4279898" y="3156216"/>
            <a:ext cx="777876" cy="15876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9" name="Shape 604"/>
          <p:cNvSpPr/>
          <p:nvPr/>
        </p:nvSpPr>
        <p:spPr>
          <a:xfrm flipV="1">
            <a:off x="5024437" y="3156217"/>
            <a:ext cx="15876" cy="644525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0" name="Shape 605"/>
          <p:cNvSpPr/>
          <p:nvPr/>
        </p:nvSpPr>
        <p:spPr>
          <a:xfrm flipH="1">
            <a:off x="5024449" y="5778866"/>
            <a:ext cx="4801" cy="30000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Shape 607"/>
          <p:cNvSpPr/>
          <p:nvPr/>
        </p:nvSpPr>
        <p:spPr>
          <a:xfrm>
            <a:off x="2852736" y="6081979"/>
            <a:ext cx="2187601" cy="14400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2" name="Shape 608"/>
          <p:cNvSpPr/>
          <p:nvPr/>
        </p:nvSpPr>
        <p:spPr>
          <a:xfrm flipH="1">
            <a:off x="1066800" y="3172091"/>
            <a:ext cx="396875" cy="3175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3" name="Shape 609"/>
          <p:cNvSpPr/>
          <p:nvPr/>
        </p:nvSpPr>
        <p:spPr>
          <a:xfrm flipV="1">
            <a:off x="2840035" y="6559940"/>
            <a:ext cx="15899" cy="6444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4" name="Shape 610"/>
          <p:cNvSpPr/>
          <p:nvPr/>
        </p:nvSpPr>
        <p:spPr>
          <a:xfrm flipV="1">
            <a:off x="1100137" y="3156217"/>
            <a:ext cx="2" cy="3478787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5" name="Shape 611"/>
          <p:cNvSpPr/>
          <p:nvPr/>
        </p:nvSpPr>
        <p:spPr>
          <a:xfrm>
            <a:off x="1084262" y="6577279"/>
            <a:ext cx="1752601" cy="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6" name="Shape 612"/>
          <p:cNvSpPr/>
          <p:nvPr/>
        </p:nvSpPr>
        <p:spPr>
          <a:xfrm flipH="1" flipV="1">
            <a:off x="11387138" y="6115315"/>
            <a:ext cx="1692274" cy="336017"/>
          </a:xfrm>
          <a:prstGeom prst="line">
            <a:avLst/>
          </a:prstGeom>
          <a:ln w="508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7" name="Shape 613"/>
          <p:cNvSpPr txBox="1"/>
          <p:nvPr/>
        </p:nvSpPr>
        <p:spPr>
          <a:xfrm>
            <a:off x="5158135" y="7131032"/>
            <a:ext cx="10585501" cy="926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Loops (repeated steps) have </a:t>
            </a:r>
            <a:r>
              <a:rPr>
                <a:solidFill>
                  <a:srgbClr val="00FF00"/>
                </a:solidFill>
              </a:rPr>
              <a:t>iteration variables</a:t>
            </a:r>
            <a:r>
              <a:rPr>
                <a:solidFill>
                  <a:srgbClr val="FF0000"/>
                </a:solidFill>
              </a:rPr>
              <a:t> </a:t>
            </a:r>
            <a:r>
              <a:t>that change each time through a loop.</a:t>
            </a:r>
          </a:p>
        </p:txBody>
      </p:sp>
      <p:sp>
        <p:nvSpPr>
          <p:cNvPr id="338" name="Shape 614"/>
          <p:cNvSpPr txBox="1"/>
          <p:nvPr/>
        </p:nvSpPr>
        <p:spPr>
          <a:xfrm>
            <a:off x="542925" y="2465195"/>
            <a:ext cx="723900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r>
              <a:t>No</a:t>
            </a:r>
          </a:p>
        </p:txBody>
      </p:sp>
      <p:grpSp>
        <p:nvGrpSpPr>
          <p:cNvPr id="341" name="Shape 615"/>
          <p:cNvGrpSpPr/>
          <p:nvPr/>
        </p:nvGrpSpPr>
        <p:grpSpPr>
          <a:xfrm>
            <a:off x="1338265" y="7175766"/>
            <a:ext cx="3051276" cy="749400"/>
            <a:chOff x="0" y="0"/>
            <a:chExt cx="3051274" cy="749399"/>
          </a:xfrm>
        </p:grpSpPr>
        <p:sp>
          <p:nvSpPr>
            <p:cNvPr id="339" name="Rectangle"/>
            <p:cNvSpPr/>
            <p:nvPr/>
          </p:nvSpPr>
          <p:spPr>
            <a:xfrm>
              <a:off x="-1" y="-1"/>
              <a:ext cx="3051276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0" name="print('Blastoff')"/>
            <p:cNvSpPr txBox="1"/>
            <p:nvPr/>
          </p:nvSpPr>
          <p:spPr>
            <a:xfrm>
              <a:off x="-1" y="127970"/>
              <a:ext cx="3051276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r>
                <a:t>print('Blastoff')</a:t>
              </a:r>
            </a:p>
          </p:txBody>
        </p:sp>
      </p:grpSp>
      <p:sp>
        <p:nvSpPr>
          <p:cNvPr id="342" name="Shape 616"/>
          <p:cNvSpPr txBox="1"/>
          <p:nvPr/>
        </p:nvSpPr>
        <p:spPr>
          <a:xfrm>
            <a:off x="4659310" y="2465195"/>
            <a:ext cx="997650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r>
              <a:t>Yes</a:t>
            </a:r>
          </a:p>
        </p:txBody>
      </p:sp>
      <p:grpSp>
        <p:nvGrpSpPr>
          <p:cNvPr id="345" name="Shape 617"/>
          <p:cNvGrpSpPr/>
          <p:nvPr/>
        </p:nvGrpSpPr>
        <p:grpSpPr>
          <a:xfrm>
            <a:off x="1396999" y="1232167"/>
            <a:ext cx="2921101" cy="749400"/>
            <a:chOff x="0" y="0"/>
            <a:chExt cx="2921099" cy="749399"/>
          </a:xfrm>
        </p:grpSpPr>
        <p:sp>
          <p:nvSpPr>
            <p:cNvPr id="343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4" name="n = 5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r>
                <a:t>n = 5</a:t>
              </a:r>
            </a:p>
          </p:txBody>
        </p:sp>
      </p:grpSp>
      <p:grpSp>
        <p:nvGrpSpPr>
          <p:cNvPr id="348" name="Shape 618"/>
          <p:cNvGrpSpPr/>
          <p:nvPr/>
        </p:nvGrpSpPr>
        <p:grpSpPr>
          <a:xfrm>
            <a:off x="3581399" y="3810267"/>
            <a:ext cx="2921101" cy="749400"/>
            <a:chOff x="0" y="0"/>
            <a:chExt cx="2921099" cy="749399"/>
          </a:xfrm>
        </p:grpSpPr>
        <p:sp>
          <p:nvSpPr>
            <p:cNvPr id="346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7" name="print(n)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r>
                <a:t>print(n)</a:t>
              </a:r>
            </a:p>
          </p:txBody>
        </p:sp>
      </p:grpSp>
      <p:sp>
        <p:nvSpPr>
          <p:cNvPr id="349" name="Shape 619"/>
          <p:cNvSpPr/>
          <p:nvPr/>
        </p:nvSpPr>
        <p:spPr>
          <a:xfrm flipH="1" flipV="1">
            <a:off x="10129838" y="5206731"/>
            <a:ext cx="2798762" cy="636589"/>
          </a:xfrm>
          <a:prstGeom prst="line">
            <a:avLst/>
          </a:prstGeom>
          <a:ln w="50800" cap="rnd">
            <a:solidFill>
              <a:srgbClr val="FFFFFF"/>
            </a:solidFill>
            <a:miter/>
            <a:headEnd type="stealt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52" name="Shape 606"/>
          <p:cNvGrpSpPr/>
          <p:nvPr/>
        </p:nvGrpSpPr>
        <p:grpSpPr>
          <a:xfrm>
            <a:off x="3568699" y="5029467"/>
            <a:ext cx="2921101" cy="749400"/>
            <a:chOff x="0" y="0"/>
            <a:chExt cx="2921099" cy="749399"/>
          </a:xfrm>
        </p:grpSpPr>
        <p:sp>
          <p:nvSpPr>
            <p:cNvPr id="350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1" name="n = n -1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r>
                <a:t> n = n -1</a:t>
              </a:r>
            </a:p>
          </p:txBody>
        </p:sp>
      </p:grpSp>
      <p:sp>
        <p:nvSpPr>
          <p:cNvPr id="354" name="Shape 620"/>
          <p:cNvSpPr/>
          <p:nvPr/>
        </p:nvSpPr>
        <p:spPr>
          <a:xfrm>
            <a:off x="5033549" y="4597667"/>
            <a:ext cx="4102" cy="39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 cap="rnd">
            <a:solidFill>
              <a:srgbClr val="00FFFF"/>
            </a:solidFill>
            <a:miter/>
            <a:headEnd type="stealth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625"/>
          <p:cNvSpPr txBox="1"/>
          <p:nvPr/>
        </p:nvSpPr>
        <p:spPr>
          <a:xfrm>
            <a:off x="998325" y="882245"/>
            <a:ext cx="10035300" cy="734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name = </a:t>
            </a:r>
            <a:r>
              <a:rPr>
                <a:solidFill>
                  <a:srgbClr val="FFFFFF"/>
                </a:solidFill>
              </a:rPr>
              <a:t>input</a:t>
            </a:r>
            <a:r>
              <a:t>('Enter file:')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handle = open(name, 'r')</a:t>
            </a:r>
            <a:endParaRPr>
              <a:solidFill>
                <a:srgbClr val="000000"/>
              </a:solidFill>
            </a:endParaRPr>
          </a:p>
          <a:p>
            <a:pPr algn="ctr"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counts = dict()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line in handle: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words = line.split()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for word in words: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counts[word] = counts.get(word,0) + 1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bigcount = None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bigword = None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word,count in counts.items():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if bigcount is None or count &gt; bigcount: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bigword = word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bigcount = count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print(bigword, bigcount)</a:t>
            </a:r>
          </a:p>
        </p:txBody>
      </p:sp>
      <p:sp>
        <p:nvSpPr>
          <p:cNvPr id="357" name="Shape 626"/>
          <p:cNvSpPr txBox="1"/>
          <p:nvPr/>
        </p:nvSpPr>
        <p:spPr>
          <a:xfrm>
            <a:off x="12081999" y="1132713"/>
            <a:ext cx="2550300" cy="1702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50000"/>
              </a:lnSpc>
              <a:defRPr sz="3000">
                <a:solidFill>
                  <a:srgbClr val="FFFF00"/>
                </a:solidFill>
              </a:defRPr>
            </a:pPr>
            <a:r>
              <a:t>Sequential</a:t>
            </a:r>
            <a:endParaRPr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  <a:defRPr sz="3000">
                <a:solidFill>
                  <a:srgbClr val="00FF00"/>
                </a:solidFill>
              </a:defRPr>
            </a:pPr>
            <a:r>
              <a:t>Repeated</a:t>
            </a:r>
            <a:endParaRPr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  <a:defRPr sz="3000">
                <a:solidFill>
                  <a:srgbClr val="FF9900"/>
                </a:solidFill>
              </a:defRPr>
            </a:pPr>
            <a:r>
              <a:t>Conditional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625"/>
          <p:cNvSpPr txBox="1"/>
          <p:nvPr/>
        </p:nvSpPr>
        <p:spPr>
          <a:xfrm>
            <a:off x="998325" y="882245"/>
            <a:ext cx="10035300" cy="734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name = </a:t>
            </a:r>
            <a:r>
              <a:rPr>
                <a:solidFill>
                  <a:srgbClr val="FFFFFF"/>
                </a:solidFill>
              </a:rPr>
              <a:t>input</a:t>
            </a:r>
            <a:r>
              <a:t>('Enter file:')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handle = open(name, 'r')</a:t>
            </a:r>
            <a:endParaRPr>
              <a:solidFill>
                <a:srgbClr val="000000"/>
              </a:solidFill>
            </a:endParaRPr>
          </a:p>
          <a:p>
            <a:pPr algn="ctr"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counts = dict()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line in handle: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words = line.split()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for word in words: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counts[word] = counts.get(word,0) + 1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bigcount = None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bigword = None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word,count in counts.items():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FF7F00"/>
                </a:solidFill>
              </a:rPr>
              <a:t>  </a:t>
            </a:r>
            <a:r>
              <a:rPr>
                <a:solidFill>
                  <a:srgbClr val="FF9900"/>
                </a:solidFill>
              </a:rPr>
              <a:t>if bigcount is None or count &gt; bigcount: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bigword = word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bigcount = count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print(bigword, bigcount)</a:t>
            </a:r>
          </a:p>
        </p:txBody>
      </p:sp>
      <p:grpSp>
        <p:nvGrpSpPr>
          <p:cNvPr id="362" name="Shape 632"/>
          <p:cNvGrpSpPr/>
          <p:nvPr/>
        </p:nvGrpSpPr>
        <p:grpSpPr>
          <a:xfrm>
            <a:off x="12003133" y="712245"/>
            <a:ext cx="3996001" cy="7680598"/>
            <a:chOff x="0" y="0"/>
            <a:chExt cx="3995999" cy="7680597"/>
          </a:xfrm>
        </p:grpSpPr>
        <p:sp>
          <p:nvSpPr>
            <p:cNvPr id="360" name="Rectangle"/>
            <p:cNvSpPr/>
            <p:nvPr/>
          </p:nvSpPr>
          <p:spPr>
            <a:xfrm>
              <a:off x="0" y="0"/>
              <a:ext cx="3996000" cy="7680598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15000"/>
                </a:lnSpc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1" name="A short Python “Story” about how to count words in a file…"/>
            <p:cNvSpPr txBox="1"/>
            <p:nvPr/>
          </p:nvSpPr>
          <p:spPr>
            <a:xfrm>
              <a:off x="0" y="415078"/>
              <a:ext cx="3996000" cy="6850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15000"/>
                </a:lnSpc>
                <a:defRPr sz="3000">
                  <a:solidFill>
                    <a:srgbClr val="FFFF00"/>
                  </a:solidFill>
                </a:defRPr>
              </a:pPr>
              <a:r>
                <a:t>A short Python “Story” about how to count words in a file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lnSpc>
                  <a:spcPct val="115000"/>
                </a:lnSpc>
                <a:defRPr sz="3000">
                  <a:solidFill>
                    <a:srgbClr val="00FF00"/>
                  </a:solidFill>
                </a:defRPr>
              </a:pPr>
              <a:endParaRPr>
                <a:solidFill>
                  <a:srgbClr val="000000"/>
                </a:solidFill>
              </a:endParaRPr>
            </a:p>
            <a:p>
              <a:pPr algn="ctr">
                <a:lnSpc>
                  <a:spcPct val="115000"/>
                </a:lnSpc>
                <a:defRPr sz="3000">
                  <a:solidFill>
                    <a:srgbClr val="FFFFFF"/>
                  </a:solidFill>
                </a:defRPr>
              </a:pPr>
              <a:r>
                <a:t>A word used to read data from a user 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lnSpc>
                  <a:spcPct val="115000"/>
                </a:lnSpc>
                <a:defRPr sz="3000">
                  <a:solidFill>
                    <a:srgbClr val="00FFFF"/>
                  </a:solidFill>
                </a:defRPr>
              </a:pPr>
              <a:endParaRPr>
                <a:solidFill>
                  <a:srgbClr val="000000"/>
                </a:solidFill>
              </a:endParaRPr>
            </a:p>
            <a:p>
              <a:pPr algn="ctr">
                <a:lnSpc>
                  <a:spcPct val="115000"/>
                </a:lnSpc>
                <a:defRPr sz="3000">
                  <a:solidFill>
                    <a:srgbClr val="00FA00"/>
                  </a:solidFill>
                </a:defRPr>
              </a:pPr>
              <a:r>
                <a:t>A sentence about updating one of the many counts</a:t>
              </a:r>
              <a:endParaRPr>
                <a:solidFill>
                  <a:srgbClr val="000000"/>
                </a:solidFill>
              </a:endParaRPr>
            </a:p>
            <a:p>
              <a:pPr algn="ctr">
                <a:lnSpc>
                  <a:spcPct val="115000"/>
                </a:lnSpc>
                <a:defRPr sz="3000">
                  <a:solidFill>
                    <a:srgbClr val="FF00FF"/>
                  </a:solidFill>
                </a:defRPr>
              </a:pPr>
              <a:endParaRPr>
                <a:solidFill>
                  <a:srgbClr val="000000"/>
                </a:solidFill>
              </a:endParaRPr>
            </a:p>
            <a:p>
              <a:pPr algn="ctr">
                <a:lnSpc>
                  <a:spcPct val="115000"/>
                </a:lnSpc>
                <a:defRPr sz="3000">
                  <a:solidFill>
                    <a:srgbClr val="FF9900"/>
                  </a:solidFill>
                </a:defRPr>
              </a:pPr>
              <a:r>
                <a:t>A paragraph about how  to find the largest item in a list</a:t>
              </a:r>
            </a:p>
          </p:txBody>
        </p:sp>
      </p:grpSp>
      <p:sp>
        <p:nvSpPr>
          <p:cNvPr id="363" name="Shape 633"/>
          <p:cNvSpPr/>
          <p:nvPr/>
        </p:nvSpPr>
        <p:spPr>
          <a:xfrm>
            <a:off x="6986588" y="1211262"/>
            <a:ext cx="5172986" cy="2324000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4" name="Shape 634"/>
          <p:cNvSpPr/>
          <p:nvPr/>
        </p:nvSpPr>
        <p:spPr>
          <a:xfrm>
            <a:off x="9890125" y="4349750"/>
            <a:ext cx="2269450" cy="857115"/>
          </a:xfrm>
          <a:prstGeom prst="line">
            <a:avLst/>
          </a:prstGeom>
          <a:ln w="38100">
            <a:solidFill>
              <a:srgbClr val="FFFF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5" name="Shape 635"/>
          <p:cNvSpPr/>
          <p:nvPr/>
        </p:nvSpPr>
        <p:spPr>
          <a:xfrm>
            <a:off x="10214043" y="6887182"/>
            <a:ext cx="1789091" cy="680938"/>
          </a:xfrm>
          <a:prstGeom prst="line">
            <a:avLst/>
          </a:prstGeom>
          <a:ln w="38100">
            <a:solidFill>
              <a:srgbClr val="FF99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640"/>
          <p:cNvSpPr txBox="1">
            <a:spLocks noGrp="1"/>
          </p:cNvSpPr>
          <p:nvPr>
            <p:ph type="title"/>
          </p:nvPr>
        </p:nvSpPr>
        <p:spPr>
          <a:xfrm>
            <a:off x="812800" y="768095"/>
            <a:ext cx="14630400" cy="1365505"/>
          </a:xfrm>
          <a:prstGeom prst="rect">
            <a:avLst/>
          </a:prstGeom>
        </p:spPr>
        <p:txBody>
          <a:bodyPr lIns="38100" tIns="38100" rIns="38100" bIns="38100" anchor="ctr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r>
              <a:rPr dirty="0"/>
              <a:t>Summary</a:t>
            </a:r>
          </a:p>
        </p:txBody>
      </p:sp>
      <p:sp>
        <p:nvSpPr>
          <p:cNvPr id="368" name="Shape 641"/>
          <p:cNvSpPr txBox="1">
            <a:spLocks noGrp="1"/>
          </p:cNvSpPr>
          <p:nvPr>
            <p:ph type="body" idx="1"/>
          </p:nvPr>
        </p:nvSpPr>
        <p:spPr>
          <a:xfrm>
            <a:off x="812800" y="2138869"/>
            <a:ext cx="14630400" cy="5109732"/>
          </a:xfrm>
          <a:prstGeom prst="rect">
            <a:avLst/>
          </a:prstGeom>
        </p:spPr>
        <p:txBody>
          <a:bodyPr lIns="38100" tIns="38100" rIns="38100" bIns="38100" anchor="ctr"/>
          <a:lstStyle>
            <a:lvl1pPr indent="-533400">
              <a:spcBef>
                <a:spcPts val="0"/>
              </a:spcBef>
              <a:buSzPct val="171000"/>
              <a:defRPr sz="3600"/>
            </a:lvl1pPr>
          </a:lstStyle>
          <a:p>
            <a:r>
              <a:rPr dirty="0"/>
              <a:t>That’s it! Please take a look at </a:t>
            </a:r>
            <a:r>
              <a:rPr lang="en-US" dirty="0"/>
              <a:t>your homework</a:t>
            </a:r>
            <a:r>
              <a:rPr dirty="0"/>
              <a:t>. ;) 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548"/>
          <p:cNvSpPr txBox="1">
            <a:spLocks noGrp="1"/>
          </p:cNvSpPr>
          <p:nvPr>
            <p:ph type="title"/>
          </p:nvPr>
        </p:nvSpPr>
        <p:spPr>
          <a:xfrm>
            <a:off x="812800" y="768095"/>
            <a:ext cx="14630400" cy="1365505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00"/>
                </a:solidFill>
              </a:defRPr>
            </a:lvl1pPr>
          </a:lstStyle>
          <a:p>
            <a:r>
              <a:t>Acknowledgements / Contributions</a:t>
            </a:r>
          </a:p>
        </p:txBody>
      </p:sp>
      <p:sp>
        <p:nvSpPr>
          <p:cNvPr id="371" name="Shape 549"/>
          <p:cNvSpPr txBox="1"/>
          <p:nvPr/>
        </p:nvSpPr>
        <p:spPr>
          <a:xfrm>
            <a:off x="1155700" y="2171402"/>
            <a:ext cx="6797700" cy="3909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These slides are Copyright 2010-  Charles R. Severance (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www.dr-chuck.com</a:t>
            </a:r>
            <a: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FFFFFF"/>
                </a:solidFill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Initial Development: Charles Severance, University of Michigan School of Information</a:t>
            </a: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FFFFFF"/>
                </a:solidFill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Slides condensed into an 8 deck series aimed at younger learners in China by Jeremy Pedersen.</a:t>
            </a:r>
          </a:p>
        </p:txBody>
      </p:sp>
      <p:pic>
        <p:nvPicPr>
          <p:cNvPr id="373" name="Shape 551" descr="Shape 55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97686" y="1170102"/>
            <a:ext cx="1968600" cy="66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220"/>
          <p:cNvSpPr txBox="1">
            <a:spLocks noGrp="1"/>
          </p:cNvSpPr>
          <p:nvPr>
            <p:ph type="title"/>
          </p:nvPr>
        </p:nvSpPr>
        <p:spPr>
          <a:xfrm>
            <a:off x="812800" y="3889247"/>
            <a:ext cx="14630400" cy="1365505"/>
          </a:xfrm>
          <a:prstGeom prst="rect">
            <a:avLst/>
          </a:prstGeom>
        </p:spPr>
        <p:txBody>
          <a:bodyPr lIns="38100" tIns="38100" rIns="38100" bIns="38100" anchor="ctr">
            <a:normAutofit fontScale="90000"/>
          </a:bodyPr>
          <a:lstStyle>
            <a:lvl1pPr>
              <a:defRPr sz="8500">
                <a:solidFill>
                  <a:srgbClr val="FFD966"/>
                </a:solidFill>
              </a:defRPr>
            </a:lvl1pPr>
          </a:lstStyle>
          <a:p>
            <a:r>
              <a:rPr lang="en-US" dirty="0"/>
              <a:t>…</a:t>
            </a:r>
            <a:r>
              <a:rPr dirty="0"/>
              <a:t>And You?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220"/>
          <p:cNvSpPr txBox="1">
            <a:spLocks noGrp="1"/>
          </p:cNvSpPr>
          <p:nvPr>
            <p:ph type="title"/>
          </p:nvPr>
        </p:nvSpPr>
        <p:spPr>
          <a:xfrm>
            <a:off x="812800" y="768095"/>
            <a:ext cx="14630400" cy="1365505"/>
          </a:xfrm>
          <a:prstGeom prst="rect">
            <a:avLst/>
          </a:prstGeom>
        </p:spPr>
        <p:txBody>
          <a:bodyPr lIns="38100" tIns="38100" rIns="38100" bIns="38100" anchor="ctr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r>
              <a:rPr dirty="0"/>
              <a:t>What </a:t>
            </a:r>
            <a:r>
              <a:rPr lang="en-US" dirty="0"/>
              <a:t>I</a:t>
            </a:r>
            <a:r>
              <a:rPr dirty="0"/>
              <a:t>s </a:t>
            </a:r>
            <a:r>
              <a:rPr lang="en-US" dirty="0"/>
              <a:t>A</a:t>
            </a:r>
            <a:r>
              <a:rPr dirty="0"/>
              <a:t> Computer?</a:t>
            </a:r>
          </a:p>
        </p:txBody>
      </p:sp>
      <p:sp>
        <p:nvSpPr>
          <p:cNvPr id="62" name="Shape 221"/>
          <p:cNvSpPr txBox="1">
            <a:spLocks noGrp="1"/>
          </p:cNvSpPr>
          <p:nvPr>
            <p:ph type="body" sz="half" idx="1"/>
          </p:nvPr>
        </p:nvSpPr>
        <p:spPr>
          <a:xfrm>
            <a:off x="812800" y="2133600"/>
            <a:ext cx="8564665" cy="6034088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indent="-345693">
              <a:spcBef>
                <a:spcPts val="0"/>
              </a:spcBef>
              <a:defRPr sz="3200"/>
            </a:pPr>
            <a:r>
              <a:rPr dirty="0"/>
              <a:t>A computer is a special machine that can </a:t>
            </a:r>
            <a:r>
              <a:rPr dirty="0">
                <a:solidFill>
                  <a:srgbClr val="21E104"/>
                </a:solidFill>
              </a:rPr>
              <a:t>follow instructions</a:t>
            </a:r>
          </a:p>
          <a:p>
            <a:pPr indent="-345693">
              <a:defRPr sz="3200"/>
            </a:pPr>
            <a:r>
              <a:rPr dirty="0"/>
              <a:t>What makes computers </a:t>
            </a:r>
            <a:r>
              <a:rPr dirty="0">
                <a:solidFill>
                  <a:srgbClr val="21E104"/>
                </a:solidFill>
              </a:rPr>
              <a:t>different</a:t>
            </a:r>
            <a:r>
              <a:rPr dirty="0"/>
              <a:t> from other kinds of machines?</a:t>
            </a:r>
          </a:p>
        </p:txBody>
      </p:sp>
      <p:pic>
        <p:nvPicPr>
          <p:cNvPr id="63" name="Shape 230" descr="Shape 23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666" y="3668833"/>
            <a:ext cx="2991059" cy="306639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" name="Shape 231"/>
          <p:cNvGrpSpPr/>
          <p:nvPr/>
        </p:nvGrpSpPr>
        <p:grpSpPr>
          <a:xfrm>
            <a:off x="11867195" y="2404533"/>
            <a:ext cx="2688167" cy="1951567"/>
            <a:chOff x="0" y="0"/>
            <a:chExt cx="2688165" cy="1951566"/>
          </a:xfrm>
        </p:grpSpPr>
        <p:sp>
          <p:nvSpPr>
            <p:cNvPr id="64" name="Quote Bubble"/>
            <p:cNvSpPr/>
            <p:nvPr/>
          </p:nvSpPr>
          <p:spPr>
            <a:xfrm>
              <a:off x="0" y="0"/>
              <a:ext cx="2688166" cy="1951567"/>
            </a:xfrm>
            <a:prstGeom prst="wedgeEllipseCallout">
              <a:avLst>
                <a:gd name="adj1" fmla="val -29134"/>
                <a:gd name="adj2" fmla="val 66404"/>
              </a:avLst>
            </a:prstGeom>
            <a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" name="What…"/>
            <p:cNvSpPr txBox="1"/>
            <p:nvPr/>
          </p:nvSpPr>
          <p:spPr>
            <a:xfrm>
              <a:off x="393672" y="587484"/>
              <a:ext cx="1900822" cy="776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2600">
                  <a:solidFill>
                    <a:srgbClr val="000000"/>
                  </a:solidFill>
                </a:defRPr>
              </a:pPr>
              <a:r>
                <a:t>What</a:t>
              </a:r>
            </a:p>
            <a:p>
              <a:pPr algn="ctr">
                <a:defRPr sz="2600">
                  <a:solidFill>
                    <a:srgbClr val="000000"/>
                  </a:solidFill>
                </a:defRPr>
              </a:pPr>
              <a:r>
                <a:t>Next?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236"/>
          <p:cNvSpPr txBox="1">
            <a:spLocks noGrp="1"/>
          </p:cNvSpPr>
          <p:nvPr>
            <p:ph type="title"/>
          </p:nvPr>
        </p:nvSpPr>
        <p:spPr>
          <a:xfrm>
            <a:off x="423331" y="469645"/>
            <a:ext cx="15307734" cy="1365505"/>
          </a:xfrm>
          <a:prstGeom prst="rect">
            <a:avLst/>
          </a:prstGeom>
        </p:spPr>
        <p:txBody>
          <a:bodyPr lIns="38100" tIns="38100" rIns="38100" bIns="38100" anchor="ctr"/>
          <a:lstStyle>
            <a:lvl1pPr>
              <a:defRPr sz="7200">
                <a:solidFill>
                  <a:srgbClr val="FFD966"/>
                </a:solidFill>
              </a:defRPr>
            </a:lvl1pPr>
          </a:lstStyle>
          <a:p>
            <a:r>
              <a:rPr dirty="0"/>
              <a:t>Talking </a:t>
            </a:r>
            <a:r>
              <a:rPr lang="en-US" dirty="0"/>
              <a:t>T</a:t>
            </a:r>
            <a:r>
              <a:rPr dirty="0"/>
              <a:t>o </a:t>
            </a:r>
            <a:r>
              <a:rPr lang="en-US" dirty="0"/>
              <a:t>T</a:t>
            </a:r>
            <a:r>
              <a:rPr dirty="0"/>
              <a:t>he Computer</a:t>
            </a:r>
          </a:p>
        </p:txBody>
      </p:sp>
      <p:sp>
        <p:nvSpPr>
          <p:cNvPr id="69" name="Shape 237"/>
          <p:cNvSpPr txBox="1">
            <a:spLocks noGrp="1"/>
          </p:cNvSpPr>
          <p:nvPr>
            <p:ph type="body" sz="quarter" idx="1"/>
          </p:nvPr>
        </p:nvSpPr>
        <p:spPr>
          <a:xfrm>
            <a:off x="423332" y="2269066"/>
            <a:ext cx="8534401" cy="2444221"/>
          </a:xfrm>
          <a:prstGeom prst="rect">
            <a:avLst/>
          </a:prstGeom>
        </p:spPr>
        <p:txBody>
          <a:bodyPr lIns="38100" tIns="38100" rIns="38100" bIns="38100" anchor="ctr"/>
          <a:lstStyle/>
          <a:p>
            <a:pPr indent="-345693">
              <a:spcBef>
                <a:spcPts val="0"/>
              </a:spcBef>
              <a:defRPr sz="3200"/>
            </a:pPr>
            <a:r>
              <a:t>Computers cannot understand English or Chinese, so how do we talk to them?</a:t>
            </a:r>
            <a:r>
              <a:rPr>
                <a:solidFill>
                  <a:srgbClr val="00FF00"/>
                </a:solidFill>
              </a:rPr>
              <a:t> By using a programming language!</a:t>
            </a:r>
          </a:p>
        </p:txBody>
      </p:sp>
      <p:pic>
        <p:nvPicPr>
          <p:cNvPr id="70" name="Shape 247" descr="Shape 24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2342" y="7209363"/>
            <a:ext cx="800100" cy="1139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Shape 230" descr="Shape 23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03666" y="5490812"/>
            <a:ext cx="2991059" cy="30663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4" name="Shape 231"/>
          <p:cNvGrpSpPr/>
          <p:nvPr/>
        </p:nvGrpSpPr>
        <p:grpSpPr>
          <a:xfrm>
            <a:off x="8704791" y="5137941"/>
            <a:ext cx="2688167" cy="1951568"/>
            <a:chOff x="0" y="0"/>
            <a:chExt cx="2688165" cy="1951566"/>
          </a:xfrm>
        </p:grpSpPr>
        <p:sp>
          <p:nvSpPr>
            <p:cNvPr id="72" name="Quote Bubble"/>
            <p:cNvSpPr/>
            <p:nvPr/>
          </p:nvSpPr>
          <p:spPr>
            <a:xfrm>
              <a:off x="0" y="0"/>
              <a:ext cx="2688166" cy="1951567"/>
            </a:xfrm>
            <a:prstGeom prst="wedgeEllipseCallout">
              <a:avLst>
                <a:gd name="adj1" fmla="val -29134"/>
                <a:gd name="adj2" fmla="val 66404"/>
              </a:avLst>
            </a:prstGeom>
            <a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" name="Can you do my homework?"/>
            <p:cNvSpPr txBox="1"/>
            <p:nvPr/>
          </p:nvSpPr>
          <p:spPr>
            <a:xfrm>
              <a:off x="393672" y="390634"/>
              <a:ext cx="1900822" cy="11702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600">
                  <a:solidFill>
                    <a:srgbClr val="000000"/>
                  </a:solidFill>
                </a:defRPr>
              </a:lvl1pPr>
            </a:lstStyle>
            <a:p>
              <a:r>
                <a:t>Can you do my homework?</a:t>
              </a:r>
            </a:p>
          </p:txBody>
        </p:sp>
      </p:grpSp>
      <p:grpSp>
        <p:nvGrpSpPr>
          <p:cNvPr id="77" name="Rounded Rectangular Callout 1"/>
          <p:cNvGrpSpPr/>
          <p:nvPr/>
        </p:nvGrpSpPr>
        <p:grpSpPr>
          <a:xfrm>
            <a:off x="12403666" y="3139808"/>
            <a:ext cx="2675471" cy="2247901"/>
            <a:chOff x="0" y="0"/>
            <a:chExt cx="2675469" cy="2247900"/>
          </a:xfrm>
        </p:grpSpPr>
        <p:sp>
          <p:nvSpPr>
            <p:cNvPr id="75" name="Shape"/>
            <p:cNvSpPr/>
            <p:nvPr/>
          </p:nvSpPr>
          <p:spPr>
            <a:xfrm>
              <a:off x="0" y="0"/>
              <a:ext cx="2675469" cy="22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200"/>
                  </a:moveTo>
                  <a:cubicBezTo>
                    <a:pt x="0" y="1433"/>
                    <a:pt x="1204" y="0"/>
                    <a:pt x="2689" y="0"/>
                  </a:cubicBezTo>
                  <a:lnTo>
                    <a:pt x="3600" y="0"/>
                  </a:lnTo>
                  <a:lnTo>
                    <a:pt x="18911" y="0"/>
                  </a:lnTo>
                  <a:cubicBezTo>
                    <a:pt x="20396" y="0"/>
                    <a:pt x="21600" y="1433"/>
                    <a:pt x="21600" y="3200"/>
                  </a:cubicBezTo>
                  <a:lnTo>
                    <a:pt x="21600" y="16000"/>
                  </a:lnTo>
                  <a:cubicBezTo>
                    <a:pt x="21600" y="17767"/>
                    <a:pt x="20396" y="19200"/>
                    <a:pt x="18911" y="19200"/>
                  </a:cubicBezTo>
                  <a:lnTo>
                    <a:pt x="9000" y="19200"/>
                  </a:lnTo>
                  <a:lnTo>
                    <a:pt x="6300" y="21600"/>
                  </a:lnTo>
                  <a:lnTo>
                    <a:pt x="3600" y="19200"/>
                  </a:lnTo>
                  <a:lnTo>
                    <a:pt x="2689" y="19200"/>
                  </a:lnTo>
                  <a:cubicBezTo>
                    <a:pt x="1204" y="19200"/>
                    <a:pt x="0" y="17767"/>
                    <a:pt x="0" y="16000"/>
                  </a:cubicBezTo>
                  <a:lnTo>
                    <a:pt x="0" y="16000"/>
                  </a:lnTo>
                  <a:lnTo>
                    <a:pt x="0" y="11200"/>
                  </a:lnTo>
                  <a:close/>
                </a:path>
              </a:pathLst>
            </a:custGeom>
            <a:solidFill>
              <a:srgbClr val="F2D36B"/>
            </a:solidFill>
            <a:ln w="25400" cap="flat">
              <a:solidFill>
                <a:srgbClr val="88A3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" name="????????"/>
            <p:cNvSpPr txBox="1"/>
            <p:nvPr/>
          </p:nvSpPr>
          <p:spPr>
            <a:xfrm>
              <a:off x="97541" y="799013"/>
              <a:ext cx="2480387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sz="2000" dirty="0"/>
                <a:t>????????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281"/>
          <p:cNvSpPr txBox="1">
            <a:spLocks noGrp="1"/>
          </p:cNvSpPr>
          <p:nvPr>
            <p:ph type="title"/>
          </p:nvPr>
        </p:nvSpPr>
        <p:spPr>
          <a:xfrm>
            <a:off x="812800" y="768095"/>
            <a:ext cx="14630400" cy="1365505"/>
          </a:xfrm>
          <a:prstGeom prst="rect">
            <a:avLst/>
          </a:prstGeom>
        </p:spPr>
        <p:txBody>
          <a:bodyPr lIns="38100" tIns="38100" rIns="38100" bIns="38100" anchor="ctr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r>
              <a:rPr dirty="0"/>
              <a:t>Why </a:t>
            </a:r>
            <a:r>
              <a:rPr lang="en-US" dirty="0"/>
              <a:t>B</a:t>
            </a:r>
            <a:r>
              <a:rPr dirty="0"/>
              <a:t>e </a:t>
            </a:r>
            <a:r>
              <a:rPr lang="en-US" dirty="0"/>
              <a:t>A</a:t>
            </a:r>
            <a:r>
              <a:rPr dirty="0"/>
              <a:t> Programmer?</a:t>
            </a:r>
          </a:p>
        </p:txBody>
      </p:sp>
      <p:sp>
        <p:nvSpPr>
          <p:cNvPr id="83" name="Shape 2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38100" tIns="38100" rIns="38100" bIns="38100" anchor="ctr"/>
          <a:lstStyle/>
          <a:p>
            <a:pPr indent="-371093">
              <a:spcBef>
                <a:spcPts val="0"/>
              </a:spcBef>
              <a:buClr>
                <a:srgbClr val="FFFF00"/>
              </a:buClr>
              <a:defRPr sz="3600">
                <a:solidFill>
                  <a:srgbClr val="FFFF00"/>
                </a:solidFill>
              </a:defRPr>
            </a:pPr>
            <a:r>
              <a:rPr dirty="0"/>
              <a:t>To get some job done</a:t>
            </a:r>
          </a:p>
          <a:p>
            <a:pPr marL="0" lvl="1" indent="670305">
              <a:buSzTx/>
              <a:buNone/>
              <a:defRPr sz="3600"/>
            </a:pPr>
            <a:r>
              <a:rPr dirty="0"/>
              <a:t> -  Finish </a:t>
            </a:r>
            <a:r>
              <a:rPr lang="en-US" dirty="0"/>
              <a:t>your</a:t>
            </a:r>
            <a:r>
              <a:rPr dirty="0"/>
              <a:t> math homework</a:t>
            </a:r>
            <a:endParaRPr sz="1400" dirty="0">
              <a:solidFill>
                <a:srgbClr val="000000"/>
              </a:solidFill>
            </a:endParaRPr>
          </a:p>
          <a:p>
            <a:pPr indent="-371093">
              <a:buClr>
                <a:srgbClr val="FFFF00"/>
              </a:buClr>
              <a:defRPr sz="3600">
                <a:solidFill>
                  <a:srgbClr val="FFFF00"/>
                </a:solidFill>
              </a:defRPr>
            </a:pPr>
            <a:r>
              <a:rPr dirty="0"/>
              <a:t>To make something for other people to use</a:t>
            </a:r>
          </a:p>
          <a:p>
            <a:pPr marL="0" lvl="1" indent="670305">
              <a:buSzTx/>
              <a:buNone/>
              <a:defRPr sz="3600"/>
            </a:pPr>
            <a:r>
              <a:rPr dirty="0"/>
              <a:t> -  Write a game for your friends to pla</a:t>
            </a:r>
            <a:r>
              <a:rPr lang="en-US" dirty="0"/>
              <a:t>y</a:t>
            </a:r>
          </a:p>
          <a:p>
            <a:pPr marL="0" lvl="1" indent="670305">
              <a:buSzTx/>
              <a:buNone/>
              <a:defRPr sz="3600"/>
            </a:pPr>
            <a:r>
              <a:rPr lang="en-US" dirty="0"/>
              <a:t> -  Make an APP and sell it for $$$!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F00483-CBB9-9A44-9F0A-CE4E734B0D43}"/>
              </a:ext>
            </a:extLst>
          </p:cNvPr>
          <p:cNvSpPr/>
          <p:nvPr/>
        </p:nvSpPr>
        <p:spPr>
          <a:xfrm>
            <a:off x="7315200" y="2421887"/>
            <a:ext cx="8128000" cy="1077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indent="-345693">
              <a:defRPr sz="3200"/>
            </a:pPr>
            <a:r>
              <a:rPr lang="en-US" dirty="0">
                <a:solidFill>
                  <a:schemeClr val="bg1"/>
                </a:solidFill>
              </a:rPr>
              <a:t>Once you can program, </a:t>
            </a:r>
            <a:r>
              <a:rPr lang="en-US" dirty="0">
                <a:solidFill>
                  <a:srgbClr val="FF0000"/>
                </a:solidFill>
              </a:rPr>
              <a:t>YOU</a:t>
            </a:r>
            <a:r>
              <a:rPr lang="en-US" dirty="0">
                <a:solidFill>
                  <a:schemeClr val="bg1"/>
                </a:solidFill>
              </a:rPr>
              <a:t> get to decide what the computer can do!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287"/>
          <p:cNvSpPr txBox="1">
            <a:spLocks noGrp="1"/>
          </p:cNvSpPr>
          <p:nvPr>
            <p:ph type="title"/>
          </p:nvPr>
        </p:nvSpPr>
        <p:spPr>
          <a:xfrm>
            <a:off x="812800" y="768095"/>
            <a:ext cx="14630400" cy="1365505"/>
          </a:xfrm>
          <a:prstGeom prst="rect">
            <a:avLst/>
          </a:prstGeom>
        </p:spPr>
        <p:txBody>
          <a:bodyPr lIns="38100" tIns="38100" rIns="38100" bIns="38100" anchor="ctr"/>
          <a:lstStyle>
            <a:lvl1pPr>
              <a:defRPr sz="6000">
                <a:solidFill>
                  <a:srgbClr val="FFD966"/>
                </a:solidFill>
              </a:defRPr>
            </a:lvl1pPr>
          </a:lstStyle>
          <a:p>
            <a:r>
              <a:rPr dirty="0"/>
              <a:t>What </a:t>
            </a:r>
            <a:r>
              <a:rPr lang="en-US" dirty="0"/>
              <a:t>I</a:t>
            </a:r>
            <a:r>
              <a:rPr dirty="0"/>
              <a:t>s Code?  Software? A Program?</a:t>
            </a:r>
          </a:p>
        </p:txBody>
      </p:sp>
      <p:sp>
        <p:nvSpPr>
          <p:cNvPr id="9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38100" tIns="38100" rIns="38100" bIns="38100" anchor="ctr"/>
          <a:lstStyle/>
          <a:p>
            <a:pPr indent="-345693">
              <a:spcBef>
                <a:spcPts val="0"/>
              </a:spcBef>
              <a:buClr>
                <a:srgbClr val="FFFF00"/>
              </a:buClr>
              <a:defRPr sz="3200">
                <a:solidFill>
                  <a:srgbClr val="FFFF00"/>
                </a:solidFill>
              </a:defRPr>
            </a:pPr>
            <a:r>
              <a:rPr dirty="0"/>
              <a:t>A sequence of stored instructions </a:t>
            </a:r>
          </a:p>
          <a:p>
            <a:pPr marL="0" lvl="1" indent="695705">
              <a:buSzTx/>
              <a:buNone/>
              <a:defRPr sz="3200"/>
            </a:pPr>
            <a:r>
              <a:rPr dirty="0"/>
              <a:t>-  Like a piece of </a:t>
            </a:r>
            <a:r>
              <a:rPr lang="en-US" dirty="0"/>
              <a:t>your</a:t>
            </a:r>
            <a:r>
              <a:rPr dirty="0"/>
              <a:t> brain inside the computer</a:t>
            </a:r>
            <a:endParaRPr sz="1400" dirty="0">
              <a:solidFill>
                <a:srgbClr val="000000"/>
              </a:solidFill>
            </a:endParaRPr>
          </a:p>
          <a:p>
            <a:pPr marL="0" lvl="1" indent="695705">
              <a:buSzTx/>
              <a:buNone/>
              <a:defRPr sz="3200"/>
            </a:pPr>
            <a:r>
              <a:rPr dirty="0"/>
              <a:t>-  </a:t>
            </a:r>
            <a:r>
              <a:rPr lang="en-US" dirty="0"/>
              <a:t>You</a:t>
            </a:r>
            <a:r>
              <a:rPr dirty="0"/>
              <a:t> solve a problem, translate the answer into computer code, and then in the future the computer can solve the problem for </a:t>
            </a:r>
            <a:r>
              <a:rPr lang="en-US" dirty="0"/>
              <a:t>you</a:t>
            </a:r>
            <a:r>
              <a:rPr dirty="0"/>
              <a:t> (and maybe for other people too) </a:t>
            </a:r>
            <a:endParaRPr sz="1400" dirty="0">
              <a:solidFill>
                <a:srgbClr val="000000"/>
              </a:solidFill>
            </a:endParaRPr>
          </a:p>
          <a:p>
            <a:pPr marL="0" lvl="1" indent="695705">
              <a:buSzTx/>
              <a:buNone/>
              <a:defRPr sz="3200">
                <a:solidFill>
                  <a:srgbClr val="FFFF00"/>
                </a:solidFill>
              </a:defRPr>
            </a:pPr>
            <a:r>
              <a:rPr dirty="0"/>
              <a:t>A piece of creative art</a:t>
            </a:r>
            <a:r>
              <a:rPr dirty="0">
                <a:solidFill>
                  <a:srgbClr val="FFFFFF"/>
                </a:solidFill>
              </a:rPr>
              <a:t> – </a:t>
            </a:r>
            <a:r>
              <a:rPr lang="en-US" dirty="0">
                <a:solidFill>
                  <a:srgbClr val="FFFFFF"/>
                </a:solidFill>
              </a:rPr>
              <a:t>programs</a:t>
            </a:r>
            <a:r>
              <a:rPr dirty="0">
                <a:solidFill>
                  <a:srgbClr val="FFFFFF"/>
                </a:solidFill>
              </a:rPr>
              <a:t> can be </a:t>
            </a:r>
            <a:r>
              <a:rPr dirty="0">
                <a:solidFill>
                  <a:srgbClr val="21E104"/>
                </a:solidFill>
              </a:rPr>
              <a:t>beautiful</a:t>
            </a:r>
            <a:r>
              <a:rPr dirty="0">
                <a:solidFill>
                  <a:srgbClr val="FFFFFF"/>
                </a:solidFill>
              </a:rPr>
              <a:t> and </a:t>
            </a:r>
            <a:r>
              <a:rPr dirty="0">
                <a:solidFill>
                  <a:srgbClr val="21E104"/>
                </a:solidFill>
              </a:rPr>
              <a:t>powerful</a:t>
            </a:r>
            <a:r>
              <a:rPr dirty="0">
                <a:solidFill>
                  <a:srgbClr val="FFFFFF"/>
                </a:solidFill>
              </a:rPr>
              <a:t> if they are written well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293"/>
          <p:cNvSpPr txBox="1">
            <a:spLocks noGrp="1"/>
          </p:cNvSpPr>
          <p:nvPr>
            <p:ph type="title"/>
          </p:nvPr>
        </p:nvSpPr>
        <p:spPr>
          <a:xfrm>
            <a:off x="812800" y="403943"/>
            <a:ext cx="14630400" cy="1365505"/>
          </a:xfrm>
          <a:prstGeom prst="rect">
            <a:avLst/>
          </a:prstGeom>
        </p:spPr>
        <p:txBody>
          <a:bodyPr lIns="38100" tIns="38100" rIns="38100" bIns="38100" anchor="ctr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r>
              <a:rPr dirty="0"/>
              <a:t>Programs </a:t>
            </a:r>
            <a:r>
              <a:rPr lang="en-US" dirty="0"/>
              <a:t>F</a:t>
            </a:r>
            <a:r>
              <a:rPr dirty="0"/>
              <a:t>or Humans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5C3EA-3087-EF4E-9F31-AABD81459887}"/>
              </a:ext>
            </a:extLst>
          </p:cNvPr>
          <p:cNvSpPr/>
          <p:nvPr/>
        </p:nvSpPr>
        <p:spPr>
          <a:xfrm>
            <a:off x="1951961" y="8118039"/>
            <a:ext cx="55070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2"/>
              </a:rPr>
              <a:t>Barry Goyette</a:t>
            </a:r>
            <a:r>
              <a:rPr lang="en-US" dirty="0">
                <a:solidFill>
                  <a:srgbClr val="54595D"/>
                </a:solidFill>
                <a:latin typeface="Arial" panose="020B0604020202020204" pitchFamily="34" charset="0"/>
              </a:rPr>
              <a:t> from San Luis Obispo, USA -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3"/>
              </a:rPr>
              <a:t>https://www.flickr.com/photos/93765931@N00/2147032210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29DF5E-F5EA-484A-AC41-9A8F2EF0286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1961" y="2488489"/>
            <a:ext cx="4125426" cy="5213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314357-2FB2-E948-ADB4-3B6EEA2A3B0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0835" y="2103635"/>
            <a:ext cx="3727265" cy="55986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A01390-9A25-B74F-9940-1431BB98FDC5}"/>
              </a:ext>
            </a:extLst>
          </p:cNvPr>
          <p:cNvSpPr txBox="1"/>
          <p:nvPr/>
        </p:nvSpPr>
        <p:spPr>
          <a:xfrm>
            <a:off x="7459029" y="4580954"/>
            <a:ext cx="1376337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FED86F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...and...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FB29E7-2353-BD42-BF33-35DAC3C51994}"/>
              </a:ext>
            </a:extLst>
          </p:cNvPr>
          <p:cNvSpPr/>
          <p:nvPr/>
        </p:nvSpPr>
        <p:spPr>
          <a:xfrm>
            <a:off x="10130835" y="8118039"/>
            <a:ext cx="5312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6"/>
              </a:rPr>
              <a:t>Rosino</a:t>
            </a:r>
            <a:r>
              <a:rPr lang="en-US" dirty="0">
                <a:solidFill>
                  <a:srgbClr val="54595D"/>
                </a:solidFill>
                <a:latin typeface="Arial" panose="020B0604020202020204" pitchFamily="34" charset="0"/>
              </a:rPr>
              <a:t> -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7"/>
              </a:rPr>
              <a:t>Flickr</a:t>
            </a:r>
            <a:endParaRPr lang="en-US" dirty="0">
              <a:solidFill>
                <a:srgbClr val="54595D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dirty="0" err="1">
                <a:solidFill>
                  <a:srgbClr val="54595D"/>
                </a:solidFill>
                <a:latin typeface="Arial" panose="020B0604020202020204" pitchFamily="34" charset="0"/>
              </a:rPr>
              <a:t>Agdz</a:t>
            </a:r>
            <a:r>
              <a:rPr lang="en-US" dirty="0">
                <a:solidFill>
                  <a:srgbClr val="54595D"/>
                </a:solidFill>
                <a:latin typeface="Arial" panose="020B0604020202020204" pitchFamily="34" charset="0"/>
              </a:rPr>
              <a:t>, Morocco [2009]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4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38100" tIns="38100" rIns="38100" bIns="38100"/>
          <a:lstStyle>
            <a:lvl1pPr>
              <a:defRPr sz="7200">
                <a:solidFill>
                  <a:srgbClr val="FFD966"/>
                </a:solidFill>
              </a:defRPr>
            </a:lvl1pPr>
          </a:lstStyle>
          <a:p>
            <a:r>
              <a:rPr lang="en-US" dirty="0"/>
              <a:t>Python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itle &amp; Subtitle">
  <a:themeElements>
    <a:clrScheme name="Title &amp; Subtitle">
      <a:dk1>
        <a:srgbClr val="000000"/>
      </a:dk1>
      <a:lt1>
        <a:srgbClr val="808080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itle &amp; Sub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itle &amp; Sub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8080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8080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tle &amp; Subtitle">
  <a:themeElements>
    <a:clrScheme name="Title &amp; Sub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itle &amp; Sub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itle &amp; Sub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8080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8080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1432</Words>
  <Application>Microsoft Macintosh PowerPoint</Application>
  <PresentationFormat>Custom</PresentationFormat>
  <Paragraphs>219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Courier</vt:lpstr>
      <vt:lpstr>Helvetica</vt:lpstr>
      <vt:lpstr>Title &amp; Subtitle</vt:lpstr>
      <vt:lpstr>Welcome To Class!</vt:lpstr>
      <vt:lpstr>About Me</vt:lpstr>
      <vt:lpstr>…And You?</vt:lpstr>
      <vt:lpstr>What Is A Computer?</vt:lpstr>
      <vt:lpstr>Talking To The Computer</vt:lpstr>
      <vt:lpstr>Why Be A Programmer?</vt:lpstr>
      <vt:lpstr>What Is Code?  Software? A Program?</vt:lpstr>
      <vt:lpstr>Programs For Humans</vt:lpstr>
      <vt:lpstr>Python</vt:lpstr>
      <vt:lpstr>PowerPoint Presentation</vt:lpstr>
      <vt:lpstr>Early Learner: Making Mistakes</vt:lpstr>
      <vt:lpstr>Talking To Python</vt:lpstr>
      <vt:lpstr>PowerPoint Presentation</vt:lpstr>
      <vt:lpstr>PowerPoint Presentation</vt:lpstr>
      <vt:lpstr>So…What Can We Say?</vt:lpstr>
      <vt:lpstr>Elements Of Python</vt:lpstr>
      <vt:lpstr>PowerPoint Presentation</vt:lpstr>
      <vt:lpstr>Sentences Or Lines</vt:lpstr>
      <vt:lpstr>Different Ways To Talk To Python</vt:lpstr>
      <vt:lpstr>Interactive Versus Script</vt:lpstr>
      <vt:lpstr>Program Steps Or Program Flow</vt:lpstr>
      <vt:lpstr>Sequential Steps</vt:lpstr>
      <vt:lpstr>Conditional Steps</vt:lpstr>
      <vt:lpstr>Repeated Steps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Class!</dc:title>
  <cp:lastModifiedBy>Microsoft Office User</cp:lastModifiedBy>
  <cp:revision>54</cp:revision>
  <dcterms:modified xsi:type="dcterms:W3CDTF">2020-02-07T07:01:39Z</dcterms:modified>
</cp:coreProperties>
</file>