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9"/>
  </p:notesMasterIdLst>
  <p:sldIdLst>
    <p:sldId id="256" r:id="rId2"/>
    <p:sldId id="257" r:id="rId3"/>
    <p:sldId id="258" r:id="rId4"/>
    <p:sldId id="291" r:id="rId5"/>
    <p:sldId id="343" r:id="rId6"/>
    <p:sldId id="260" r:id="rId7"/>
    <p:sldId id="296" r:id="rId8"/>
    <p:sldId id="348" r:id="rId9"/>
    <p:sldId id="297" r:id="rId10"/>
    <p:sldId id="298" r:id="rId11"/>
    <p:sldId id="299" r:id="rId12"/>
    <p:sldId id="263" r:id="rId13"/>
    <p:sldId id="301" r:id="rId14"/>
    <p:sldId id="266" r:id="rId15"/>
    <p:sldId id="268" r:id="rId16"/>
    <p:sldId id="269" r:id="rId17"/>
    <p:sldId id="270" r:id="rId18"/>
    <p:sldId id="333" r:id="rId19"/>
    <p:sldId id="329" r:id="rId20"/>
    <p:sldId id="330" r:id="rId21"/>
    <p:sldId id="274" r:id="rId22"/>
    <p:sldId id="331" r:id="rId23"/>
    <p:sldId id="332" r:id="rId24"/>
    <p:sldId id="344" r:id="rId25"/>
    <p:sldId id="279" r:id="rId26"/>
    <p:sldId id="280" r:id="rId27"/>
    <p:sldId id="334" r:id="rId28"/>
    <p:sldId id="335" r:id="rId29"/>
    <p:sldId id="281" r:id="rId30"/>
    <p:sldId id="349" r:id="rId31"/>
    <p:sldId id="346" r:id="rId32"/>
    <p:sldId id="345" r:id="rId33"/>
    <p:sldId id="347" r:id="rId34"/>
    <p:sldId id="352" r:id="rId35"/>
    <p:sldId id="351" r:id="rId36"/>
    <p:sldId id="292" r:id="rId37"/>
    <p:sldId id="350" r:id="rId3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9FD2F"/>
    <a:srgbClr val="FFFB4E"/>
    <a:srgbClr val="FF40FF"/>
    <a:srgbClr val="FFFD38"/>
    <a:srgbClr val="FED86F"/>
    <a:srgbClr val="2DFFFE"/>
    <a:srgbClr val="00FA00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3"/>
    <p:restoredTop sz="93495"/>
  </p:normalViewPr>
  <p:slideViewPr>
    <p:cSldViewPr snapToGrid="0" snapToObjects="1">
      <p:cViewPr varScale="1">
        <p:scale>
          <a:sx n="77" d="100"/>
          <a:sy n="77" d="100"/>
        </p:scale>
        <p:origin x="440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267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037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743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419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02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679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0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023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11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1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65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13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Constants, Variables, and Conditionals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2</a:t>
            </a:r>
          </a:p>
        </p:txBody>
      </p:sp>
      <p:pic>
        <p:nvPicPr>
          <p:cNvPr id="4" name="Shape 551">
            <a:extLst>
              <a:ext uri="{FF2B5EF4-FFF2-40B4-BE49-F238E27FC236}">
                <a16:creationId xmlns:a16="http://schemas.microsoft.com/office/drawing/2014/main" id="{10D31108-D00D-E44E-86A8-76CBC6148CC9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087" y="801236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about </a:t>
            </a:r>
            <a:r>
              <a:rPr lang="en-US" sz="3800" u="none" strike="noStrike" cap="none" dirty="0">
                <a:solidFill>
                  <a:srgbClr val="2DFFFE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code?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800" u="none" strike="noStrike" cap="none" dirty="0">
                <a:solidFill>
                  <a:srgbClr val="29FD2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code?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rgbClr val="29FD2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right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 keyboards don’t have math symbols, so we do math using the “operators” shown on the right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instance, ”*” is multiply and “/” is divide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 (like + and -) together,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(comes first)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84">
            <a:extLst>
              <a:ext uri="{FF2B5EF4-FFF2-40B4-BE49-F238E27FC236}">
                <a16:creationId xmlns:a16="http://schemas.microsoft.com/office/drawing/2014/main" id="{C446EA01-8BAE-E44D-B7F9-2C1EC8ABB17E}"/>
              </a:ext>
            </a:extLst>
          </p:cNvPr>
          <p:cNvSpPr txBox="1">
            <a:spLocks/>
          </p:cNvSpPr>
          <p:nvPr/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Brain Games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9B058-2234-A042-815A-42C7C652E65E}"/>
              </a:ext>
            </a:extLst>
          </p:cNvPr>
          <p:cNvSpPr txBox="1"/>
          <p:nvPr/>
        </p:nvSpPr>
        <p:spPr>
          <a:xfrm>
            <a:off x="1303867" y="3149600"/>
            <a:ext cx="817723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When I run this program, what will print out?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FD38"/>
                </a:solidFill>
              </a:rPr>
              <a:t>x = 100**0 + 10 / 2 – 4</a:t>
            </a:r>
          </a:p>
          <a:p>
            <a:r>
              <a:rPr lang="en-US" sz="3200" dirty="0">
                <a:solidFill>
                  <a:srgbClr val="FFFD38"/>
                </a:solidFill>
              </a:rPr>
              <a:t>print(x)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How about this one? </a:t>
            </a:r>
          </a:p>
          <a:p>
            <a:endParaRPr lang="en-US" sz="3200" dirty="0">
              <a:solidFill>
                <a:srgbClr val="FFFB4E"/>
              </a:solidFill>
            </a:endParaRPr>
          </a:p>
          <a:p>
            <a:r>
              <a:rPr lang="en-US" sz="3200" dirty="0">
                <a:solidFill>
                  <a:srgbClr val="FFFB4E"/>
                </a:solidFill>
              </a:rPr>
              <a:t>x = (8 - 2) * 10 + 4 / (5-4) * 5</a:t>
            </a:r>
          </a:p>
          <a:p>
            <a:r>
              <a:rPr lang="en-US" sz="3200" dirty="0">
                <a:solidFill>
                  <a:srgbClr val="FFFB4E"/>
                </a:solidFill>
              </a:rPr>
              <a:t>print(x)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4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84">
            <a:extLst>
              <a:ext uri="{FF2B5EF4-FFF2-40B4-BE49-F238E27FC236}">
                <a16:creationId xmlns:a16="http://schemas.microsoft.com/office/drawing/2014/main" id="{C446EA01-8BAE-E44D-B7F9-2C1EC8ABB17E}"/>
              </a:ext>
            </a:extLst>
          </p:cNvPr>
          <p:cNvSpPr txBox="1">
            <a:spLocks/>
          </p:cNvSpPr>
          <p:nvPr/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9B058-2234-A042-815A-42C7C652E65E}"/>
              </a:ext>
            </a:extLst>
          </p:cNvPr>
          <p:cNvSpPr txBox="1"/>
          <p:nvPr/>
        </p:nvSpPr>
        <p:spPr>
          <a:xfrm>
            <a:off x="3287571" y="2486289"/>
            <a:ext cx="96808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Using what we have just learned, write this program: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Save your age into a variable called “age”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Add 100 to your 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Print out “In 100 years you will be…”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Then print out the age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774B5-3312-ED4A-BCB2-625ED8622409}"/>
              </a:ext>
            </a:extLst>
          </p:cNvPr>
          <p:cNvSpPr txBox="1"/>
          <p:nvPr/>
        </p:nvSpPr>
        <p:spPr>
          <a:xfrm>
            <a:off x="3689927" y="5945975"/>
            <a:ext cx="7213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D38"/>
                </a:solidFill>
              </a:rPr>
              <a:t>Hint: You can print out more than one thing like this:</a:t>
            </a:r>
          </a:p>
          <a:p>
            <a:endParaRPr lang="en-US" sz="2000" dirty="0">
              <a:solidFill>
                <a:srgbClr val="FFFD38"/>
              </a:solidFill>
            </a:endParaRPr>
          </a:p>
          <a:p>
            <a:r>
              <a:rPr lang="en-US" sz="2000" dirty="0">
                <a:solidFill>
                  <a:srgbClr val="FFFD38"/>
                </a:solidFill>
              </a:rPr>
              <a:t>print(“In 100 years you will be”, age) </a:t>
            </a:r>
          </a:p>
          <a:p>
            <a:endParaRPr lang="en-US" sz="2000" dirty="0">
              <a:solidFill>
                <a:srgbClr val="FFFD38"/>
              </a:solidFill>
            </a:endParaRPr>
          </a:p>
          <a:p>
            <a:endParaRPr lang="en-US" sz="2000" dirty="0">
              <a:solidFill>
                <a:srgbClr val="FFFD38"/>
              </a:solidFill>
            </a:endParaRPr>
          </a:p>
          <a:p>
            <a:r>
              <a:rPr lang="en-US" sz="2000" dirty="0">
                <a:solidFill>
                  <a:srgbClr val="FFFD38"/>
                </a:solidFill>
              </a:rPr>
              <a:t>Or even like this! (we will learn more later):</a:t>
            </a:r>
          </a:p>
          <a:p>
            <a:endParaRPr lang="en-US" sz="2000" dirty="0">
              <a:solidFill>
                <a:srgbClr val="FFFD38"/>
              </a:solidFill>
            </a:endParaRPr>
          </a:p>
          <a:p>
            <a:r>
              <a:rPr lang="en-US" sz="2000" dirty="0">
                <a:solidFill>
                  <a:srgbClr val="FFFD38"/>
                </a:solidFill>
              </a:rPr>
              <a:t>print(“In 100 years you will be %d” % (age))</a:t>
            </a:r>
          </a:p>
        </p:txBody>
      </p:sp>
    </p:spTree>
    <p:extLst>
      <p:ext uri="{BB962C8B-B14F-4D97-AF65-F5344CB8AC3E}">
        <p14:creationId xmlns:p14="http://schemas.microsoft.com/office/powerpoint/2010/main" val="19168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501523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Variable Types…</a:t>
            </a:r>
          </a:p>
        </p:txBody>
      </p:sp>
    </p:spTree>
    <p:extLst>
      <p:ext uri="{BB962C8B-B14F-4D97-AF65-F5344CB8AC3E}">
        <p14:creationId xmlns:p14="http://schemas.microsoft.com/office/powerpoint/2010/main" val="266160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lvl="0" indent="-371094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each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Yourself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857625" y="24384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What happens when you type these things into Python?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dirty="0">
              <a:solidFill>
                <a:schemeClr val="lt1"/>
              </a:solidFill>
              <a:latin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1" i="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1+1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1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“1” + 1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1" i="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“1” + “1”</a:t>
            </a:r>
          </a:p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b="0" i="0" dirty="0">
              <a:solidFill>
                <a:schemeClr val="lt1"/>
              </a:solidFill>
              <a:latin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79322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302933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Sometimes, Python can convert between different “types”. For instance, changing the string “5” into the number 5.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79825" y="2659690"/>
            <a:ext cx="6076799" cy="46829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(55)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print(x + ’1’)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‘551’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29FD2F"/>
                </a:solidFill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sz="2800" i="0" u="none" strike="noStrike" cap="none" dirty="0" err="1">
                <a:solidFill>
                  <a:srgbClr val="29FD2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29FD2F"/>
                </a:solidFill>
                <a:latin typeface="Courier"/>
                <a:ea typeface="Courier"/>
                <a:cs typeface="Courier"/>
                <a:sym typeface="Courier New"/>
              </a:rPr>
              <a:t>(‘55’)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29FD2F"/>
                </a:solidFill>
                <a:latin typeface="Courier"/>
                <a:ea typeface="Courier"/>
                <a:cs typeface="Courier"/>
                <a:sym typeface="Courier New"/>
              </a:rPr>
              <a:t>&gt;&gt;&gt; print(x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29FD2F"/>
                </a:solidFill>
                <a:latin typeface="Courier"/>
                <a:ea typeface="Courier"/>
                <a:cs typeface="Courier"/>
                <a:sym typeface="Courier New"/>
              </a:rPr>
              <a:t>56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&gt;&gt;&gt; x = float(‘55’)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&gt;&gt;&gt; print(x + 1)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56.0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968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0480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Asking Questions…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tell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</a:t>
            </a:r>
            <a:r>
              <a:rPr lang="en-US" sz="38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5079768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Jeremy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Jeremy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787400">
              <a:spcBef>
                <a:spcPts val="0"/>
              </a:spcBef>
              <a:buSzPct val="171000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if we want to read in a number? 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input() always gives us a </a:t>
            </a:r>
            <a:r>
              <a:rPr lang="en-US" sz="3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That’s right…we change the string into a number using </a:t>
            </a: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or float()!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age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How old are you?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’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age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age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‘You are’,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age, 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‘years old’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old are you? </a:t>
            </a:r>
            <a:r>
              <a:rPr lang="en-US" sz="3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30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are 30 years old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115734" y="527150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 You Try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15019867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Improve your “age” program from earlier. Use input() to let the program ask the user for their age. Don’t forget to convert the age into an </a:t>
            </a:r>
            <a:r>
              <a:rPr lang="en-US" sz="3800" u="none" strike="noStrike" cap="none" dirty="0">
                <a:solidFill>
                  <a:srgbClr val="29FD2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()!</a:t>
            </a:r>
          </a:p>
        </p:txBody>
      </p:sp>
    </p:spTree>
    <p:extLst>
      <p:ext uri="{BB962C8B-B14F-4D97-AF65-F5344CB8AC3E}">
        <p14:creationId xmlns:p14="http://schemas.microsoft.com/office/powerpoint/2010/main" val="4084835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Comments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7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piece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variable’s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</a:t>
            </a:r>
            <a:r>
              <a:rPr lang="en-US" sz="3200" u="none" strike="noStrike" cap="none" dirty="0">
                <a:solidFill>
                  <a:srgbClr val="FFFB4E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115734" y="527150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 You Try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15019867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some comments to your “age” program, so that someone else can understand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2847775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What If Our Program Breaks?</a:t>
            </a:r>
          </a:p>
        </p:txBody>
      </p:sp>
    </p:spTree>
    <p:extLst>
      <p:ext uri="{BB962C8B-B14F-4D97-AF65-F5344CB8AC3E}">
        <p14:creationId xmlns:p14="http://schemas.microsoft.com/office/powerpoint/2010/main" val="1055475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Handling Errors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1168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if we type “fifteen” into our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program? What happens?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94D5B-F239-BC46-93D9-6342A931DFC0}"/>
              </a:ext>
            </a:extLst>
          </p:cNvPr>
          <p:cNvSpPr txBox="1"/>
          <p:nvPr/>
        </p:nvSpPr>
        <p:spPr>
          <a:xfrm>
            <a:off x="1574801" y="3307825"/>
            <a:ext cx="9571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9FD2F"/>
                </a:solidFill>
                <a:latin typeface="Courier" pitchFamily="2" charset="0"/>
              </a:rPr>
              <a:t>Traceback (most recent call last):</a:t>
            </a:r>
          </a:p>
          <a:p>
            <a:r>
              <a:rPr lang="en-US" sz="2000" dirty="0">
                <a:solidFill>
                  <a:srgbClr val="29FD2F"/>
                </a:solidFill>
                <a:latin typeface="Courier" pitchFamily="2" charset="0"/>
              </a:rPr>
              <a:t>  File "&lt;stdin&gt;", line 1, in &lt;module&gt;</a:t>
            </a:r>
          </a:p>
          <a:p>
            <a:r>
              <a:rPr lang="en-US" sz="2000" dirty="0" err="1">
                <a:solidFill>
                  <a:srgbClr val="29FD2F"/>
                </a:solidFill>
                <a:latin typeface="Courier" pitchFamily="2" charset="0"/>
              </a:rPr>
              <a:t>ValueError</a:t>
            </a:r>
            <a:r>
              <a:rPr lang="en-US" sz="2000" dirty="0">
                <a:solidFill>
                  <a:srgbClr val="29FD2F"/>
                </a:solidFill>
                <a:latin typeface="Courier" pitchFamily="2" charset="0"/>
              </a:rPr>
              <a:t>: invalid literal for </a:t>
            </a:r>
            <a:r>
              <a:rPr lang="en-US" sz="2000" dirty="0" err="1">
                <a:solidFill>
                  <a:srgbClr val="29FD2F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rgbClr val="29FD2F"/>
                </a:solidFill>
                <a:latin typeface="Courier" pitchFamily="2" charset="0"/>
              </a:rPr>
              <a:t>() with base 10: 'fifteen'</a:t>
            </a:r>
          </a:p>
          <a:p>
            <a:endParaRPr lang="en-US" sz="2000" dirty="0">
              <a:solidFill>
                <a:srgbClr val="29FD2F"/>
              </a:solidFill>
              <a:latin typeface="Courier" pitchFamily="2" charset="0"/>
            </a:endParaRPr>
          </a:p>
        </p:txBody>
      </p:sp>
      <p:sp>
        <p:nvSpPr>
          <p:cNvPr id="6" name="Shape 489">
            <a:extLst>
              <a:ext uri="{FF2B5EF4-FFF2-40B4-BE49-F238E27FC236}">
                <a16:creationId xmlns:a16="http://schemas.microsoft.com/office/drawing/2014/main" id="{A3A00270-9F73-4B4D-BC65-12F2F63DD3F8}"/>
              </a:ext>
            </a:extLst>
          </p:cNvPr>
          <p:cNvSpPr txBox="1">
            <a:spLocks/>
          </p:cNvSpPr>
          <p:nvPr/>
        </p:nvSpPr>
        <p:spPr>
          <a:xfrm>
            <a:off x="812800" y="4527020"/>
            <a:ext cx="14630400" cy="1168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83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448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020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592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71094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can help us avoid this problem using a special kind of “decision” called “try/except”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2B985-763A-3748-A482-8ABF8F1E63C5}"/>
              </a:ext>
            </a:extLst>
          </p:cNvPr>
          <p:cNvSpPr txBox="1"/>
          <p:nvPr/>
        </p:nvSpPr>
        <p:spPr>
          <a:xfrm>
            <a:off x="8923868" y="6172193"/>
            <a:ext cx="66479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age = input(“What is your age?” </a:t>
            </a:r>
          </a:p>
          <a:p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try:</a:t>
            </a:r>
          </a:p>
          <a:p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	age = </a:t>
            </a:r>
            <a:r>
              <a:rPr lang="en-US" sz="2000" dirty="0" err="1">
                <a:solidFill>
                  <a:srgbClr val="FFFD38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(age)</a:t>
            </a:r>
          </a:p>
          <a:p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except: </a:t>
            </a:r>
          </a:p>
          <a:p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	print(“Sorry, that is not a number”)</a:t>
            </a:r>
          </a:p>
          <a:p>
            <a:r>
              <a:rPr lang="en-US" sz="2000" dirty="0">
                <a:solidFill>
                  <a:srgbClr val="FFFD38"/>
                </a:solidFill>
                <a:latin typeface="Courier" pitchFamily="2" charset="0"/>
              </a:rPr>
              <a:t>	quit()</a:t>
            </a:r>
          </a:p>
          <a:p>
            <a:endParaRPr lang="en-US" sz="2000" dirty="0">
              <a:solidFill>
                <a:srgbClr val="FFFD38"/>
              </a:solidFill>
              <a:latin typeface="Courier" pitchFamily="2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E528460-C054-7748-A9A5-25B57858FA03}"/>
              </a:ext>
            </a:extLst>
          </p:cNvPr>
          <p:cNvSpPr/>
          <p:nvPr/>
        </p:nvSpPr>
        <p:spPr>
          <a:xfrm>
            <a:off x="8923868" y="6914615"/>
            <a:ext cx="948265" cy="26112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25335447-6E07-C347-8C91-63ED9366480E}"/>
              </a:ext>
            </a:extLst>
          </p:cNvPr>
          <p:cNvSpPr/>
          <p:nvPr/>
        </p:nvSpPr>
        <p:spPr>
          <a:xfrm>
            <a:off x="8923868" y="7501455"/>
            <a:ext cx="948265" cy="55881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E813-02C3-B14D-8000-0C93AA2CAC85}"/>
              </a:ext>
            </a:extLst>
          </p:cNvPr>
          <p:cNvSpPr txBox="1"/>
          <p:nvPr/>
        </p:nvSpPr>
        <p:spPr>
          <a:xfrm>
            <a:off x="1988523" y="7039790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Pay attention to the spaces here….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Python uses spaces to find out which code 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goes inside the “try” and “except” and which code goes outside</a:t>
            </a:r>
          </a:p>
        </p:txBody>
      </p:sp>
    </p:spTree>
    <p:extLst>
      <p:ext uri="{BB962C8B-B14F-4D97-AF65-F5344CB8AC3E}">
        <p14:creationId xmlns:p14="http://schemas.microsoft.com/office/powerpoint/2010/main" val="23289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115734" y="527150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 You Try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15019867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Improve your “age” program from earlier. Add a “try/except” to warn the user if the enter something that is not a number.</a:t>
            </a:r>
          </a:p>
        </p:txBody>
      </p:sp>
    </p:spTree>
    <p:extLst>
      <p:ext uri="{BB962C8B-B14F-4D97-AF65-F5344CB8AC3E}">
        <p14:creationId xmlns:p14="http://schemas.microsoft.com/office/powerpoint/2010/main" val="168527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What About Making Decisions?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5514-BF0E-4F44-A74B-6F78C50C9BE2}"/>
              </a:ext>
            </a:extLst>
          </p:cNvPr>
          <p:cNvSpPr txBox="1"/>
          <p:nvPr/>
        </p:nvSpPr>
        <p:spPr>
          <a:xfrm>
            <a:off x="5371538" y="4987637"/>
            <a:ext cx="5500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</a:rPr>
              <a:t>A quick note about conditionals</a:t>
            </a:r>
          </a:p>
        </p:txBody>
      </p:sp>
    </p:spTree>
    <p:extLst>
      <p:ext uri="{BB962C8B-B14F-4D97-AF65-F5344CB8AC3E}">
        <p14:creationId xmlns:p14="http://schemas.microsoft.com/office/powerpoint/2010/main" val="239931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93382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640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Summary</a:t>
            </a:r>
          </a:p>
        </p:txBody>
      </p:sp>
      <p:sp>
        <p:nvSpPr>
          <p:cNvPr id="368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-533400">
              <a:spcBef>
                <a:spcPts val="0"/>
              </a:spcBef>
              <a:buSzPct val="171000"/>
              <a:defRPr sz="3600"/>
            </a:lvl1pPr>
          </a:lstStyle>
          <a:p>
            <a:r>
              <a:rPr dirty="0">
                <a:solidFill>
                  <a:schemeClr val="bg1"/>
                </a:solidFill>
              </a:rPr>
              <a:t>That’s it! Please take a look at </a:t>
            </a:r>
            <a:r>
              <a:rPr lang="en-US" dirty="0">
                <a:solidFill>
                  <a:schemeClr val="bg1"/>
                </a:solidFill>
              </a:rPr>
              <a:t>your homework</a:t>
            </a:r>
            <a:r>
              <a:rPr dirty="0">
                <a:solidFill>
                  <a:schemeClr val="bg1"/>
                </a:solidFill>
              </a:rPr>
              <a:t>. ;) </a:t>
            </a:r>
          </a:p>
        </p:txBody>
      </p:sp>
    </p:spTree>
    <p:extLst>
      <p:ext uri="{BB962C8B-B14F-4D97-AF65-F5344CB8AC3E}">
        <p14:creationId xmlns:p14="http://schemas.microsoft.com/office/powerpoint/2010/main" val="1264004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Slides condensed into an 8 deck series aimed at younger learners in China by Jeremy Pedersen.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Break!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3826934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71094">
              <a:spcBef>
                <a:spcPts val="0"/>
              </a:spcBef>
              <a:buSzPct val="100000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Python and make some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variables</a:t>
            </a:r>
          </a:p>
          <a:p>
            <a:pPr lvl="0" indent="-3710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changing the values of your variables, what happens?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624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names should make sense!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always try to pick easy to remember variable names, that tell us </a:t>
            </a:r>
            <a:r>
              <a:rPr lang="en-US" sz="3600" u="none" strike="noStrike" cap="none" dirty="0">
                <a:solidFill>
                  <a:srgbClr val="FFFB4E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the variable is for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2092960" y="2232227"/>
            <a:ext cx="11839171" cy="390256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Should We Name Variables?</a:t>
            </a:r>
          </a:p>
        </p:txBody>
      </p:sp>
    </p:spTree>
    <p:extLst>
      <p:ext uri="{BB962C8B-B14F-4D97-AF65-F5344CB8AC3E}">
        <p14:creationId xmlns:p14="http://schemas.microsoft.com/office/powerpoint/2010/main" val="71590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3800" u="none" strike="noStrike" cap="none" dirty="0">
                <a:solidFill>
                  <a:srgbClr val="FFFD38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code do?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1559</Words>
  <Application>Microsoft Macintosh PowerPoint</Application>
  <PresentationFormat>Custom</PresentationFormat>
  <Paragraphs>256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Cabin</vt:lpstr>
      <vt:lpstr>ヒラギノ角ゴ ProN W3</vt:lpstr>
      <vt:lpstr>Arial</vt:lpstr>
      <vt:lpstr>Courier</vt:lpstr>
      <vt:lpstr>Courier New</vt:lpstr>
      <vt:lpstr>Gill Sans</vt:lpstr>
      <vt:lpstr>Title &amp; Subtitle</vt:lpstr>
      <vt:lpstr>Constants, Variables, and Conditionals</vt:lpstr>
      <vt:lpstr>Constants</vt:lpstr>
      <vt:lpstr>Variables</vt:lpstr>
      <vt:lpstr>Variables</vt:lpstr>
      <vt:lpstr>Code Break!</vt:lpstr>
      <vt:lpstr>Python Variable Name Rules</vt:lpstr>
      <vt:lpstr>Variable Names</vt:lpstr>
      <vt:lpstr>How Should We Name Variables?</vt:lpstr>
      <vt:lpstr>PowerPoint Presentation</vt:lpstr>
      <vt:lpstr>PowerPoint Presentation</vt:lpstr>
      <vt:lpstr>PowerPoint Presentation</vt:lpstr>
      <vt:lpstr>Assignment Statements</vt:lpstr>
      <vt:lpstr>Expressions…</vt:lpstr>
      <vt:lpstr>Numeric Expressions</vt:lpstr>
      <vt:lpstr>Order of Evaluation</vt:lpstr>
      <vt:lpstr>Operator Precedence Rules</vt:lpstr>
      <vt:lpstr>PowerPoint Presentation</vt:lpstr>
      <vt:lpstr>PowerPoint Presentation</vt:lpstr>
      <vt:lpstr>PowerPoint Presentation</vt:lpstr>
      <vt:lpstr>Variable Types…</vt:lpstr>
      <vt:lpstr>What Does “Type” Mean?</vt:lpstr>
      <vt:lpstr>Try It Yourself</vt:lpstr>
      <vt:lpstr>Type Conversions</vt:lpstr>
      <vt:lpstr>Input and Output</vt:lpstr>
      <vt:lpstr>Asking Questions…</vt:lpstr>
      <vt:lpstr>Converting User Input</vt:lpstr>
      <vt:lpstr>Now You Try</vt:lpstr>
      <vt:lpstr>Comments…</vt:lpstr>
      <vt:lpstr>Comments In Python</vt:lpstr>
      <vt:lpstr>Now You Try</vt:lpstr>
      <vt:lpstr>What If Our Program Breaks?</vt:lpstr>
      <vt:lpstr>Handling Errors</vt:lpstr>
      <vt:lpstr>Now You Try</vt:lpstr>
      <vt:lpstr>What About Making Decisions?</vt:lpstr>
      <vt:lpstr>Multi-way</vt:lpstr>
      <vt:lpstr>Summary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199</cp:revision>
  <cp:lastPrinted>2018-11-24T04:50:05Z</cp:lastPrinted>
  <dcterms:modified xsi:type="dcterms:W3CDTF">2020-02-07T05:08:43Z</dcterms:modified>
</cp:coreProperties>
</file>