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41"/>
  </p:notes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257" r:id="rId10"/>
    <p:sldId id="258" r:id="rId11"/>
    <p:sldId id="308" r:id="rId12"/>
    <p:sldId id="260" r:id="rId13"/>
    <p:sldId id="261" r:id="rId14"/>
    <p:sldId id="263" r:id="rId15"/>
    <p:sldId id="264" r:id="rId16"/>
    <p:sldId id="266" r:id="rId17"/>
    <p:sldId id="318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319" r:id="rId28"/>
    <p:sldId id="277" r:id="rId29"/>
    <p:sldId id="295" r:id="rId30"/>
    <p:sldId id="296" r:id="rId31"/>
    <p:sldId id="297" r:id="rId32"/>
    <p:sldId id="298" r:id="rId33"/>
    <p:sldId id="299" r:id="rId34"/>
    <p:sldId id="300" r:id="rId35"/>
    <p:sldId id="304" r:id="rId36"/>
    <p:sldId id="305" r:id="rId37"/>
    <p:sldId id="306" r:id="rId38"/>
    <p:sldId id="341" r:id="rId39"/>
    <p:sldId id="328" r:id="rId4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0" autoAdjust="0"/>
    <p:restoredTop sz="94592"/>
  </p:normalViewPr>
  <p:slideViewPr>
    <p:cSldViewPr snapToGrid="0" snapToObjects="1">
      <p:cViewPr varScale="1">
        <p:scale>
          <a:sx n="78" d="100"/>
          <a:sy n="78" d="100"/>
        </p:scale>
        <p:origin x="216" y="16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62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21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69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78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07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41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54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34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  <p:sldLayoutId id="214748370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</a:t>
            </a:r>
          </a:p>
        </p:txBody>
      </p:sp>
      <p:sp>
        <p:nvSpPr>
          <p:cNvPr id="9" name="Shape 242">
            <a:extLst>
              <a:ext uri="{FF2B5EF4-FFF2-40B4-BE49-F238E27FC236}">
                <a16:creationId xmlns:a16="http://schemas.microsoft.com/office/drawing/2014/main" id="{37416EC6-E42A-D941-BA3C-0F70B5901F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4</a:t>
            </a:r>
          </a:p>
        </p:txBody>
      </p:sp>
      <p:pic>
        <p:nvPicPr>
          <p:cNvPr id="6" name="Shape 551">
            <a:extLst>
              <a:ext uri="{FF2B5EF4-FFF2-40B4-BE49-F238E27FC236}">
                <a16:creationId xmlns:a16="http://schemas.microsoft.com/office/drawing/2014/main" id="{576FD201-B4EE-5F42-871A-A6E665360F67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087" y="797911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stops the loop and moves to the next line of code under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test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00896" y="5025504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10" name="Shape 293">
            <a:extLst>
              <a:ext uri="{FF2B5EF4-FFF2-40B4-BE49-F238E27FC236}">
                <a16:creationId xmlns:a16="http://schemas.microsoft.com/office/drawing/2014/main" id="{10846810-3361-AE4D-BF06-C6D48BCEA55C}"/>
              </a:ext>
            </a:extLst>
          </p:cNvPr>
          <p:cNvSpPr txBox="1">
            <a:spLocks/>
          </p:cNvSpPr>
          <p:nvPr/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1424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9300" indent="-533400">
              <a:spcBef>
                <a:spcPts val="0"/>
              </a:spcBef>
              <a:buSzPct val="171000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stops the loop and moves to the next line of code under the loop</a:t>
            </a:r>
          </a:p>
          <a:p>
            <a:pPr marL="749300" indent="-533400">
              <a:buSzPct val="171000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test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can happen anywhere in the body of the loop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With C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top of the loop and starts the next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With C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ontinue</a:t>
            </a:r>
            <a:endParaRPr lang="en-US" sz="7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a logical condition becomes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stop or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8952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start an indefinite (while) loop, we don’t always know how many times it will run. </a:t>
            </a:r>
          </a:p>
          <a:p>
            <a:pPr marL="749300" lvl="0" indent="-371094"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start a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(for) loop, we know how many times the loop will run</a:t>
            </a:r>
            <a:endParaRPr lang="en-US" sz="36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But First! A Quick Review</a:t>
            </a:r>
          </a:p>
        </p:txBody>
      </p:sp>
    </p:spTree>
    <p:extLst>
      <p:ext uri="{BB962C8B-B14F-4D97-AF65-F5344CB8AC3E}">
        <p14:creationId xmlns:p14="http://schemas.microsoft.com/office/powerpoint/2010/main" val="263948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dirty="0">
                <a:latin typeface="Arial" charset="0"/>
                <a:ea typeface="Arial" charset="0"/>
                <a:cs typeface="Arial" charset="0"/>
                <a:sym typeface="Cabin"/>
              </a:rPr>
              <a:t>“i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n”...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Important Loop Patterns</a:t>
            </a: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215580" y="393550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Try/Except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620850" y="2384625"/>
            <a:ext cx="4772036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age = ‘fifteen’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	age =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(age)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	print(“Error!”) </a:t>
            </a:r>
          </a:p>
        </p:txBody>
      </p:sp>
      <p:cxnSp>
        <p:nvCxnSpPr>
          <p:cNvPr id="215" name="Shape 215"/>
          <p:cNvCxnSpPr>
            <a:cxnSpLocks/>
          </p:cNvCxnSpPr>
          <p:nvPr/>
        </p:nvCxnSpPr>
        <p:spPr>
          <a:xfrm flipH="1">
            <a:off x="8179255" y="4600724"/>
            <a:ext cx="1666874" cy="14714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3" name="Shape 233"/>
          <p:cNvSpPr txBox="1"/>
          <p:nvPr/>
        </p:nvSpPr>
        <p:spPr>
          <a:xfrm>
            <a:off x="10221283" y="2384625"/>
            <a:ext cx="1727099" cy="2359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Error! </a:t>
            </a:r>
          </a:p>
        </p:txBody>
      </p:sp>
    </p:spTree>
    <p:extLst>
      <p:ext uri="{BB962C8B-B14F-4D97-AF65-F5344CB8AC3E}">
        <p14:creationId xmlns:p14="http://schemas.microsoft.com/office/powerpoint/2010/main" val="2661321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 The Average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443567" y="660921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That’s It!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13C61-C582-A843-BAE2-F1FC67B549A6}"/>
              </a:ext>
            </a:extLst>
          </p:cNvPr>
          <p:cNvSpPr txBox="1"/>
          <p:nvPr/>
        </p:nvSpPr>
        <p:spPr>
          <a:xfrm>
            <a:off x="2350759" y="4639734"/>
            <a:ext cx="10868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Take a look at your homework and submit before next class. </a:t>
            </a:r>
            <a:r>
              <a:rPr lang="en-US" sz="30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Slides condensed into an 8 deck series aimed at younger learners in China by Jeremy Pedersen.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38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215580" y="393550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Way Decisions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777680" y="2351968"/>
            <a:ext cx="4772036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3000" dirty="0">
                <a:solidFill>
                  <a:srgbClr val="00FF00"/>
                </a:solidFill>
              </a:rPr>
              <a:t>age = 35</a:t>
            </a:r>
          </a:p>
          <a:p>
            <a:r>
              <a:rPr lang="en-US" sz="3000" dirty="0">
                <a:solidFill>
                  <a:srgbClr val="FFFF00"/>
                </a:solidFill>
              </a:rPr>
              <a:t>if age &gt; 30:</a:t>
            </a:r>
          </a:p>
          <a:p>
            <a:r>
              <a:rPr lang="en-US" sz="3000" dirty="0">
                <a:solidFill>
                  <a:srgbClr val="FFFF00"/>
                </a:solidFill>
              </a:rPr>
              <a:t>	print("You are old")</a:t>
            </a:r>
          </a:p>
          <a:p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15" name="Shape 215"/>
          <p:cNvCxnSpPr>
            <a:cxnSpLocks/>
          </p:cNvCxnSpPr>
          <p:nvPr/>
        </p:nvCxnSpPr>
        <p:spPr>
          <a:xfrm flipH="1">
            <a:off x="7215870" y="4718957"/>
            <a:ext cx="2450644" cy="316693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3" name="Shape 233"/>
          <p:cNvSpPr txBox="1"/>
          <p:nvPr/>
        </p:nvSpPr>
        <p:spPr>
          <a:xfrm>
            <a:off x="10204954" y="2923468"/>
            <a:ext cx="4588731" cy="2359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are old</a:t>
            </a:r>
          </a:p>
        </p:txBody>
      </p:sp>
    </p:spTree>
    <p:extLst>
      <p:ext uri="{BB962C8B-B14F-4D97-AF65-F5344CB8AC3E}">
        <p14:creationId xmlns:p14="http://schemas.microsoft.com/office/powerpoint/2010/main" val="3752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215580" y="393550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06286" y="2809167"/>
            <a:ext cx="7804101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3000" dirty="0">
                <a:solidFill>
                  <a:srgbClr val="00FF00"/>
                </a:solidFill>
              </a:rPr>
              <a:t>age = 35</a:t>
            </a:r>
          </a:p>
          <a:p>
            <a:r>
              <a:rPr lang="en-US" sz="3000" dirty="0">
                <a:solidFill>
                  <a:srgbClr val="FFFF00"/>
                </a:solidFill>
              </a:rPr>
              <a:t>if age &gt; 30:	</a:t>
            </a:r>
          </a:p>
          <a:p>
            <a:r>
              <a:rPr lang="en-US" sz="3000" dirty="0">
                <a:solidFill>
                  <a:srgbClr val="FFFF00"/>
                </a:solidFill>
              </a:rPr>
              <a:t>	print("You are old")</a:t>
            </a:r>
          </a:p>
          <a:p>
            <a:br>
              <a:rPr lang="en-US" sz="3000" dirty="0">
                <a:solidFill>
                  <a:srgbClr val="FFFF00"/>
                </a:solidFill>
              </a:rPr>
            </a:br>
            <a:r>
              <a:rPr lang="en-US" sz="3000" dirty="0">
                <a:solidFill>
                  <a:srgbClr val="FFFF00"/>
                </a:solidFill>
              </a:rPr>
              <a:t>	if age &gt; 50:</a:t>
            </a:r>
          </a:p>
          <a:p>
            <a:r>
              <a:rPr lang="en-US" sz="3000" dirty="0">
                <a:solidFill>
                  <a:srgbClr val="FFFF00"/>
                </a:solidFill>
              </a:rPr>
              <a:t>		print("...even older than my dad!")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9960429" y="3351915"/>
            <a:ext cx="5600700" cy="33467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are old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…even older than my dad!</a:t>
            </a:r>
          </a:p>
        </p:txBody>
      </p:sp>
      <p:cxnSp>
        <p:nvCxnSpPr>
          <p:cNvPr id="6" name="Shape 215">
            <a:extLst>
              <a:ext uri="{FF2B5EF4-FFF2-40B4-BE49-F238E27FC236}">
                <a16:creationId xmlns:a16="http://schemas.microsoft.com/office/drawing/2014/main" id="{48CB1FB6-AE18-4C46-83EC-DDCD32FE854B}"/>
              </a:ext>
            </a:extLst>
          </p:cNvPr>
          <p:cNvCxnSpPr>
            <a:cxnSpLocks/>
          </p:cNvCxnSpPr>
          <p:nvPr/>
        </p:nvCxnSpPr>
        <p:spPr>
          <a:xfrm flipH="1">
            <a:off x="6433457" y="5306786"/>
            <a:ext cx="3200401" cy="0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" name="Shape 215">
            <a:extLst>
              <a:ext uri="{FF2B5EF4-FFF2-40B4-BE49-F238E27FC236}">
                <a16:creationId xmlns:a16="http://schemas.microsoft.com/office/drawing/2014/main" id="{54114E62-A54B-134E-8AE5-D592AB215AF4}"/>
              </a:ext>
            </a:extLst>
          </p:cNvPr>
          <p:cNvCxnSpPr>
            <a:cxnSpLocks/>
          </p:cNvCxnSpPr>
          <p:nvPr/>
        </p:nvCxnSpPr>
        <p:spPr>
          <a:xfrm flipH="1">
            <a:off x="8986158" y="6064526"/>
            <a:ext cx="974271" cy="634093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749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215580" y="393550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 Way Decisions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22514" y="2090057"/>
            <a:ext cx="7656741" cy="54624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u="none" strike="noStrike" cap="none" dirty="0">
              <a:solidFill>
                <a:srgbClr val="FFFF00"/>
              </a:solidFill>
              <a:latin typeface="Courier" pitchFamily="2" charset="0"/>
              <a:ea typeface="Arial" charset="0"/>
              <a:cs typeface="Arial" charset="0"/>
              <a:sym typeface="Cabin"/>
            </a:endParaRPr>
          </a:p>
          <a:p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age = 10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if age &gt; 30: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	print("You are old")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else: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	print("You are young")</a:t>
            </a:r>
          </a:p>
          <a:p>
            <a:endParaRPr lang="en-US" sz="3000" dirty="0">
              <a:solidFill>
                <a:srgbClr val="FFFF00"/>
              </a:solidFill>
              <a:latin typeface="Courier" pitchFamily="2" charset="0"/>
            </a:endParaRPr>
          </a:p>
        </p:txBody>
      </p:sp>
      <p:cxnSp>
        <p:nvCxnSpPr>
          <p:cNvPr id="215" name="Shape 215"/>
          <p:cNvCxnSpPr>
            <a:cxnSpLocks/>
          </p:cNvCxnSpPr>
          <p:nvPr/>
        </p:nvCxnSpPr>
        <p:spPr>
          <a:xfrm flipH="1">
            <a:off x="6809015" y="4506686"/>
            <a:ext cx="3298371" cy="142058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3" name="Shape 233"/>
          <p:cNvSpPr txBox="1"/>
          <p:nvPr/>
        </p:nvSpPr>
        <p:spPr>
          <a:xfrm>
            <a:off x="10449883" y="2462179"/>
            <a:ext cx="4244472" cy="2359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are young</a:t>
            </a:r>
          </a:p>
        </p:txBody>
      </p:sp>
    </p:spTree>
    <p:extLst>
      <p:ext uri="{BB962C8B-B14F-4D97-AF65-F5344CB8AC3E}">
        <p14:creationId xmlns:p14="http://schemas.microsoft.com/office/powerpoint/2010/main" val="31178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215580" y="393550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20486" y="2114877"/>
            <a:ext cx="9095014" cy="674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r>
              <a:rPr lang="en-US" sz="3000" dirty="0">
                <a:solidFill>
                  <a:srgbClr val="00FF00"/>
                </a:solidFill>
              </a:rPr>
              <a:t>age = </a:t>
            </a:r>
            <a:r>
              <a:rPr lang="en-US" sz="3000" dirty="0">
                <a:solidFill>
                  <a:srgbClr val="00FF00"/>
                </a:solidFill>
                <a:latin typeface="Courier" pitchFamily="2" charset="0"/>
              </a:rPr>
              <a:t>10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if age &lt; 10: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	print("You are younger than ten")</a:t>
            </a:r>
          </a:p>
          <a:p>
            <a:r>
              <a:rPr lang="en-US" sz="3000" dirty="0" err="1">
                <a:solidFill>
                  <a:srgbClr val="FFFF00"/>
                </a:solidFill>
                <a:latin typeface="Courier" pitchFamily="2" charset="0"/>
              </a:rPr>
              <a:t>elif</a:t>
            </a:r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 age == 10: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	print("You are ten")</a:t>
            </a:r>
          </a:p>
          <a:p>
            <a:r>
              <a:rPr lang="en-US" sz="3000" dirty="0" err="1">
                <a:solidFill>
                  <a:srgbClr val="FFFF00"/>
                </a:solidFill>
                <a:latin typeface="Courier" pitchFamily="2" charset="0"/>
              </a:rPr>
              <a:t>elif</a:t>
            </a:r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 age == 11: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	print("You are eleven")</a:t>
            </a:r>
          </a:p>
          <a:p>
            <a:r>
              <a:rPr lang="en-US" sz="3000" dirty="0" err="1">
                <a:solidFill>
                  <a:srgbClr val="FFFF00"/>
                </a:solidFill>
                <a:latin typeface="Courier" pitchFamily="2" charset="0"/>
              </a:rPr>
              <a:t>elif</a:t>
            </a:r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 age == 12: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	print("You are twelve")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else:</a:t>
            </a:r>
          </a:p>
          <a:p>
            <a:r>
              <a:rPr lang="en-US" sz="3000" dirty="0">
                <a:solidFill>
                  <a:srgbClr val="FFFF00"/>
                </a:solidFill>
                <a:latin typeface="Courier" pitchFamily="2" charset="0"/>
              </a:rPr>
              <a:t>	print("You are older than twelve")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15" name="Shape 215"/>
          <p:cNvCxnSpPr>
            <a:cxnSpLocks/>
          </p:cNvCxnSpPr>
          <p:nvPr/>
        </p:nvCxnSpPr>
        <p:spPr>
          <a:xfrm flipH="1">
            <a:off x="6335486" y="4882243"/>
            <a:ext cx="5257801" cy="359228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3" name="Shape 233"/>
          <p:cNvSpPr txBox="1"/>
          <p:nvPr/>
        </p:nvSpPr>
        <p:spPr>
          <a:xfrm>
            <a:off x="11897744" y="3127601"/>
            <a:ext cx="3343284" cy="2359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are ten</a:t>
            </a:r>
          </a:p>
        </p:txBody>
      </p:sp>
    </p:spTree>
    <p:extLst>
      <p:ext uri="{BB962C8B-B14F-4D97-AF65-F5344CB8AC3E}">
        <p14:creationId xmlns:p14="http://schemas.microsoft.com/office/powerpoint/2010/main" val="30393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Loops</a:t>
            </a:r>
          </a:p>
        </p:txBody>
      </p:sp>
      <p:sp>
        <p:nvSpPr>
          <p:cNvPr id="3" name="Shape 242">
            <a:extLst>
              <a:ext uri="{FF2B5EF4-FFF2-40B4-BE49-F238E27FC236}">
                <a16:creationId xmlns:a16="http://schemas.microsoft.com/office/drawing/2014/main" id="{63CEEC48-57B8-D244-A8FF-B1F822F277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Repeating Stuff</a:t>
            </a:r>
          </a:p>
        </p:txBody>
      </p:sp>
    </p:spTree>
    <p:extLst>
      <p:ext uri="{BB962C8B-B14F-4D97-AF65-F5344CB8AC3E}">
        <p14:creationId xmlns:p14="http://schemas.microsoft.com/office/powerpoint/2010/main" val="69159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2377</Words>
  <Application>Microsoft Macintosh PowerPoint</Application>
  <PresentationFormat>Custom</PresentationFormat>
  <Paragraphs>443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Cabin</vt:lpstr>
      <vt:lpstr>ヒラギノ角ゴ ProN W3</vt:lpstr>
      <vt:lpstr>Arial</vt:lpstr>
      <vt:lpstr>Comic Sans MS</vt:lpstr>
      <vt:lpstr>Courier</vt:lpstr>
      <vt:lpstr>Courier New</vt:lpstr>
      <vt:lpstr>Gill Sans</vt:lpstr>
      <vt:lpstr>Wingdings</vt:lpstr>
      <vt:lpstr>Title &amp; Subtitle</vt:lpstr>
      <vt:lpstr>Loops</vt:lpstr>
      <vt:lpstr>But First! A Quick Review</vt:lpstr>
      <vt:lpstr>Try/Except</vt:lpstr>
      <vt:lpstr>One Way Decisions</vt:lpstr>
      <vt:lpstr>Nested Decisions</vt:lpstr>
      <vt:lpstr>Two Way Decisions</vt:lpstr>
      <vt:lpstr>Multi-Way Decisions</vt:lpstr>
      <vt:lpstr>Loops</vt:lpstr>
      <vt:lpstr>Repeated Steps</vt:lpstr>
      <vt:lpstr>An Infinite Loop</vt:lpstr>
      <vt:lpstr>Another Loop</vt:lpstr>
      <vt:lpstr>Breaking Out of a Loop</vt:lpstr>
      <vt:lpstr>Breaking Out of a Loop</vt:lpstr>
      <vt:lpstr>Finishing With Continue</vt:lpstr>
      <vt:lpstr>Finishing With Continue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“in”...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Important Loop Patterns</vt:lpstr>
      <vt:lpstr>Looping Through a Set</vt:lpstr>
      <vt:lpstr>Find The Largest Value</vt:lpstr>
      <vt:lpstr>Counting</vt:lpstr>
      <vt:lpstr>Summing</vt:lpstr>
      <vt:lpstr>Find The Average</vt:lpstr>
      <vt:lpstr>Filtering</vt:lpstr>
      <vt:lpstr>Search Using A Boolean Variable</vt:lpstr>
      <vt:lpstr>Finding The Smallest Value</vt:lpstr>
      <vt:lpstr>The is and is not Operators</vt:lpstr>
      <vt:lpstr>Summary</vt:lpstr>
      <vt:lpstr>That’s It!</vt:lpstr>
      <vt:lpstr>Acknowledgements / Contributions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Office User</cp:lastModifiedBy>
  <cp:revision>93</cp:revision>
  <dcterms:modified xsi:type="dcterms:W3CDTF">2020-02-02T10:49:51Z</dcterms:modified>
</cp:coreProperties>
</file>