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46"/>
  </p:notesMasterIdLst>
  <p:sldIdLst>
    <p:sldId id="256" r:id="rId2"/>
    <p:sldId id="331" r:id="rId3"/>
    <p:sldId id="330" r:id="rId4"/>
    <p:sldId id="332" r:id="rId5"/>
    <p:sldId id="333" r:id="rId6"/>
    <p:sldId id="257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2" r:id="rId22"/>
    <p:sldId id="329" r:id="rId23"/>
    <p:sldId id="334" r:id="rId24"/>
    <p:sldId id="336" r:id="rId25"/>
    <p:sldId id="258" r:id="rId26"/>
    <p:sldId id="337" r:id="rId27"/>
    <p:sldId id="338" r:id="rId28"/>
    <p:sldId id="340" r:id="rId29"/>
    <p:sldId id="263" r:id="rId30"/>
    <p:sldId id="341" r:id="rId31"/>
    <p:sldId id="342" r:id="rId32"/>
    <p:sldId id="344" r:id="rId33"/>
    <p:sldId id="345" r:id="rId34"/>
    <p:sldId id="346" r:id="rId35"/>
    <p:sldId id="347" r:id="rId36"/>
    <p:sldId id="348" r:id="rId37"/>
    <p:sldId id="349" r:id="rId38"/>
    <p:sldId id="275" r:id="rId39"/>
    <p:sldId id="276" r:id="rId40"/>
    <p:sldId id="350" r:id="rId41"/>
    <p:sldId id="283" r:id="rId42"/>
    <p:sldId id="351" r:id="rId43"/>
    <p:sldId id="352" r:id="rId44"/>
    <p:sldId id="328" r:id="rId4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FD2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5" autoAdjust="0"/>
    <p:restoredTop sz="88245"/>
  </p:normalViewPr>
  <p:slideViewPr>
    <p:cSldViewPr snapToGrid="0" snapToObjects="1">
      <p:cViewPr varScale="1">
        <p:scale>
          <a:sx n="72" d="100"/>
          <a:sy n="72" d="100"/>
        </p:scale>
        <p:origin x="408" y="20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95288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799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324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127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468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392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848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085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2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926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38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642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7836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1869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42427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01319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5718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49119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21057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10000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92217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52616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0094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6045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03543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45524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78777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13235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59636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7964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90070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75816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47603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0981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6012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3434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7679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43280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68881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84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</a:t>
            </a:r>
            <a:r>
              <a:rPr lang="en-US" baseline="0" dirty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6000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837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711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4354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714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549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29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388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3" r:id="rId3"/>
    <p:sldLayoutId id="2147483694" r:id="rId4"/>
    <p:sldLayoutId id="214748369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tutorial/datastructure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en.wikipedia.org/wiki/Associative_array" TargetMode="External"/><Relationship Id="rId4" Type="http://schemas.openxmlformats.org/officeDocument/2006/relationships/image" Target="../media/image7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youtube.com/watch?v=EHJ9uYx5L5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Dictionaries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5</a:t>
            </a: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587412" y="7318368"/>
            <a:ext cx="1968599" cy="6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1445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Long is a List?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882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takes 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a parameter and returns the number of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Actually </a:t>
            </a:r>
            <a:r>
              <a:rPr lang="en-US" sz="34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tells us the number of elements of any set or sequence (such as a string...)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9239250" y="3543301"/>
            <a:ext cx="6119700" cy="397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[ 1, 2, 'joe',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7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16613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returns a list of numbers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range from zero to one less than the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construct an index loop using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an integer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iterator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7726200" y="3022600"/>
            <a:ext cx="78437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[0, 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Tale of Two Loops...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584950" y="3118400"/>
            <a:ext cx="7175700" cy="359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['Joseph', 'Glenn', 'Sally']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'Happy New Year:', 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'Happy New Year:', 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8105725" y="5652525"/>
            <a:ext cx="5591699" cy="213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8105725" y="2509825"/>
            <a:ext cx="78888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(friends))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Using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1778000" y="2933702"/>
            <a:ext cx="5410200" cy="2603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 new list by adding two ex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ting lists together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9714275" y="2714100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b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b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2, 3, 4, 5, 6]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2, 3]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Can Be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Sliced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962200" y="2875600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[9, 41, 12, 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[41,12]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[9, 41, 12,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[3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[9, 41, 12, 3, 74, 15]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8506725" y="4033425"/>
            <a:ext cx="5465399" cy="219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Just like in strings, the second number is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Methods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918550" y="3110400"/>
            <a:ext cx="120428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2913200" y="7123112"/>
            <a:ext cx="1041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http://docs.python.org/tutorial/datastructures.html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A 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 from 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cratch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02375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an empty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add elements using 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append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stays in order and new elements are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added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 of 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8367175" y="2990850"/>
            <a:ext cx="74555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('book')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['book',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('cookie')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['book', 99, 'cookie']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Something In A List?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5738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provides two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let you check if an item is in a 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are logical operators that return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They do not change the list at all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8585238" y="2940050"/>
            <a:ext cx="7131013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[1, 9, 21, 10, 16]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15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 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In Order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22301" y="2603500"/>
            <a:ext cx="5524500" cy="5702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906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hold many items and keeps those items in order    (</a:t>
            </a:r>
            <a:r>
              <a:rPr lang="zh-CN" alt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顺序</a:t>
            </a:r>
            <a:r>
              <a:rPr lang="en-US" altLang="zh-CN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until we do something to change the order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change its order)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 means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yourself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6771475" y="3041075"/>
            <a:ext cx="8976525" cy="436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.sort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['Glenn', 'Joseph',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and Lists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02313" cy="4940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a number of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 into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take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parameters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loops we built?  These are much simpler.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929600" y="2455850"/>
            <a:ext cx="78857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[3, 41, 12, 9, 74, 15]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74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154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)/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25.6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But First! A Quick Review…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842832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14550" y="4800524"/>
            <a:ext cx="8127900" cy="3987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input('Enter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value = float(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numlist.append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(value)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average = sum(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 /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print('Average:', average)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464042" y="1049817"/>
            <a:ext cx="8127900" cy="48355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total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input('Enter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== 'done’: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value = float(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total = total + value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count = count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average = total /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print('Average:', average)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9308725" y="828688"/>
            <a:ext cx="5435700" cy="286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Average: 5.66666666667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Summary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74275" y="2733900"/>
            <a:ext cx="74505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Concept of a collection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definite loops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Indexing and lookup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mutability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Functions: </a:t>
            </a:r>
            <a:r>
              <a:rPr lang="en-US" sz="36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min, max, sum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7932975" y="2733900"/>
            <a:ext cx="75654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methods: append,  remove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Splitting strings into lists of words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split to parse strings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Break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774274" y="2733900"/>
            <a:ext cx="14717771" cy="612874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291338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Write a short program that lets the user enter as many numbers as they want. When the user types “</a:t>
            </a:r>
            <a:r>
              <a:rPr lang="en-US" sz="3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”, the program should print out all the numbers the user entered in order from smallest to biggest, and it should print out the </a:t>
            </a:r>
            <a:r>
              <a:rPr lang="en-US" sz="3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all the numbers. You should use these concepts in your program: </a:t>
            </a:r>
          </a:p>
          <a:p>
            <a:pPr marL="685800" lvl="0" indent="-394462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•"/>
            </a:pPr>
            <a:endParaRPr lang="en-US" sz="36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0" indent="-394462"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</a:t>
            </a:r>
          </a:p>
          <a:p>
            <a:pPr marL="685800" lvl="0" indent="-394462"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  <a:endParaRPr lang="en-US" sz="36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0" indent="-394462"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sum()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685800" indent="-394462"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685800" indent="-394462">
              <a:buClr>
                <a:srgbClr val="FFFFFF"/>
              </a:buClr>
              <a:buSzPct val="100000"/>
              <a:buFont typeface="Cabin"/>
              <a:buChar char="•"/>
            </a:pPr>
            <a:endParaRPr lang="en-US" sz="36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0" indent="-394462">
              <a:buClr>
                <a:srgbClr val="FFFFFF"/>
              </a:buClr>
              <a:buSzPct val="100000"/>
              <a:buFont typeface="Cabin"/>
              <a:buChar char="•"/>
            </a:pPr>
            <a:endParaRPr lang="en-US" sz="36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0" indent="-394462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•"/>
            </a:pPr>
            <a:endParaRPr lang="en-US" sz="36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158538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435946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9788525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a Collection?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collection is nice because we can put more than one value in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carry them all around in one convenient package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have a bunch of values in a single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do this by having more than one place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variable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have ways of finding the different places in the variable</a:t>
            </a: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15849" y="860850"/>
            <a:ext cx="2357975" cy="1742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977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Not a 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”?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18399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of our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one value in them - when we put a new value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the old value is overwritten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2859087" y="4289542"/>
            <a:ext cx="12547499" cy="31940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67708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2006510" y="789709"/>
            <a:ext cx="13081089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Story of Two Collections..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08202" y="2603500"/>
            <a:ext cx="1447939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A linear collection of values that stay in order</a:t>
            </a:r>
          </a:p>
          <a:p>
            <a:pPr marL="568706" marR="0" lvl="0" indent="-39090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None/>
            </a:pPr>
            <a:endParaRPr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bag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values, each with its own label</a:t>
            </a:r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81000" y="2400300"/>
            <a:ext cx="2400300" cy="24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03036" y="2438400"/>
            <a:ext cx="815975" cy="237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901613" y="5321301"/>
            <a:ext cx="2668586" cy="281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29886" y="5562600"/>
            <a:ext cx="1889125" cy="138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12" y="673100"/>
            <a:ext cx="1525499" cy="152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9148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5916613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</a:t>
            </a:r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48212" y="2803241"/>
            <a:ext cx="4533899" cy="332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90015" y="900108"/>
            <a:ext cx="6069011" cy="6376987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12151603" y="5868681"/>
            <a:ext cx="1483640" cy="51111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money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3710807" y="3406564"/>
            <a:ext cx="1149375" cy="51111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tissue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9036008" y="3834304"/>
            <a:ext cx="1691379" cy="51111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calculator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8224838" y="5180123"/>
            <a:ext cx="1691379" cy="51111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perfume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9033241" y="6525941"/>
            <a:ext cx="1096636" cy="51111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candy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2754395" y="7508572"/>
            <a:ext cx="115310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5"/>
              </a:rPr>
              <a:t>http://en.wikipedia.org/wiki/Associative_array</a:t>
            </a:r>
          </a:p>
        </p:txBody>
      </p:sp>
    </p:spTree>
    <p:extLst>
      <p:ext uri="{BB962C8B-B14F-4D97-AF65-F5344CB8AC3E}">
        <p14:creationId xmlns:p14="http://schemas.microsoft.com/office/powerpoint/2010/main" val="935786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488113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(locate) their entries based on the </a:t>
            </a:r>
            <a:r>
              <a:rPr lang="en-US" sz="3600" u="none" strike="noStrike" cap="none" dirty="0">
                <a:solidFill>
                  <a:srgbClr val="29FD2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position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list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like bags - no order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we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(locate) the things we put in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 a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lookup tag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r>
              <a:rPr lang="en-US" sz="3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(a “name”)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8242775" y="2314575"/>
            <a:ext cx="7428900" cy="55149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purse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purse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['money']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purse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['candy']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purse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['tissues']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purse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{'money': 12, 'tissues': 75, 'candy': 3}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purse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['candy']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purse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['candy']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purse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['candy']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+ 2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purse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{'money': 12, 'tissues': 75, 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'candy': 5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}</a:t>
            </a:r>
          </a:p>
        </p:txBody>
      </p:sp>
      <p:sp>
        <p:nvSpPr>
          <p:cNvPr id="6" name="Shape 250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2582521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17810383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Comparing Lists And Dictionaries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1765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71000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like </a:t>
            </a: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except that they use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(names) instead of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look up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2381250" y="4551344"/>
            <a:ext cx="5059200" cy="35782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lst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lst.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append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21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lst.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append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183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lst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21, 183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lst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] =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23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lst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23, 183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9083675" y="3997320"/>
            <a:ext cx="64926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=</a:t>
            </a:r>
            <a:r>
              <a:rPr lang="en-US" sz="3000" i="0" u="none" strike="noStrike" cap="none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'age'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] =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'course'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] =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182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{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'course'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182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'age'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21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'age'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] = 23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{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'course'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182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'age'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23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964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698125" y="4144325"/>
            <a:ext cx="92139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'Happy New Year:'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'Done!'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0607875" y="3551825"/>
            <a:ext cx="5447100" cy="309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  <a:b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6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408" name="Shape 408"/>
          <p:cNvCxnSpPr/>
          <p:nvPr/>
        </p:nvCxnSpPr>
        <p:spPr>
          <a:xfrm flipH="1">
            <a:off x="9001125" y="4534150"/>
            <a:ext cx="1417924" cy="95225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 flipV="1">
            <a:off x="4057650" y="5972175"/>
            <a:ext cx="6411949" cy="243725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66975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1586675" y="779399"/>
            <a:ext cx="5690999" cy="35925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lst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</a:t>
            </a:r>
            <a:r>
              <a:rPr lang="en-US" sz="2800" i="0" u="none" strike="noStrike" cap="none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lst.append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21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lst.append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183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lst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21, 183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lst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[0]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23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lst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23, 183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586675" y="4519499"/>
            <a:ext cx="6215699" cy="3940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'age'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] =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'course'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] =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182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{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'course'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182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'age'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21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'age'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] = 23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{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'course'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182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'age'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23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}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0278270" y="2265299"/>
            <a:ext cx="647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[0]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11602245" y="2252599"/>
            <a:ext cx="597000" cy="64770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21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10278270" y="3027299"/>
            <a:ext cx="647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[1]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602245" y="3014599"/>
            <a:ext cx="947699" cy="64770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183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13773945" y="2417699"/>
            <a:ext cx="647700" cy="77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32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0202070" y="1465199"/>
            <a:ext cx="7986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11622881" y="1465199"/>
            <a:ext cx="110648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9433720" y="6365807"/>
            <a:ext cx="1847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['course']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1805445" y="6353107"/>
            <a:ext cx="947699" cy="64770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18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0081420" y="7127807"/>
            <a:ext cx="1200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['age']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11805445" y="7115107"/>
            <a:ext cx="597000" cy="64770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21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3608845" y="6569007"/>
            <a:ext cx="996950" cy="774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ddd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0329070" y="5565707"/>
            <a:ext cx="79851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11749882" y="5565707"/>
            <a:ext cx="1106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10838656" y="779399"/>
            <a:ext cx="947737" cy="774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10100470" y="4765607"/>
            <a:ext cx="2627400" cy="77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2456673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 Literals (Constants)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1539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 literals use curly braces and have a list of </a:t>
            </a:r>
            <a:r>
              <a:rPr lang="en-US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  <a:r>
              <a:rPr lang="en-US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: </a:t>
            </a:r>
            <a:r>
              <a:rPr lang="en-US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pairs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make an </a:t>
            </a:r>
            <a:r>
              <a:rPr lang="en-US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empty dictionary</a:t>
            </a:r>
            <a:r>
              <a:rPr lang="en-US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empty curly braces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1994000" y="4804675"/>
            <a:ext cx="12465600" cy="33820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jjj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{ '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chuck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: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, '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fred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: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42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'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jan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jjj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{'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jan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'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chuck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'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fred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42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ooo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{</a:t>
            </a:r>
            <a:r>
              <a:rPr lang="en-US" sz="3000" i="0" u="none" strike="noStrike" cap="none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ooo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{}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235196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Common Name?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344600" y="5705416"/>
            <a:ext cx="19095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344600" y="4274708"/>
            <a:ext cx="20675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1344600" y="7136125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1236075" y="2844000"/>
            <a:ext cx="38876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marquard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11505925" y="7173950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1505925" y="2842050"/>
            <a:ext cx="18875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cwen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1505925" y="5008000"/>
            <a:ext cx="18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11505925" y="6090975"/>
            <a:ext cx="40350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marquard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049446" y="5653100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5856545" y="4197225"/>
            <a:ext cx="36764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marquard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6049446" y="7108975"/>
            <a:ext cx="19095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6049446" y="2741350"/>
            <a:ext cx="18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cwen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11505925" y="3925025"/>
            <a:ext cx="23136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</p:spTree>
    <p:extLst>
      <p:ext uri="{BB962C8B-B14F-4D97-AF65-F5344CB8AC3E}">
        <p14:creationId xmlns:p14="http://schemas.microsoft.com/office/powerpoint/2010/main" val="1326484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Common Name?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1344600" y="5705416"/>
            <a:ext cx="19095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1344600" y="4274708"/>
            <a:ext cx="20675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1273048" y="7136125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1237272" y="2844000"/>
            <a:ext cx="38876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marquard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11505925" y="7173950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1505925" y="2842050"/>
            <a:ext cx="18875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cwen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11505925" y="5008000"/>
            <a:ext cx="18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1505925" y="6090975"/>
            <a:ext cx="40350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marquard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6049446" y="5653100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6049446" y="4197225"/>
            <a:ext cx="36764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marquard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6049446" y="7108975"/>
            <a:ext cx="19095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6049446" y="2741350"/>
            <a:ext cx="18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cwen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11505925" y="3925025"/>
            <a:ext cx="23136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  <p:pic>
        <p:nvPicPr>
          <p:cNvPr id="363" name="Shape 363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26050" y="3865012"/>
            <a:ext cx="4761000" cy="3352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5535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</a:t>
            </a: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ounting with a Dictionary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916988" cy="19970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common use of dictionaries 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how often we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something</a:t>
            </a:r>
          </a:p>
        </p:txBody>
      </p:sp>
      <p:pic>
        <p:nvPicPr>
          <p:cNvPr id="370" name="Shape 370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87000" y="3611562"/>
            <a:ext cx="4760912" cy="335279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Shape 371"/>
          <p:cNvSpPr txBox="1"/>
          <p:nvPr/>
        </p:nvSpPr>
        <p:spPr>
          <a:xfrm>
            <a:off x="10880725" y="2781300"/>
            <a:ext cx="79851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971233" y="2781300"/>
            <a:ext cx="1573213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1803400" y="4165600"/>
            <a:ext cx="7825500" cy="4267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ccc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ccc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csev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ccc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cwen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ccc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{'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csev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cwen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ccc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cwen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ccc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cwen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 +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ccc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{'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csev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cwen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81901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 Tracebacks (Errors)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21834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an </a:t>
            </a:r>
            <a:r>
              <a:rPr lang="en-US" sz="3600" u="none" strike="noStrike" cap="none" dirty="0">
                <a:solidFill>
                  <a:srgbClr val="FF66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reference a key which is not in the dictionary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 to see if a key is in the dictionary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3558496" y="4758563"/>
            <a:ext cx="90566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ccc = 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"/>
                <a:cs typeface="Courier"/>
                <a:sym typeface="Courier New"/>
              </a:rPr>
              <a:t>ccc['</a:t>
            </a: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"/>
                <a:cs typeface="Courier"/>
                <a:sym typeface="Courier New"/>
              </a:rPr>
              <a:t>csev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66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"/>
                <a:cs typeface="Courier"/>
                <a:sym typeface="Courier New"/>
              </a:rPr>
              <a:t>KeyError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"/>
                <a:cs typeface="Courier"/>
                <a:sym typeface="Courier New"/>
              </a:rPr>
              <a:t>: '</a:t>
            </a: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"/>
                <a:cs typeface="Courier"/>
                <a:sym typeface="Courier New"/>
              </a:rPr>
              <a:t>csev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csev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ccc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671736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655819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See A New Name</a:t>
            </a:r>
          </a:p>
        </p:txBody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1533281" y="2587076"/>
            <a:ext cx="13089396" cy="15826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encounter a new name, we need to add a new entry in the </a:t>
            </a:r>
            <a:r>
              <a:rPr lang="en-US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  <a:r>
              <a:rPr lang="en-US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if this the second or later time we have seen the </a:t>
            </a:r>
            <a:r>
              <a:rPr lang="en-US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we simply add one to the count in the </a:t>
            </a:r>
            <a:r>
              <a:rPr lang="en-US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  <a:r>
              <a:rPr lang="en-US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under that </a:t>
            </a:r>
            <a:r>
              <a:rPr lang="en-US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750938" y="4478400"/>
            <a:ext cx="10349474" cy="34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csev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cwen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csev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zqian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cwen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if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 in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[name]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[name]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[name]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9817102" y="5737993"/>
            <a:ext cx="6654205" cy="698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{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2,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zqian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1,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'</a:t>
            </a:r>
            <a:r>
              <a:rPr lang="en-US" sz="32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cwen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2}</a:t>
            </a:r>
          </a:p>
        </p:txBody>
      </p:sp>
      <p:pic>
        <p:nvPicPr>
          <p:cNvPr id="6" name="Shape 370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00411" y="6550800"/>
            <a:ext cx="3987189" cy="22692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15726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 For Dictionaries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1029839" y="2603500"/>
            <a:ext cx="7505776" cy="4038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pattern of checking to see if a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already in a dictionary and assuming a default value if the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not there is so common that there is 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called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that does this for us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9232900" y="3070225"/>
            <a:ext cx="6502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 =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counts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[name]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 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10060013" y="6019800"/>
            <a:ext cx="6044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.get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03250" y="6980313"/>
            <a:ext cx="71184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Default value if key does not exist (and no </a:t>
            </a:r>
            <a:r>
              <a:rPr lang="en-US" sz="36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9232900" y="7375475"/>
            <a:ext cx="6741359" cy="698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{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2,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zqian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1,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'</a:t>
            </a:r>
            <a:r>
              <a:rPr lang="en-US" sz="32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cwen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2}</a:t>
            </a:r>
          </a:p>
        </p:txBody>
      </p:sp>
    </p:spTree>
    <p:extLst>
      <p:ext uri="{BB962C8B-B14F-4D97-AF65-F5344CB8AC3E}">
        <p14:creationId xmlns:p14="http://schemas.microsoft.com/office/powerpoint/2010/main" val="3485040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Simplified Counting With </a:t>
            </a:r>
            <a:r>
              <a:rPr lang="en-US" sz="7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get()</a:t>
            </a:r>
          </a:p>
        </p:txBody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14572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provide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default value of zero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not yet in the dictionary - and then just add one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1698775" y="4562481"/>
            <a:ext cx="10558500" cy="2155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csev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cwen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csev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zqian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cwen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[name]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.get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name,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6851650" y="7640632"/>
            <a:ext cx="146685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Default</a:t>
            </a:r>
          </a:p>
        </p:txBody>
      </p:sp>
      <p:cxnSp>
        <p:nvCxnSpPr>
          <p:cNvPr id="407" name="Shape 407"/>
          <p:cNvCxnSpPr/>
          <p:nvPr/>
        </p:nvCxnSpPr>
        <p:spPr>
          <a:xfrm flipH="1">
            <a:off x="7921474" y="6308857"/>
            <a:ext cx="1405200" cy="1411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9004375" y="7424732"/>
            <a:ext cx="7118400" cy="698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{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'csev'</a:t>
            </a: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2,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'zqian'</a:t>
            </a: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1,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'cwen'</a:t>
            </a: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2}</a:t>
            </a:r>
          </a:p>
        </p:txBody>
      </p:sp>
    </p:spTree>
    <p:extLst>
      <p:ext uri="{BB962C8B-B14F-4D97-AF65-F5344CB8AC3E}">
        <p14:creationId xmlns:p14="http://schemas.microsoft.com/office/powerpoint/2010/main" val="3956343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Shape 413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60136" y="3187700"/>
            <a:ext cx="4638674" cy="3467099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/>
        </p:nvSpPr>
        <p:spPr>
          <a:xfrm>
            <a:off x="3020973" y="7302601"/>
            <a:ext cx="10558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http://www.youtube.com/watch?v=EHJ9uYx5L58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508000" y="3810000"/>
            <a:ext cx="10558462" cy="21542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csev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cwen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csev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zqian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cwen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[name]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.get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name,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Simplified Counting With </a:t>
            </a:r>
            <a:r>
              <a:rPr lang="en-US" sz="7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get()</a:t>
            </a:r>
          </a:p>
        </p:txBody>
      </p:sp>
    </p:spTree>
    <p:extLst>
      <p:ext uri="{BB962C8B-B14F-4D97-AF65-F5344CB8AC3E}">
        <p14:creationId xmlns:p14="http://schemas.microsoft.com/office/powerpoint/2010/main" val="380312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hape 310"/>
          <p:cNvCxnSpPr>
            <a:cxnSpLocks/>
          </p:cNvCxnSpPr>
          <p:nvPr/>
        </p:nvCxnSpPr>
        <p:spPr>
          <a:xfrm rot="10800000">
            <a:off x="10644558" y="1308733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1" name="Shape 311"/>
          <p:cNvSpPr/>
          <p:nvPr/>
        </p:nvSpPr>
        <p:spPr>
          <a:xfrm>
            <a:off x="9228622" y="1869084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12" name="Shape 312"/>
          <p:cNvCxnSpPr>
            <a:cxnSpLocks/>
          </p:cNvCxnSpPr>
          <p:nvPr/>
        </p:nvCxnSpPr>
        <p:spPr>
          <a:xfrm rot="10800000" flipH="1">
            <a:off x="10612522" y="3177284"/>
            <a:ext cx="51300" cy="39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3" name="Shape 313"/>
          <p:cNvCxnSpPr>
            <a:cxnSpLocks/>
          </p:cNvCxnSpPr>
          <p:nvPr/>
        </p:nvCxnSpPr>
        <p:spPr>
          <a:xfrm rot="10800000">
            <a:off x="12009897" y="2497709"/>
            <a:ext cx="777899" cy="15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4" name="Shape 314"/>
          <p:cNvCxnSpPr>
            <a:stCxn id="315" idx="0"/>
            <a:endCxn id="316" idx="2"/>
          </p:cNvCxnSpPr>
          <p:nvPr/>
        </p:nvCxnSpPr>
        <p:spPr>
          <a:xfrm rot="10800000" flipH="1">
            <a:off x="12797371" y="3901284"/>
            <a:ext cx="50700" cy="204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7" name="Shape 317"/>
          <p:cNvCxnSpPr>
            <a:cxnSpLocks/>
          </p:cNvCxnSpPr>
          <p:nvPr/>
        </p:nvCxnSpPr>
        <p:spPr>
          <a:xfrm>
            <a:off x="10600422" y="7131884"/>
            <a:ext cx="22238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8" name="Shape 318"/>
          <p:cNvCxnSpPr>
            <a:cxnSpLocks/>
          </p:cNvCxnSpPr>
          <p:nvPr/>
        </p:nvCxnSpPr>
        <p:spPr>
          <a:xfrm flipH="1">
            <a:off x="8872996" y="2513609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9" name="Shape 319"/>
          <p:cNvCxnSpPr>
            <a:cxnSpLocks/>
          </p:cNvCxnSpPr>
          <p:nvPr/>
        </p:nvCxnSpPr>
        <p:spPr>
          <a:xfrm rot="10800000" flipH="1">
            <a:off x="10570058" y="7641358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0" name="Shape 320"/>
          <p:cNvCxnSpPr>
            <a:cxnSpLocks/>
          </p:cNvCxnSpPr>
          <p:nvPr/>
        </p:nvCxnSpPr>
        <p:spPr>
          <a:xfrm rot="10800000" flipH="1">
            <a:off x="8830158" y="2504095"/>
            <a:ext cx="58800" cy="51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1" name="Shape 321"/>
          <p:cNvCxnSpPr>
            <a:cxnSpLocks/>
          </p:cNvCxnSpPr>
          <p:nvPr/>
        </p:nvCxnSpPr>
        <p:spPr>
          <a:xfrm>
            <a:off x="8843572" y="7621684"/>
            <a:ext cx="1723200" cy="36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2" name="Shape 322"/>
          <p:cNvSpPr txBox="1"/>
          <p:nvPr/>
        </p:nvSpPr>
        <p:spPr>
          <a:xfrm>
            <a:off x="8349147" y="1754784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9127022" y="8257184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12465533" y="1754784"/>
            <a:ext cx="104912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1387622" y="3151784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1336822" y="5945784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25" name="Shape 325"/>
          <p:cNvCxnSpPr>
            <a:cxnSpLocks/>
          </p:cNvCxnSpPr>
          <p:nvPr/>
        </p:nvCxnSpPr>
        <p:spPr>
          <a:xfrm rot="10800000">
            <a:off x="14443459" y="5431395"/>
            <a:ext cx="1016099" cy="14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6" name="Shape 326"/>
          <p:cNvCxnSpPr>
            <a:cxnSpLocks/>
          </p:cNvCxnSpPr>
          <p:nvPr/>
        </p:nvCxnSpPr>
        <p:spPr>
          <a:xfrm rot="10800000" flipH="1">
            <a:off x="11579708" y="6896795"/>
            <a:ext cx="3849600" cy="13461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1958798" y="3340557"/>
            <a:ext cx="6558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  <p:cxnSp>
        <p:nvCxnSpPr>
          <p:cNvPr id="328" name="Shape 328"/>
          <p:cNvCxnSpPr/>
          <p:nvPr/>
        </p:nvCxnSpPr>
        <p:spPr>
          <a:xfrm rot="10800000">
            <a:off x="1525097" y="5649331"/>
            <a:ext cx="348900" cy="544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9" name="Shape 329"/>
          <p:cNvCxnSpPr/>
          <p:nvPr/>
        </p:nvCxnSpPr>
        <p:spPr>
          <a:xfrm rot="10800000" flipH="1">
            <a:off x="1472137" y="5261383"/>
            <a:ext cx="1787100" cy="3770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>
            <a:cxnSpLocks/>
          </p:cNvCxnSpPr>
          <p:nvPr/>
        </p:nvCxnSpPr>
        <p:spPr>
          <a:xfrm rot="10800000">
            <a:off x="12836822" y="3937709"/>
            <a:ext cx="1026899" cy="61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33" name="Shape 333"/>
          <p:cNvSpPr txBox="1"/>
          <p:nvPr/>
        </p:nvSpPr>
        <p:spPr>
          <a:xfrm>
            <a:off x="13292622" y="4624984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</a:p>
        </p:txBody>
      </p:sp>
      <p:cxnSp>
        <p:nvCxnSpPr>
          <p:cNvPr id="334" name="Shape 334"/>
          <p:cNvCxnSpPr>
            <a:cxnSpLocks/>
          </p:cNvCxnSpPr>
          <p:nvPr/>
        </p:nvCxnSpPr>
        <p:spPr>
          <a:xfrm rot="10800000">
            <a:off x="12840984" y="6672882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5" name="Shape 335"/>
          <p:cNvCxnSpPr>
            <a:cxnSpLocks/>
          </p:cNvCxnSpPr>
          <p:nvPr/>
        </p:nvCxnSpPr>
        <p:spPr>
          <a:xfrm rot="10800000">
            <a:off x="12755959" y="2557233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" name="Shape 405">
            <a:extLst>
              <a:ext uri="{FF2B5EF4-FFF2-40B4-BE49-F238E27FC236}">
                <a16:creationId xmlns:a16="http://schemas.microsoft.com/office/drawing/2014/main" id="{6E1BE314-EEEC-EE47-B6FB-B95C33312E01}"/>
              </a:ext>
            </a:extLst>
          </p:cNvPr>
          <p:cNvSpPr txBox="1">
            <a:spLocks/>
          </p:cNvSpPr>
          <p:nvPr/>
        </p:nvSpPr>
        <p:spPr>
          <a:xfrm>
            <a:off x="133859" y="202473"/>
            <a:ext cx="13932000" cy="11245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</a:p>
        </p:txBody>
      </p:sp>
    </p:spTree>
    <p:extLst>
      <p:ext uri="{BB962C8B-B14F-4D97-AF65-F5344CB8AC3E}">
        <p14:creationId xmlns:p14="http://schemas.microsoft.com/office/powerpoint/2010/main" val="7631403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And Dictionaries</a:t>
            </a:r>
          </a:p>
        </p:txBody>
      </p:sp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21256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Even though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not stored in order, we can write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that goes through all the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entries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actually it goes through all of the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looks up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values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2914649" y="5043484"/>
            <a:ext cx="10929939" cy="30146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{ 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'chuck'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1 , 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fred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42, 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jan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100}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key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key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[key]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ourier New"/>
              <a:buNone/>
            </a:pP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jan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chuck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ourier New"/>
              <a:buNone/>
            </a:pP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fred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4026138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Retrieving Lists of Keys and Values</a:t>
            </a:r>
          </a:p>
        </p:txBody>
      </p:sp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1155700" y="2825921"/>
            <a:ext cx="3878711" cy="361288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get a list of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values,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items (both)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a dictionary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6001650" y="2540000"/>
            <a:ext cx="9628799" cy="530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jjj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{ 'chuck' : 1 ,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fred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: 42,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jan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 100}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jjj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5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5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jan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', 'chuck', '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fred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jjj.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keys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r>
              <a:rPr lang="en-US" sz="25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5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jan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', 'chuck', '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fred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jjj.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values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r>
              <a:rPr lang="en-US" sz="25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5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[100, 1, 42]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jjj.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items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r>
              <a:rPr lang="en-US" sz="25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5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[('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jan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100), ('chuck', 1), ('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fred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42)]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13829584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Break</a:t>
            </a:r>
          </a:p>
        </p:txBody>
      </p:sp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941096" y="2956550"/>
            <a:ext cx="14146504" cy="480652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Write a program which can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 all the words in this list. Your program should then print out how many times each word appeared in the list: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sz="3600" dirty="0">
                <a:solidFill>
                  <a:srgbClr val="29FD2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</a:t>
            </a:r>
            <a:r>
              <a:rPr lang="en-US" dirty="0">
                <a:solidFill>
                  <a:srgbClr val="29FD2F"/>
                </a:solidFill>
              </a:rPr>
              <a:t>['the', 'clown', 'got', 'in', 'the', 'car', 'and', 'drove', 'the', 'car', 'down', 'the', 'road', 'to', 'the', 'house', 'and', 'then', 'got', 'out', 'of', 'the', 'car’]</a:t>
            </a:r>
          </a:p>
        </p:txBody>
      </p:sp>
    </p:spTree>
    <p:extLst>
      <p:ext uri="{BB962C8B-B14F-4D97-AF65-F5344CB8AC3E}">
        <p14:creationId xmlns:p14="http://schemas.microsoft.com/office/powerpoint/2010/main" val="20377000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xfrm>
            <a:off x="1443567" y="660921"/>
            <a:ext cx="13258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That’s It!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213C61-C582-A843-BAE2-F1FC67B549A6}"/>
              </a:ext>
            </a:extLst>
          </p:cNvPr>
          <p:cNvSpPr txBox="1"/>
          <p:nvPr/>
        </p:nvSpPr>
        <p:spPr>
          <a:xfrm>
            <a:off x="2350759" y="4639734"/>
            <a:ext cx="108686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Take a look at your homework and submit before next class. </a:t>
            </a:r>
            <a:r>
              <a:rPr lang="en-US" sz="3000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5811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Slides condensed into an 8 deck series aimed at younger learners in China by Jeremy Pedersen.</a:t>
            </a: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1" name="Shape 551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8894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827972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1688763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List is a Kind of Collection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5258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allows us to put many values in a single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nice because we can carry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many values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around in one convenient package (variable).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277850" y="789709"/>
            <a:ext cx="2557874" cy="209629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2002250" y="6000750"/>
            <a:ext cx="12192000" cy="2214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[ 'Joseph', 'Glenn', 'Sally' 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bag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[ 'socks', 'shirt', 'perfume' 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Already Use Lists!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895475" y="2840601"/>
            <a:ext cx="8488800" cy="36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0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Definite Loops = Best Friends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1279124" y="3423163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'Happy New Year:'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'Done!'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10658475" y="4051100"/>
            <a:ext cx="4943475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206" name="Shape 206"/>
          <p:cNvCxnSpPr/>
          <p:nvPr/>
        </p:nvCxnSpPr>
        <p:spPr>
          <a:xfrm flipH="1">
            <a:off x="8443912" y="4353475"/>
            <a:ext cx="1986512" cy="31853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7" name="Shape 207"/>
          <p:cNvCxnSpPr/>
          <p:nvPr/>
        </p:nvCxnSpPr>
        <p:spPr>
          <a:xfrm flipH="1" flipV="1">
            <a:off x="8464060" y="4672014"/>
            <a:ext cx="1961138" cy="839786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8" name="Shape 208"/>
          <p:cNvCxnSpPr/>
          <p:nvPr/>
        </p:nvCxnSpPr>
        <p:spPr>
          <a:xfrm rot="10800000">
            <a:off x="3904399" y="5160163"/>
            <a:ext cx="6596999" cy="7988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04"/>
          <p:cNvSpPr txBox="1"/>
          <p:nvPr/>
        </p:nvSpPr>
        <p:spPr>
          <a:xfrm>
            <a:off x="1279124" y="5997591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'Happy New Year:'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'Done!'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Lists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086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Just like strings, we can get at any single element in a list using an index specified in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775" y="992909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7272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1557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Joseph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429500" y="5065701"/>
            <a:ext cx="8156400" cy="233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6068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0353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Glenn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4864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9149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Sally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3021</Words>
  <Application>Microsoft Macintosh PowerPoint</Application>
  <PresentationFormat>Custom</PresentationFormat>
  <Paragraphs>450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Cabin</vt:lpstr>
      <vt:lpstr>ヒラギノ角ゴ ProN W3</vt:lpstr>
      <vt:lpstr>Arial</vt:lpstr>
      <vt:lpstr>Courier</vt:lpstr>
      <vt:lpstr>Courier New</vt:lpstr>
      <vt:lpstr>Gill Sans</vt:lpstr>
      <vt:lpstr>Wingdings</vt:lpstr>
      <vt:lpstr>Title &amp; Subtitle</vt:lpstr>
      <vt:lpstr>Lists and Dictionaries</vt:lpstr>
      <vt:lpstr>But First! A Quick Review…</vt:lpstr>
      <vt:lpstr>Definite Loops</vt:lpstr>
      <vt:lpstr>PowerPoint Presentation</vt:lpstr>
      <vt:lpstr>Lists</vt:lpstr>
      <vt:lpstr>A List is a Kind of Collection</vt:lpstr>
      <vt:lpstr>We Already Use Lists!</vt:lpstr>
      <vt:lpstr>Lists and Definite Loops = Best Friends</vt:lpstr>
      <vt:lpstr>Looking Inside Lists</vt:lpstr>
      <vt:lpstr>How Long is a List?</vt:lpstr>
      <vt:lpstr>Using the range Function</vt:lpstr>
      <vt:lpstr>A Tale of Two Loops...</vt:lpstr>
      <vt:lpstr>Concatenating Lists Using +</vt:lpstr>
      <vt:lpstr>Lists Can Be Sliced Using :</vt:lpstr>
      <vt:lpstr>List Methods</vt:lpstr>
      <vt:lpstr>Building A List from Scratch</vt:lpstr>
      <vt:lpstr>Is Something In A List?</vt:lpstr>
      <vt:lpstr>Lists Are In Order</vt:lpstr>
      <vt:lpstr>Built-in Functions and Lists</vt:lpstr>
      <vt:lpstr>PowerPoint Presentation</vt:lpstr>
      <vt:lpstr>List Summary</vt:lpstr>
      <vt:lpstr>Code Break</vt:lpstr>
      <vt:lpstr>Dictionaries</vt:lpstr>
      <vt:lpstr>What is a Collection?</vt:lpstr>
      <vt:lpstr>What is Not a “Collection”?</vt:lpstr>
      <vt:lpstr>A Story of Two Collections..</vt:lpstr>
      <vt:lpstr>Dictionaries</vt:lpstr>
      <vt:lpstr>Dictionaries</vt:lpstr>
      <vt:lpstr>Comparing Lists And Dictionaries</vt:lpstr>
      <vt:lpstr>PowerPoint Presentation</vt:lpstr>
      <vt:lpstr>Dictionary Literals (Constants)</vt:lpstr>
      <vt:lpstr>Most Common Name?</vt:lpstr>
      <vt:lpstr>Most Common Name?</vt:lpstr>
      <vt:lpstr>Counting with a Dictionary</vt:lpstr>
      <vt:lpstr>Dictionary Tracebacks (Errors)</vt:lpstr>
      <vt:lpstr>When We See A New Name</vt:lpstr>
      <vt:lpstr>The get Method For Dictionaries</vt:lpstr>
      <vt:lpstr>Simplified Counting With get()</vt:lpstr>
      <vt:lpstr>Simplified Counting With get()</vt:lpstr>
      <vt:lpstr>Definite Loops And Dictionaries</vt:lpstr>
      <vt:lpstr>Retrieving Lists of Keys and Values</vt:lpstr>
      <vt:lpstr>Code Break</vt:lpstr>
      <vt:lpstr>That’s It!</vt:lpstr>
      <vt:lpstr>Acknowledgements / Contributions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Lists</dc:title>
  <cp:lastModifiedBy>Microsoft Office User</cp:lastModifiedBy>
  <cp:revision>107</cp:revision>
  <cp:lastPrinted>2018-12-08T10:21:22Z</cp:lastPrinted>
  <dcterms:modified xsi:type="dcterms:W3CDTF">2020-02-07T07:02:04Z</dcterms:modified>
</cp:coreProperties>
</file>