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4"/>
  </p:notesMasterIdLst>
  <p:sldIdLst>
    <p:sldId id="256" r:id="rId2"/>
    <p:sldId id="282" r:id="rId3"/>
    <p:sldId id="258" r:id="rId4"/>
    <p:sldId id="259" r:id="rId5"/>
    <p:sldId id="261" r:id="rId6"/>
    <p:sldId id="280" r:id="rId7"/>
    <p:sldId id="281" r:id="rId8"/>
    <p:sldId id="266" r:id="rId9"/>
    <p:sldId id="267" r:id="rId10"/>
    <p:sldId id="268" r:id="rId11"/>
    <p:sldId id="284" r:id="rId12"/>
    <p:sldId id="269" r:id="rId13"/>
    <p:sldId id="270" r:id="rId14"/>
    <p:sldId id="271" r:id="rId15"/>
    <p:sldId id="265" r:id="rId16"/>
    <p:sldId id="283" r:id="rId17"/>
    <p:sldId id="276" r:id="rId18"/>
    <p:sldId id="285" r:id="rId19"/>
    <p:sldId id="286" r:id="rId20"/>
    <p:sldId id="287" r:id="rId21"/>
    <p:sldId id="288" r:id="rId22"/>
    <p:sldId id="289" r:id="rId23"/>
    <p:sldId id="299" r:id="rId24"/>
    <p:sldId id="296" r:id="rId25"/>
    <p:sldId id="292" r:id="rId26"/>
    <p:sldId id="293" r:id="rId27"/>
    <p:sldId id="294" r:id="rId28"/>
    <p:sldId id="295" r:id="rId29"/>
    <p:sldId id="298" r:id="rId30"/>
    <p:sldId id="329" r:id="rId31"/>
    <p:sldId id="300" r:id="rId32"/>
    <p:sldId id="290" r:id="rId33"/>
    <p:sldId id="291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30" r:id="rId42"/>
    <p:sldId id="331" r:id="rId4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23"/>
    <a:srgbClr val="FF40FF"/>
    <a:srgbClr val="00FF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514"/>
  </p:normalViewPr>
  <p:slideViewPr>
    <p:cSldViewPr snapToGrid="0" snapToObjects="1">
      <p:cViewPr varScale="1">
        <p:scale>
          <a:sx n="77" d="100"/>
          <a:sy n="77" d="100"/>
        </p:scale>
        <p:origin x="200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18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93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3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64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71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53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273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00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2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347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3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875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30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692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306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3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01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99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45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321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925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898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804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0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77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6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981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  <p:sldLayoutId id="214748370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withpython.com/pygame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and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6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06">
            <a:extLst>
              <a:ext uri="{FF2B5EF4-FFF2-40B4-BE49-F238E27FC236}">
                <a16:creationId xmlns:a16="http://schemas.microsoft.com/office/drawing/2014/main" id="{26E25BAF-8B81-0A4B-BA07-6B3BCF803A23}"/>
              </a:ext>
            </a:extLst>
          </p:cNvPr>
          <p:cNvSpPr txBox="1"/>
          <p:nvPr/>
        </p:nvSpPr>
        <p:spPr>
          <a:xfrm>
            <a:off x="5257538" y="7425500"/>
            <a:ext cx="5728224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Games With Python and </a:t>
            </a:r>
            <a:r>
              <a:rPr lang="en-US" sz="2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2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rgbClr val="FFFF00"/>
              </a:buClr>
              <a:buSzPct val="25000"/>
            </a:pPr>
            <a:r>
              <a:rPr lang="en-US" sz="2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https://inventwithpython.com/pygame/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39322" y="3413760"/>
            <a:ext cx="13932000" cy="2355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Arguments, Parameters,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2528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10EF-6FEA-B44B-A17F-8B4412322194}"/>
              </a:ext>
            </a:extLst>
          </p:cNvPr>
          <p:cNvSpPr txBox="1"/>
          <p:nvPr/>
        </p:nvSpPr>
        <p:spPr>
          <a:xfrm>
            <a:off x="793981" y="2759825"/>
            <a:ext cx="146554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Write your own function called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. The function should ask the user to input a number. If the user does not enter a number, the code should repeat and ask them again and again until they finally enter a number. The code should look something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def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 pitchFamily="2" charset="0"/>
              </a:rPr>
              <a:t>inputNumber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question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):</a:t>
            </a: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00FDFF"/>
                </a:solidFill>
                <a:latin typeface="Courier" pitchFamily="2" charset="0"/>
              </a:rPr>
              <a:t># Your code here</a:t>
            </a:r>
          </a:p>
          <a:p>
            <a:endParaRPr lang="en-US" sz="3000" dirty="0">
              <a:solidFill>
                <a:srgbClr val="00FF00"/>
              </a:solidFill>
              <a:latin typeface="Courier" pitchFamily="2" charset="0"/>
            </a:endParaRP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return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number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10EF-6FEA-B44B-A17F-8B4412322194}"/>
              </a:ext>
            </a:extLst>
          </p:cNvPr>
          <p:cNvSpPr txBox="1"/>
          <p:nvPr/>
        </p:nvSpPr>
        <p:spPr>
          <a:xfrm>
            <a:off x="793981" y="2727168"/>
            <a:ext cx="146554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Write a program which uses your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 function: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age =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(</a:t>
            </a:r>
            <a:r>
              <a:rPr lang="en-US" sz="3000" dirty="0">
                <a:solidFill>
                  <a:srgbClr val="FD7F23"/>
                </a:solidFill>
              </a:rPr>
              <a:t>“Enter your age: ”</a:t>
            </a:r>
            <a:r>
              <a:rPr lang="en-US" sz="3000" dirty="0">
                <a:solidFill>
                  <a:schemeClr val="bg1"/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print(“In 100 years you will be”, age+100)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the program runs, something like this should happen: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Enter your age: 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banana</a:t>
            </a: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Sorry, banana is not a number</a:t>
            </a:r>
          </a:p>
          <a:p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Enter your age: 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25</a:t>
            </a: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In 100 years you will be 125</a:t>
            </a:r>
          </a:p>
        </p:txBody>
      </p:sp>
    </p:spTree>
    <p:extLst>
      <p:ext uri="{BB962C8B-B14F-4D97-AF65-F5344CB8AC3E}">
        <p14:creationId xmlns:p14="http://schemas.microsoft.com/office/powerpoint/2010/main" val="15268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39322" y="3413760"/>
            <a:ext cx="13932000" cy="2355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Let’s Make A Game!</a:t>
            </a:r>
          </a:p>
        </p:txBody>
      </p:sp>
    </p:spTree>
    <p:extLst>
      <p:ext uri="{BB962C8B-B14F-4D97-AF65-F5344CB8AC3E}">
        <p14:creationId xmlns:p14="http://schemas.microsoft.com/office/powerpoint/2010/main" val="301190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387927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5700" y="2909455"/>
            <a:ext cx="13932000" cy="43392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riting games is complicated. We will need to use functions written by other people to help us. In Python, a group of functions is called a </a:t>
            </a:r>
            <a:r>
              <a:rPr lang="en-US" sz="3600" dirty="0">
                <a:solidFill>
                  <a:srgbClr val="FD7F23"/>
                </a:solidFill>
                <a:latin typeface="Arial" charset="0"/>
                <a:cs typeface="Arial" charset="0"/>
                <a:sym typeface="Cabin"/>
              </a:rPr>
              <a:t>module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. We need to install a module called “</a:t>
            </a:r>
            <a:r>
              <a:rPr lang="en-US" sz="3600" dirty="0" err="1">
                <a:solidFill>
                  <a:srgbClr val="FD7F23"/>
                </a:solidFill>
                <a:latin typeface="Arial" charset="0"/>
                <a:cs typeface="Arial" charset="0"/>
                <a:sym typeface="Cabin"/>
              </a:rPr>
              <a:t>pygame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” to help us write games.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b="0" i="0" u="none" strike="noStrike" cap="none" dirty="0">
              <a:solidFill>
                <a:schemeClr val="lt1"/>
              </a:solidFill>
              <a:latin typeface="Arial" charset="0"/>
              <a:ea typeface="Arial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 charset="0"/>
                <a:ea typeface="Arial"/>
                <a:cs typeface="Arial" charset="0"/>
                <a:sym typeface="Cabin"/>
              </a:rPr>
              <a:t>You can install new modules into Python using “pip”. See the next slide to learn how. 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5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7777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4CD7FF-D0B5-0944-AB1E-4AEB4D7BE911}"/>
              </a:ext>
            </a:extLst>
          </p:cNvPr>
          <p:cNvSpPr/>
          <p:nvPr/>
        </p:nvSpPr>
        <p:spPr>
          <a:xfrm>
            <a:off x="2560484" y="2105869"/>
            <a:ext cx="11122429" cy="6737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387927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6F803-F313-3B43-9FCB-0626CE7600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84" y="2477562"/>
            <a:ext cx="10205027" cy="63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Writing Our First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D54C7-C74D-AA46-A26E-F0FB7123A9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08" y="4190524"/>
            <a:ext cx="6891482" cy="3808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866FE-339D-5F40-9769-A29C08EFB825}"/>
              </a:ext>
            </a:extLst>
          </p:cNvPr>
          <p:cNvSpPr txBox="1"/>
          <p:nvPr/>
        </p:nvSpPr>
        <p:spPr>
          <a:xfrm>
            <a:off x="714897" y="1829317"/>
            <a:ext cx="666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Open up VS Code and then download and open the file “</a:t>
            </a:r>
            <a:r>
              <a:rPr lang="en-US" sz="3000" dirty="0" err="1">
                <a:solidFill>
                  <a:schemeClr val="bg1"/>
                </a:solidFill>
              </a:rPr>
              <a:t>blankgame.py</a:t>
            </a:r>
            <a:r>
              <a:rPr lang="en-US" sz="3000" dirty="0">
                <a:solidFill>
                  <a:schemeClr val="bg1"/>
                </a:solidFill>
              </a:rPr>
              <a:t>. You should see some code that looks like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8914016" y="1829317"/>
            <a:ext cx="6666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When you run this code. You should see a little window open, like this one. This is the start of your first game!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8914016" y="3935027"/>
            <a:ext cx="6173684" cy="437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913" y="3935027"/>
            <a:ext cx="5915889" cy="50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 Does This Code Do?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D54C7-C74D-AA46-A26E-F0FB7123A9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870" y="2079090"/>
            <a:ext cx="12011660" cy="6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39322" y="382822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Screen</a:t>
            </a:r>
          </a:p>
        </p:txBody>
      </p:sp>
    </p:spTree>
    <p:extLst>
      <p:ext uri="{BB962C8B-B14F-4D97-AF65-F5344CB8AC3E}">
        <p14:creationId xmlns:p14="http://schemas.microsoft.com/office/powerpoint/2010/main" val="254024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95554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57299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40822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23256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97695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744318" y="3009207"/>
            <a:ext cx="666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Later, when we draw things on the screen, we will do it by using these “pixel addresses”.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instance, I might want to draw a </a:t>
            </a:r>
            <a:r>
              <a:rPr lang="en-US" sz="3000" dirty="0">
                <a:solidFill>
                  <a:srgbClr val="00FF00"/>
                </a:solidFill>
              </a:rPr>
              <a:t>green rectangle </a:t>
            </a:r>
            <a:r>
              <a:rPr lang="en-US" sz="3000" dirty="0">
                <a:solidFill>
                  <a:schemeClr val="bg1"/>
                </a:solidFill>
              </a:rPr>
              <a:t>that starts at (200, 150) and ends at (400,300)…what would that look like?</a:t>
            </a:r>
          </a:p>
        </p:txBody>
      </p:sp>
    </p:spTree>
    <p:extLst>
      <p:ext uri="{BB962C8B-B14F-4D97-AF65-F5344CB8AC3E}">
        <p14:creationId xmlns:p14="http://schemas.microsoft.com/office/powerpoint/2010/main" val="27088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ourselves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then use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DDE7F3-5B9C-574B-9E86-D239DEB5683E}"/>
              </a:ext>
            </a:extLst>
          </p:cNvPr>
          <p:cNvSpPr/>
          <p:nvPr/>
        </p:nvSpPr>
        <p:spPr>
          <a:xfrm>
            <a:off x="11909918" y="5393235"/>
            <a:ext cx="3285847" cy="249000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744318" y="3009207"/>
            <a:ext cx="666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Later, when we draw things on the screen, we will do it by using these “pixel addresses”.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instance, I might want to draw a </a:t>
            </a:r>
            <a:r>
              <a:rPr lang="en-US" sz="3000" dirty="0">
                <a:solidFill>
                  <a:srgbClr val="00FF00"/>
                </a:solidFill>
              </a:rPr>
              <a:t>green rectangle </a:t>
            </a:r>
            <a:r>
              <a:rPr lang="en-US" sz="3000" dirty="0">
                <a:solidFill>
                  <a:schemeClr val="bg1"/>
                </a:solidFill>
              </a:rPr>
              <a:t>that starts at (200, 150) and ends at (400,300)…what would that look like?</a:t>
            </a:r>
          </a:p>
        </p:txBody>
      </p:sp>
    </p:spTree>
    <p:extLst>
      <p:ext uri="{BB962C8B-B14F-4D97-AF65-F5344CB8AC3E}">
        <p14:creationId xmlns:p14="http://schemas.microsoft.com/office/powerpoint/2010/main" val="1789005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39322" y="382822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Colors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4650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Learning About Color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On the computer, colors are represented using the three primary colors: </a:t>
            </a:r>
            <a:r>
              <a:rPr lang="en-US" sz="3000" dirty="0">
                <a:solidFill>
                  <a:srgbClr val="FF0000"/>
                </a:solidFill>
              </a:rPr>
              <a:t>red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B050"/>
                </a:solidFill>
              </a:rPr>
              <a:t>green</a:t>
            </a:r>
            <a:r>
              <a:rPr lang="en-US" sz="3000" dirty="0">
                <a:solidFill>
                  <a:schemeClr val="bg1"/>
                </a:solidFill>
              </a:rPr>
              <a:t>, and </a:t>
            </a:r>
            <a:r>
              <a:rPr lang="en-US" sz="3000" dirty="0">
                <a:solidFill>
                  <a:srgbClr val="00B0F0"/>
                </a:solidFill>
              </a:rPr>
              <a:t>blue</a:t>
            </a:r>
            <a:r>
              <a:rPr lang="en-US" sz="3000" dirty="0">
                <a:solidFill>
                  <a:schemeClr val="bg1"/>
                </a:solidFill>
              </a:rPr>
              <a:t>. All the colors you see on your computer screen are made by mixing these three colors together. In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, numbers from 0 to 255 represent how much of each color you need to mix to get the color you want.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GREEN =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BLUE =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PURPLE = (128, 0, 128)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SILVER = (192, 192, 192)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How would I make black? What about white? </a:t>
            </a:r>
          </a:p>
        </p:txBody>
      </p:sp>
    </p:spTree>
    <p:extLst>
      <p:ext uri="{BB962C8B-B14F-4D97-AF65-F5344CB8AC3E}">
        <p14:creationId xmlns:p14="http://schemas.microsoft.com/office/powerpoint/2010/main" val="215212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Learning About Color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On the computer, colors are represented using the three primary colors: </a:t>
            </a:r>
            <a:r>
              <a:rPr lang="en-US" sz="3000" dirty="0">
                <a:solidFill>
                  <a:srgbClr val="FF0000"/>
                </a:solidFill>
              </a:rPr>
              <a:t>red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B050"/>
                </a:solidFill>
              </a:rPr>
              <a:t>green</a:t>
            </a:r>
            <a:r>
              <a:rPr lang="en-US" sz="3000" dirty="0">
                <a:solidFill>
                  <a:schemeClr val="bg1"/>
                </a:solidFill>
              </a:rPr>
              <a:t>, and </a:t>
            </a:r>
            <a:r>
              <a:rPr lang="en-US" sz="3000" dirty="0">
                <a:solidFill>
                  <a:srgbClr val="00B0F0"/>
                </a:solidFill>
              </a:rPr>
              <a:t>blue</a:t>
            </a:r>
            <a:r>
              <a:rPr lang="en-US" sz="3000" dirty="0">
                <a:solidFill>
                  <a:schemeClr val="bg1"/>
                </a:solidFill>
              </a:rPr>
              <a:t>. All the colors you see on your computer screen are made by mixing these three colors together. In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, numbers from 0 to 255 represent how much of each color you need to mix to get the color you want.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GREEN =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BLUE =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PURPLE = (128, 0, 128)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SILVER = (192, 192, 192)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How would I make black? What about white?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C996-1E5E-9C43-9B05-4F7E855D7130}"/>
              </a:ext>
            </a:extLst>
          </p:cNvPr>
          <p:cNvSpPr txBox="1"/>
          <p:nvPr/>
        </p:nvSpPr>
        <p:spPr>
          <a:xfrm>
            <a:off x="9293629" y="5453150"/>
            <a:ext cx="5493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BLACK = (0,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WHITE = (255, 255, 255)</a:t>
            </a:r>
          </a:p>
        </p:txBody>
      </p:sp>
    </p:spTree>
    <p:extLst>
      <p:ext uri="{BB962C8B-B14F-4D97-AF65-F5344CB8AC3E}">
        <p14:creationId xmlns:p14="http://schemas.microsoft.com/office/powerpoint/2010/main" val="356570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Good Use For Dictionaries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imagine that I am making my own game. I want to use lots of different colors to make the game look cool. Will I have to make a different </a:t>
            </a:r>
            <a:r>
              <a:rPr lang="en-US" sz="3000" dirty="0">
                <a:solidFill>
                  <a:srgbClr val="FD7F23"/>
                </a:solidFill>
              </a:rPr>
              <a:t>variable</a:t>
            </a:r>
            <a:r>
              <a:rPr lang="en-US" sz="3000" dirty="0">
                <a:solidFill>
                  <a:schemeClr val="bg1"/>
                </a:solidFill>
              </a:rPr>
              <a:t> for each one? No! We can use a dictionary!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my_colors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 = {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“red”: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“green”: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“blue”: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“silver”: (192, 192, 192)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}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Later when I want to use a color in my program, I can simply write something like “</a:t>
            </a:r>
            <a:r>
              <a:rPr lang="en-US" sz="3000" dirty="0" err="1">
                <a:solidFill>
                  <a:schemeClr val="bg1"/>
                </a:solidFill>
              </a:rPr>
              <a:t>my_colors</a:t>
            </a:r>
            <a:r>
              <a:rPr lang="en-US" sz="3000" dirty="0">
                <a:solidFill>
                  <a:schemeClr val="bg1"/>
                </a:solidFill>
              </a:rPr>
              <a:t>[“silver”]” which is much easier to remember than (192, 192, 192)!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9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Way…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also has a special type of “object” called a “Color” object. We haven’t talked about Objects yet, but just remember for now you can also make a color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</a:t>
            </a:r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pygame.Color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(255, 0, 0)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Inside your games, </a:t>
            </a:r>
            <a:r>
              <a:rPr lang="en-US" sz="3000" dirty="0" err="1">
                <a:solidFill>
                  <a:schemeClr val="bg1"/>
                </a:solidFill>
              </a:rPr>
              <a:t>pygame.Color</a:t>
            </a:r>
            <a:r>
              <a:rPr lang="en-US" sz="3000" dirty="0">
                <a:solidFill>
                  <a:schemeClr val="bg1"/>
                </a:solidFill>
              </a:rPr>
              <a:t>(255, 0, 0) is the same thing as (255, 0, 0) when you use “==“: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&gt;&gt;&gt; </a:t>
            </a:r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pygame.Color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(255, 0, 0) ==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True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That’s all you need to know for now. </a:t>
            </a: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2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72573" y="3911347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Shapes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785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Shapes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81892" y="2593569"/>
            <a:ext cx="151956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gives us several “</a:t>
            </a:r>
            <a:r>
              <a:rPr lang="en-US" sz="3000" dirty="0">
                <a:solidFill>
                  <a:srgbClr val="FD7F23"/>
                </a:solidFill>
              </a:rPr>
              <a:t>shape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FD7F23"/>
                </a:solidFill>
              </a:rPr>
              <a:t>primitives</a:t>
            </a:r>
            <a:r>
              <a:rPr lang="en-US" sz="3000" dirty="0">
                <a:solidFill>
                  <a:schemeClr val="bg1"/>
                </a:solidFill>
              </a:rPr>
              <a:t>” (basic shapes) to work with. These can help us draw things like squares, rectangles, and circles on the screen.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each shape, we have to tell the computer: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Where the shape starts and stops (using pixel addresses or pixel width and height)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What color the shape should be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What ”surface” the shape should be drawn on (we just have one in our programs so far…we saved it in a variable called </a:t>
            </a:r>
            <a:r>
              <a:rPr lang="en-US" sz="3000" dirty="0">
                <a:solidFill>
                  <a:srgbClr val="FD7F23"/>
                </a:solidFill>
              </a:rPr>
              <a:t>DISPLAYSURF</a:t>
            </a:r>
            <a:r>
              <a:rPr lang="en-US" sz="30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Here is a red rectangle that covers the top half of our 400x300 pixel screen:</a:t>
            </a:r>
          </a:p>
          <a:p>
            <a:endParaRPr lang="en-US" sz="3000" dirty="0">
              <a:solidFill>
                <a:srgbClr val="FF40FF"/>
              </a:solidFill>
              <a:latin typeface="Courier" pitchFamily="2" charset="0"/>
            </a:endParaRPr>
          </a:p>
          <a:p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pygame.draw.rect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(DISPLAYSURF, RED, (0, 0, 400, 150))</a:t>
            </a:r>
          </a:p>
        </p:txBody>
      </p:sp>
    </p:spTree>
    <p:extLst>
      <p:ext uri="{BB962C8B-B14F-4D97-AF65-F5344CB8AC3E}">
        <p14:creationId xmlns:p14="http://schemas.microsoft.com/office/powerpoint/2010/main" val="3498398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It Yourself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have given you a program called “</a:t>
            </a:r>
            <a:r>
              <a:rPr lang="en-US" sz="3000" dirty="0" err="1">
                <a:solidFill>
                  <a:schemeClr val="bg1"/>
                </a:solidFill>
              </a:rPr>
              <a:t>drawing.py</a:t>
            </a:r>
            <a:r>
              <a:rPr lang="en-US" sz="3000" dirty="0">
                <a:solidFill>
                  <a:schemeClr val="bg1"/>
                </a:solidFill>
              </a:rPr>
              <a:t>” which I borrowed from this website: </a:t>
            </a:r>
            <a:r>
              <a:rPr lang="en-US" sz="3000" dirty="0">
                <a:solidFill>
                  <a:schemeClr val="bg1"/>
                </a:solidFill>
                <a:hlinkClick r:id="rId3"/>
              </a:rPr>
              <a:t>https://inventwithpython.com/pygame/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code looks like this…try running it on your computer!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AAE14-710E-D849-843A-0607A5BBC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59" y="2909451"/>
            <a:ext cx="9050219" cy="5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8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It Yourself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You should get a drawing like this one.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3484-2E69-3A40-9037-E9F119B6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38" y="2298239"/>
            <a:ext cx="8664734" cy="73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</a:t>
            </a:r>
            <a:r>
              <a:rPr lang="en-US" sz="3600" u="none" strike="noStrike" cap="none" dirty="0">
                <a:solidFill>
                  <a:srgbClr val="FD7F2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Use three rectangles to draw the “Pi” symbol, like this…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C7FF-C060-2440-AEDC-D79F9672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5" y="2464492"/>
            <a:ext cx="8638937" cy="73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972495" y="2885132"/>
            <a:ext cx="13932000" cy="28164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it! Please take a look at your homework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2747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This deck uses the style and formatting of Charles R. Severance’s slides, but some of the content and code is borrowed from the wonderful book </a:t>
            </a:r>
            <a:r>
              <a:rPr lang="en-US" sz="1800" i="1" dirty="0">
                <a:solidFill>
                  <a:srgbClr val="FFFFFF"/>
                </a:solidFill>
              </a:rPr>
              <a:t>Making Games with Python &amp; </a:t>
            </a:r>
            <a:r>
              <a:rPr lang="en-US" sz="1800" i="1" dirty="0" err="1">
                <a:solidFill>
                  <a:srgbClr val="FFFFFF"/>
                </a:solidFill>
              </a:rPr>
              <a:t>Pygame</a:t>
            </a:r>
            <a:r>
              <a:rPr lang="en-US" sz="1800" dirty="0">
                <a:solidFill>
                  <a:srgbClr val="FFFFFF"/>
                </a:solidFill>
              </a:rPr>
              <a:t> by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. Like Charles Severance and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, I license these slides and all associated content under a CC license. 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2747</Words>
  <Application>Microsoft Macintosh PowerPoint</Application>
  <PresentationFormat>Custom</PresentationFormat>
  <Paragraphs>297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Cabin</vt:lpstr>
      <vt:lpstr>ヒラギノ角ゴ ProN W3</vt:lpstr>
      <vt:lpstr>Arial</vt:lpstr>
      <vt:lpstr>Courier</vt:lpstr>
      <vt:lpstr>Courier New</vt:lpstr>
      <vt:lpstr>Gill Sans</vt:lpstr>
      <vt:lpstr>Wingdings</vt:lpstr>
      <vt:lpstr>Title &amp; Subtitle</vt:lpstr>
      <vt:lpstr>Functions and PyGame</vt:lpstr>
      <vt:lpstr>Functions</vt:lpstr>
      <vt:lpstr>Python Functions</vt:lpstr>
      <vt:lpstr>Function Definition</vt:lpstr>
      <vt:lpstr>Max Function</vt:lpstr>
      <vt:lpstr>Max Function</vt:lpstr>
      <vt:lpstr>Functions of Our Own…</vt:lpstr>
      <vt:lpstr>PowerPoint Presentation</vt:lpstr>
      <vt:lpstr>Definitions and Uses</vt:lpstr>
      <vt:lpstr>PowerPoint Presentation</vt:lpstr>
      <vt:lpstr>Arguments, Parameters, and Return Values</vt:lpstr>
      <vt:lpstr>Arguments</vt:lpstr>
      <vt:lpstr>Parameters</vt:lpstr>
      <vt:lpstr>Return Values</vt:lpstr>
      <vt:lpstr>Code Break!</vt:lpstr>
      <vt:lpstr>Code Break!</vt:lpstr>
      <vt:lpstr>To function or not to function...</vt:lpstr>
      <vt:lpstr>Let’s Make A Game!</vt:lpstr>
      <vt:lpstr>Installing PyGame</vt:lpstr>
      <vt:lpstr>Installing PyGame</vt:lpstr>
      <vt:lpstr>Writing Our First Game</vt:lpstr>
      <vt:lpstr>So What Does This Code Do?</vt:lpstr>
      <vt:lpstr>The Screen</vt:lpstr>
      <vt:lpstr>Understanding The Screen</vt:lpstr>
      <vt:lpstr>Understanding The Screen</vt:lpstr>
      <vt:lpstr>Understanding The Screen</vt:lpstr>
      <vt:lpstr>Understanding The Screen</vt:lpstr>
      <vt:lpstr>Understanding The Screen</vt:lpstr>
      <vt:lpstr>So What?</vt:lpstr>
      <vt:lpstr>So What?</vt:lpstr>
      <vt:lpstr>Colors</vt:lpstr>
      <vt:lpstr>Learning About Color</vt:lpstr>
      <vt:lpstr>Learning About Color</vt:lpstr>
      <vt:lpstr>A Good Use For Dictionaries</vt:lpstr>
      <vt:lpstr>Another Way…</vt:lpstr>
      <vt:lpstr>Drawing Shapes</vt:lpstr>
      <vt:lpstr>Making Shapes</vt:lpstr>
      <vt:lpstr>Try It Yourself</vt:lpstr>
      <vt:lpstr>Try It Yourself</vt:lpstr>
      <vt:lpstr>Code Break!</vt:lpstr>
      <vt:lpstr>That’s it! Please take a look at your homework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130</cp:revision>
  <dcterms:modified xsi:type="dcterms:W3CDTF">2020-02-08T03:14:33Z</dcterms:modified>
</cp:coreProperties>
</file>