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37"/>
  </p:notesMasterIdLst>
  <p:sldIdLst>
    <p:sldId id="256" r:id="rId2"/>
    <p:sldId id="282" r:id="rId3"/>
    <p:sldId id="336" r:id="rId4"/>
    <p:sldId id="337" r:id="rId5"/>
    <p:sldId id="335" r:id="rId6"/>
    <p:sldId id="258" r:id="rId7"/>
    <p:sldId id="338" r:id="rId8"/>
    <p:sldId id="339" r:id="rId9"/>
    <p:sldId id="340" r:id="rId10"/>
    <p:sldId id="331" r:id="rId11"/>
    <p:sldId id="341" r:id="rId12"/>
    <p:sldId id="342" r:id="rId13"/>
    <p:sldId id="343" r:id="rId14"/>
    <p:sldId id="332" r:id="rId15"/>
    <p:sldId id="344" r:id="rId16"/>
    <p:sldId id="345" r:id="rId17"/>
    <p:sldId id="346" r:id="rId18"/>
    <p:sldId id="347" r:id="rId19"/>
    <p:sldId id="348" r:id="rId20"/>
    <p:sldId id="349" r:id="rId21"/>
    <p:sldId id="350" r:id="rId22"/>
    <p:sldId id="351" r:id="rId23"/>
    <p:sldId id="359" r:id="rId24"/>
    <p:sldId id="333" r:id="rId25"/>
    <p:sldId id="352" r:id="rId26"/>
    <p:sldId id="353" r:id="rId27"/>
    <p:sldId id="354" r:id="rId28"/>
    <p:sldId id="355" r:id="rId29"/>
    <p:sldId id="360" r:id="rId30"/>
    <p:sldId id="334" r:id="rId31"/>
    <p:sldId id="356" r:id="rId32"/>
    <p:sldId id="358" r:id="rId33"/>
    <p:sldId id="361" r:id="rId34"/>
    <p:sldId id="362" r:id="rId35"/>
    <p:sldId id="328" r:id="rId3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00"/>
    <a:srgbClr val="FD7F23"/>
    <a:srgbClr val="FF40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1"/>
    <p:restoredTop sz="94514"/>
  </p:normalViewPr>
  <p:slideViewPr>
    <p:cSldViewPr snapToGrid="0" snapToObjects="1">
      <p:cViewPr varScale="1">
        <p:scale>
          <a:sx n="77" d="100"/>
          <a:sy n="77" d="100"/>
        </p:scale>
        <p:origin x="200" y="20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4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16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586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41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4705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09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433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758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3626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764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201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534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268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0649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8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7233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723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556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020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62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4280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8066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195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571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371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667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041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243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83267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2258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27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87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35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866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05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sz="40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40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757336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5"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8"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2.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17.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Animation</a:t>
            </a:r>
            <a:r>
              <a:rPr lang="en-US" sz="7600" dirty="0">
                <a:solidFill>
                  <a:srgbClr val="FFD966"/>
                </a:solidFill>
                <a:latin typeface="Arial" charset="0"/>
                <a:ea typeface="Arial" charset="0"/>
                <a:cs typeface="Arial" charset="0"/>
                <a:sym typeface="Cabin"/>
              </a:rPr>
              <a:t>, Text, and Sound</a:t>
            </a:r>
            <a:endParaRPr lang="en-US" sz="7600" u="none" strike="noStrike" cap="none" dirty="0">
              <a:solidFill>
                <a:srgbClr val="FFD966"/>
              </a:solidFill>
              <a:latin typeface="Arial" charset="0"/>
              <a:ea typeface="Arial" charset="0"/>
              <a:cs typeface="Arial" charset="0"/>
              <a:sym typeface="Cabin"/>
            </a:endParaRPr>
          </a:p>
        </p:txBody>
      </p:sp>
      <p:sp>
        <p:nvSpPr>
          <p:cNvPr id="205" name="Shape 205"/>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Class </a:t>
            </a:r>
            <a:r>
              <a:rPr lang="en-US" sz="4800" dirty="0">
                <a:solidFill>
                  <a:schemeClr val="lt1"/>
                </a:solidFill>
                <a:latin typeface="Arial" charset="0"/>
                <a:ea typeface="Arial" charset="0"/>
                <a:cs typeface="Arial" charset="0"/>
                <a:sym typeface="Cabin"/>
              </a:rPr>
              <a:t>7</a:t>
            </a:r>
            <a:endParaRPr lang="en-US" sz="4800" u="none" strike="noStrike" cap="none" dirty="0">
              <a:solidFill>
                <a:schemeClr val="lt1"/>
              </a:solidFill>
              <a:latin typeface="Arial" charset="0"/>
              <a:ea typeface="Arial" charset="0"/>
              <a:cs typeface="Arial" charset="0"/>
              <a:sym typeface="Cabin"/>
            </a:endParaRPr>
          </a:p>
        </p:txBody>
      </p:sp>
      <p:pic>
        <p:nvPicPr>
          <p:cNvPr id="207" name="Shape 20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3957824" y="7425500"/>
            <a:ext cx="1968599" cy="668400"/>
          </a:xfrm>
          <a:prstGeom prst="rect">
            <a:avLst/>
          </a:prstGeom>
          <a:noFill/>
          <a:ln>
            <a:noFill/>
          </a:ln>
        </p:spPr>
      </p:pic>
      <p:sp>
        <p:nvSpPr>
          <p:cNvPr id="6" name="Shape 206">
            <a:extLst>
              <a:ext uri="{FF2B5EF4-FFF2-40B4-BE49-F238E27FC236}">
                <a16:creationId xmlns:a16="http://schemas.microsoft.com/office/drawing/2014/main" id="{26E25BAF-8B81-0A4B-BA07-6B3BCF803A23}"/>
              </a:ext>
            </a:extLst>
          </p:cNvPr>
          <p:cNvSpPr txBox="1"/>
          <p:nvPr/>
        </p:nvSpPr>
        <p:spPr>
          <a:xfrm>
            <a:off x="5257538" y="7251650"/>
            <a:ext cx="5728224"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000" u="none" strike="noStrike" cap="none" dirty="0">
                <a:solidFill>
                  <a:srgbClr val="FFFF00"/>
                </a:solidFill>
                <a:latin typeface="Arial" charset="0"/>
                <a:ea typeface="Arial" charset="0"/>
                <a:cs typeface="Arial" charset="0"/>
                <a:sym typeface="Cabin"/>
              </a:rPr>
              <a:t>Making Games With Python and </a:t>
            </a:r>
            <a:r>
              <a:rPr lang="en-US" sz="2000" u="none" strike="noStrike" cap="none" dirty="0" err="1">
                <a:solidFill>
                  <a:srgbClr val="FFFF00"/>
                </a:solidFill>
                <a:latin typeface="Arial" charset="0"/>
                <a:ea typeface="Arial" charset="0"/>
                <a:cs typeface="Arial" charset="0"/>
                <a:sym typeface="Cabin"/>
              </a:rPr>
              <a:t>PyGame</a:t>
            </a:r>
            <a:endParaRPr lang="en-US" sz="2000" u="none" strike="noStrike" cap="none" dirty="0">
              <a:solidFill>
                <a:srgbClr val="FFFF00"/>
              </a:solidFill>
              <a:latin typeface="Arial" charset="0"/>
              <a:ea typeface="Arial" charset="0"/>
              <a:cs typeface="Arial" charset="0"/>
              <a:sym typeface="Cabin"/>
            </a:endParaRPr>
          </a:p>
          <a:p>
            <a:pPr lvl="0" algn="ctr">
              <a:buClr>
                <a:srgbClr val="FFFF00"/>
              </a:buClr>
              <a:buSzPct val="25000"/>
            </a:pPr>
            <a:r>
              <a:rPr lang="en-US" sz="2000" u="sng" dirty="0">
                <a:solidFill>
                  <a:srgbClr val="FFFF00"/>
                </a:solidFill>
                <a:latin typeface="Arial" charset="0"/>
                <a:ea typeface="Arial" charset="0"/>
                <a:cs typeface="Arial" charset="0"/>
                <a:sym typeface="Cabin"/>
                <a:hlinkClick r:id="rId4"/>
              </a:rPr>
              <a:t>https://inventwithpython.com/pygame/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22202" y="3746269"/>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Loading Images</a:t>
            </a:r>
          </a:p>
        </p:txBody>
      </p:sp>
    </p:spTree>
    <p:extLst>
      <p:ext uri="{BB962C8B-B14F-4D97-AF65-F5344CB8AC3E}">
        <p14:creationId xmlns:p14="http://schemas.microsoft.com/office/powerpoint/2010/main" val="25667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172326" y="0"/>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Loading Images</a:t>
            </a:r>
          </a:p>
        </p:txBody>
      </p:sp>
      <p:sp>
        <p:nvSpPr>
          <p:cNvPr id="2" name="TextBox 1">
            <a:extLst>
              <a:ext uri="{FF2B5EF4-FFF2-40B4-BE49-F238E27FC236}">
                <a16:creationId xmlns:a16="http://schemas.microsoft.com/office/drawing/2014/main" id="{0E42C6E6-F3F0-B241-BA38-C51BAD39411C}"/>
              </a:ext>
            </a:extLst>
          </p:cNvPr>
          <p:cNvSpPr txBox="1"/>
          <p:nvPr/>
        </p:nvSpPr>
        <p:spPr>
          <a:xfrm>
            <a:off x="798022" y="1793501"/>
            <a:ext cx="14189926" cy="1754326"/>
          </a:xfrm>
          <a:prstGeom prst="rect">
            <a:avLst/>
          </a:prstGeom>
          <a:noFill/>
        </p:spPr>
        <p:txBody>
          <a:bodyPr wrap="square" rtlCol="0">
            <a:spAutoFit/>
          </a:bodyPr>
          <a:lstStyle/>
          <a:p>
            <a:r>
              <a:rPr lang="en-US" sz="3600" dirty="0">
                <a:solidFill>
                  <a:schemeClr val="bg1"/>
                </a:solidFill>
              </a:rPr>
              <a:t>Remember the “</a:t>
            </a:r>
            <a:r>
              <a:rPr lang="en-US" sz="3600" dirty="0" err="1">
                <a:solidFill>
                  <a:schemeClr val="bg1"/>
                </a:solidFill>
              </a:rPr>
              <a:t>blit</a:t>
            </a:r>
            <a:r>
              <a:rPr lang="en-US" sz="3600" dirty="0">
                <a:solidFill>
                  <a:schemeClr val="bg1"/>
                </a:solidFill>
              </a:rPr>
              <a:t>()” function we used to draw transparent shapes? We can also load images from a file and use “</a:t>
            </a:r>
            <a:r>
              <a:rPr lang="en-US" sz="3600" dirty="0" err="1">
                <a:solidFill>
                  <a:schemeClr val="bg1"/>
                </a:solidFill>
              </a:rPr>
              <a:t>blit</a:t>
            </a:r>
            <a:r>
              <a:rPr lang="en-US" sz="3600" dirty="0">
                <a:solidFill>
                  <a:schemeClr val="bg1"/>
                </a:solidFill>
              </a:rPr>
              <a:t>()” to draw them on the screen. Like this!</a:t>
            </a:r>
          </a:p>
        </p:txBody>
      </p:sp>
      <p:pic>
        <p:nvPicPr>
          <p:cNvPr id="4" name="Picture 3">
            <a:extLst>
              <a:ext uri="{FF2B5EF4-FFF2-40B4-BE49-F238E27FC236}">
                <a16:creationId xmlns:a16="http://schemas.microsoft.com/office/drawing/2014/main" id="{9AD4EDF3-AD71-4841-B232-1F0E815B5349}"/>
              </a:ext>
            </a:extLst>
          </p:cNvPr>
          <p:cNvPicPr>
            <a:picLocks noChangeAspect="1"/>
          </p:cNvPicPr>
          <p:nvPr/>
        </p:nvPicPr>
        <p:blipFill>
          <a:blip r:embed="rId3"/>
          <a:stretch>
            <a:fillRect/>
          </a:stretch>
        </p:blipFill>
        <p:spPr>
          <a:xfrm>
            <a:off x="3403419" y="4040101"/>
            <a:ext cx="8979131" cy="2244783"/>
          </a:xfrm>
          <a:prstGeom prst="rect">
            <a:avLst/>
          </a:prstGeom>
        </p:spPr>
      </p:pic>
      <p:sp>
        <p:nvSpPr>
          <p:cNvPr id="6" name="TextBox 5">
            <a:extLst>
              <a:ext uri="{FF2B5EF4-FFF2-40B4-BE49-F238E27FC236}">
                <a16:creationId xmlns:a16="http://schemas.microsoft.com/office/drawing/2014/main" id="{4D77F5CA-F1CB-504E-B002-80702B6E5B37}"/>
              </a:ext>
            </a:extLst>
          </p:cNvPr>
          <p:cNvSpPr txBox="1"/>
          <p:nvPr/>
        </p:nvSpPr>
        <p:spPr>
          <a:xfrm>
            <a:off x="798022" y="6777158"/>
            <a:ext cx="14189926" cy="1200329"/>
          </a:xfrm>
          <a:prstGeom prst="rect">
            <a:avLst/>
          </a:prstGeom>
          <a:noFill/>
        </p:spPr>
        <p:txBody>
          <a:bodyPr wrap="square" rtlCol="0">
            <a:spAutoFit/>
          </a:bodyPr>
          <a:lstStyle/>
          <a:p>
            <a:r>
              <a:rPr lang="en-US" sz="3600" dirty="0">
                <a:solidFill>
                  <a:schemeClr val="bg1"/>
                </a:solidFill>
              </a:rPr>
              <a:t>This will only work if </a:t>
            </a:r>
            <a:r>
              <a:rPr lang="en-US" sz="3600" dirty="0" err="1">
                <a:solidFill>
                  <a:srgbClr val="FF0000"/>
                </a:solidFill>
              </a:rPr>
              <a:t>cat.png</a:t>
            </a:r>
            <a:r>
              <a:rPr lang="en-US" sz="3600" dirty="0">
                <a:solidFill>
                  <a:schemeClr val="bg1"/>
                </a:solidFill>
              </a:rPr>
              <a:t> is in the same </a:t>
            </a:r>
            <a:r>
              <a:rPr lang="en-US" sz="3600" dirty="0">
                <a:solidFill>
                  <a:srgbClr val="FF0000"/>
                </a:solidFill>
              </a:rPr>
              <a:t>directory</a:t>
            </a:r>
            <a:r>
              <a:rPr lang="en-US" sz="3600" dirty="0">
                <a:solidFill>
                  <a:schemeClr val="bg1"/>
                </a:solidFill>
              </a:rPr>
              <a:t> as our program! Be careful. </a:t>
            </a:r>
            <a:r>
              <a:rPr lang="en-US" sz="3600" dirty="0">
                <a:solidFill>
                  <a:schemeClr val="bg1"/>
                </a:solidFill>
                <a:sym typeface="Wingdings" pitchFamily="2" charset="2"/>
              </a:rPr>
              <a:t></a:t>
            </a:r>
            <a:endParaRPr lang="en-US" sz="3600" dirty="0">
              <a:solidFill>
                <a:schemeClr val="bg1"/>
              </a:solidFill>
            </a:endParaRPr>
          </a:p>
        </p:txBody>
      </p:sp>
    </p:spTree>
    <p:extLst>
      <p:ext uri="{BB962C8B-B14F-4D97-AF65-F5344CB8AC3E}">
        <p14:creationId xmlns:p14="http://schemas.microsoft.com/office/powerpoint/2010/main" val="366788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172326" y="0"/>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Loading Images</a:t>
            </a:r>
          </a:p>
        </p:txBody>
      </p:sp>
      <p:sp>
        <p:nvSpPr>
          <p:cNvPr id="2" name="TextBox 1">
            <a:extLst>
              <a:ext uri="{FF2B5EF4-FFF2-40B4-BE49-F238E27FC236}">
                <a16:creationId xmlns:a16="http://schemas.microsoft.com/office/drawing/2014/main" id="{0E42C6E6-F3F0-B241-BA38-C51BAD39411C}"/>
              </a:ext>
            </a:extLst>
          </p:cNvPr>
          <p:cNvSpPr txBox="1"/>
          <p:nvPr/>
        </p:nvSpPr>
        <p:spPr>
          <a:xfrm>
            <a:off x="798022" y="1793501"/>
            <a:ext cx="14189926" cy="646331"/>
          </a:xfrm>
          <a:prstGeom prst="rect">
            <a:avLst/>
          </a:prstGeom>
          <a:noFill/>
        </p:spPr>
        <p:txBody>
          <a:bodyPr wrap="square" rtlCol="0">
            <a:spAutoFit/>
          </a:bodyPr>
          <a:lstStyle/>
          <a:p>
            <a:r>
              <a:rPr lang="en-US" sz="3600" dirty="0">
                <a:solidFill>
                  <a:schemeClr val="bg1"/>
                </a:solidFill>
              </a:rPr>
              <a:t>The result will look something like this:</a:t>
            </a:r>
          </a:p>
        </p:txBody>
      </p:sp>
      <p:pic>
        <p:nvPicPr>
          <p:cNvPr id="5" name="Picture 4">
            <a:extLst>
              <a:ext uri="{FF2B5EF4-FFF2-40B4-BE49-F238E27FC236}">
                <a16:creationId xmlns:a16="http://schemas.microsoft.com/office/drawing/2014/main" id="{4E6CD888-FDB9-B142-A3D6-658656EF74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51977" y="2496997"/>
            <a:ext cx="8772698" cy="7436232"/>
          </a:xfrm>
          <a:prstGeom prst="rect">
            <a:avLst/>
          </a:prstGeom>
        </p:spPr>
      </p:pic>
    </p:spTree>
    <p:extLst>
      <p:ext uri="{BB962C8B-B14F-4D97-AF65-F5344CB8AC3E}">
        <p14:creationId xmlns:p14="http://schemas.microsoft.com/office/powerpoint/2010/main" val="13058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172326" y="0"/>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Now You Try</a:t>
            </a:r>
          </a:p>
        </p:txBody>
      </p:sp>
      <p:sp>
        <p:nvSpPr>
          <p:cNvPr id="2" name="TextBox 1">
            <a:extLst>
              <a:ext uri="{FF2B5EF4-FFF2-40B4-BE49-F238E27FC236}">
                <a16:creationId xmlns:a16="http://schemas.microsoft.com/office/drawing/2014/main" id="{0E42C6E6-F3F0-B241-BA38-C51BAD39411C}"/>
              </a:ext>
            </a:extLst>
          </p:cNvPr>
          <p:cNvSpPr txBox="1"/>
          <p:nvPr/>
        </p:nvSpPr>
        <p:spPr>
          <a:xfrm>
            <a:off x="798022" y="1793501"/>
            <a:ext cx="14189926" cy="646331"/>
          </a:xfrm>
          <a:prstGeom prst="rect">
            <a:avLst/>
          </a:prstGeom>
          <a:noFill/>
        </p:spPr>
        <p:txBody>
          <a:bodyPr wrap="square" rtlCol="0">
            <a:spAutoFit/>
          </a:bodyPr>
          <a:lstStyle/>
          <a:p>
            <a:r>
              <a:rPr lang="en-US" sz="3600" dirty="0">
                <a:solidFill>
                  <a:schemeClr val="bg1"/>
                </a:solidFill>
              </a:rPr>
              <a:t>Using the image file I gave you, draw this:</a:t>
            </a:r>
          </a:p>
        </p:txBody>
      </p:sp>
      <p:pic>
        <p:nvPicPr>
          <p:cNvPr id="4" name="Picture 3">
            <a:extLst>
              <a:ext uri="{FF2B5EF4-FFF2-40B4-BE49-F238E27FC236}">
                <a16:creationId xmlns:a16="http://schemas.microsoft.com/office/drawing/2014/main" id="{050D6F64-5758-AA4F-A232-AACFAA1998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93541" y="2496997"/>
            <a:ext cx="8689570" cy="7365768"/>
          </a:xfrm>
          <a:prstGeom prst="rect">
            <a:avLst/>
          </a:prstGeom>
        </p:spPr>
      </p:pic>
    </p:spTree>
    <p:extLst>
      <p:ext uri="{BB962C8B-B14F-4D97-AF65-F5344CB8AC3E}">
        <p14:creationId xmlns:p14="http://schemas.microsoft.com/office/powerpoint/2010/main" val="26740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22202" y="3746269"/>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Animation</a:t>
            </a:r>
          </a:p>
        </p:txBody>
      </p:sp>
    </p:spTree>
    <p:extLst>
      <p:ext uri="{BB962C8B-B14F-4D97-AF65-F5344CB8AC3E}">
        <p14:creationId xmlns:p14="http://schemas.microsoft.com/office/powerpoint/2010/main" val="171794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88704" y="254923"/>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Animation</a:t>
            </a:r>
          </a:p>
        </p:txBody>
      </p:sp>
      <p:sp>
        <p:nvSpPr>
          <p:cNvPr id="2" name="TextBox 1">
            <a:extLst>
              <a:ext uri="{FF2B5EF4-FFF2-40B4-BE49-F238E27FC236}">
                <a16:creationId xmlns:a16="http://schemas.microsoft.com/office/drawing/2014/main" id="{C3101AA6-DD3D-6B41-8E2B-14D3CC5E048A}"/>
              </a:ext>
            </a:extLst>
          </p:cNvPr>
          <p:cNvSpPr txBox="1"/>
          <p:nvPr/>
        </p:nvSpPr>
        <p:spPr>
          <a:xfrm>
            <a:off x="648393" y="3304670"/>
            <a:ext cx="14572311" cy="1754326"/>
          </a:xfrm>
          <a:prstGeom prst="rect">
            <a:avLst/>
          </a:prstGeom>
          <a:noFill/>
        </p:spPr>
        <p:txBody>
          <a:bodyPr wrap="square" rtlCol="0">
            <a:spAutoFit/>
          </a:bodyPr>
          <a:lstStyle/>
          <a:p>
            <a:r>
              <a:rPr lang="en-US" sz="3600" dirty="0">
                <a:solidFill>
                  <a:schemeClr val="bg1"/>
                </a:solidFill>
              </a:rPr>
              <a:t>What if we drew our cat on the screen, then erased the picture and drew the cat in another place on the screen? If you do this very quickly, and you only move the cat a little bit, then you get something like this…</a:t>
            </a:r>
          </a:p>
        </p:txBody>
      </p:sp>
    </p:spTree>
    <p:extLst>
      <p:ext uri="{BB962C8B-B14F-4D97-AF65-F5344CB8AC3E}">
        <p14:creationId xmlns:p14="http://schemas.microsoft.com/office/powerpoint/2010/main" val="1945127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3" name="catanimation">
            <a:hlinkClick r:id="" action="ppaction://media"/>
            <a:extLst>
              <a:ext uri="{FF2B5EF4-FFF2-40B4-BE49-F238E27FC236}">
                <a16:creationId xmlns:a16="http://schemas.microsoft.com/office/drawing/2014/main" id="{44946E49-4F65-F947-8435-AB42851159D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175462" y="304799"/>
            <a:ext cx="10058400" cy="8077200"/>
          </a:xfrm>
          <a:prstGeom prst="rect">
            <a:avLst/>
          </a:prstGeom>
        </p:spPr>
      </p:pic>
    </p:spTree>
    <p:extLst>
      <p:ext uri="{BB962C8B-B14F-4D97-AF65-F5344CB8AC3E}">
        <p14:creationId xmlns:p14="http://schemas.microsoft.com/office/powerpoint/2010/main" val="379371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1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88704" y="254923"/>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Animation</a:t>
            </a:r>
          </a:p>
        </p:txBody>
      </p:sp>
      <p:sp>
        <p:nvSpPr>
          <p:cNvPr id="2" name="TextBox 1">
            <a:extLst>
              <a:ext uri="{FF2B5EF4-FFF2-40B4-BE49-F238E27FC236}">
                <a16:creationId xmlns:a16="http://schemas.microsoft.com/office/drawing/2014/main" id="{C3101AA6-DD3D-6B41-8E2B-14D3CC5E048A}"/>
              </a:ext>
            </a:extLst>
          </p:cNvPr>
          <p:cNvSpPr txBox="1"/>
          <p:nvPr/>
        </p:nvSpPr>
        <p:spPr>
          <a:xfrm>
            <a:off x="968548" y="2224016"/>
            <a:ext cx="14572311" cy="3416320"/>
          </a:xfrm>
          <a:prstGeom prst="rect">
            <a:avLst/>
          </a:prstGeom>
          <a:noFill/>
        </p:spPr>
        <p:txBody>
          <a:bodyPr wrap="square" rtlCol="0">
            <a:spAutoFit/>
          </a:bodyPr>
          <a:lstStyle/>
          <a:p>
            <a:r>
              <a:rPr lang="en-US" sz="3600" dirty="0">
                <a:solidFill>
                  <a:schemeClr val="bg1"/>
                </a:solidFill>
              </a:rPr>
              <a:t>This is how movies and computer games work! They just draw regular pictures on the screen, then change them a little bit and re-draw them…again and again and again, very quickly! </a:t>
            </a:r>
          </a:p>
          <a:p>
            <a:endParaRPr lang="en-US" sz="3600" dirty="0">
              <a:solidFill>
                <a:schemeClr val="bg1"/>
              </a:solidFill>
            </a:endParaRPr>
          </a:p>
          <a:p>
            <a:r>
              <a:rPr lang="en-US" sz="3600" dirty="0">
                <a:solidFill>
                  <a:schemeClr val="bg1"/>
                </a:solidFill>
              </a:rPr>
              <a:t>This makes it look to us like things are “moving”. Really the computer is just showing us a sequence of pictures very fast. </a:t>
            </a:r>
          </a:p>
        </p:txBody>
      </p:sp>
      <p:sp>
        <p:nvSpPr>
          <p:cNvPr id="4" name="TextBox 3">
            <a:extLst>
              <a:ext uri="{FF2B5EF4-FFF2-40B4-BE49-F238E27FC236}">
                <a16:creationId xmlns:a16="http://schemas.microsoft.com/office/drawing/2014/main" id="{7C370478-CD78-A549-963E-8BC3DD258BEF}"/>
              </a:ext>
            </a:extLst>
          </p:cNvPr>
          <p:cNvSpPr txBox="1"/>
          <p:nvPr/>
        </p:nvSpPr>
        <p:spPr>
          <a:xfrm>
            <a:off x="968547" y="6931792"/>
            <a:ext cx="14572311" cy="1200329"/>
          </a:xfrm>
          <a:prstGeom prst="rect">
            <a:avLst/>
          </a:prstGeom>
          <a:noFill/>
          <a:ln>
            <a:solidFill>
              <a:srgbClr val="FF0000"/>
            </a:solidFill>
          </a:ln>
        </p:spPr>
        <p:txBody>
          <a:bodyPr wrap="square" rtlCol="0">
            <a:spAutoFit/>
          </a:bodyPr>
          <a:lstStyle/>
          <a:p>
            <a:r>
              <a:rPr lang="en-US" sz="3600" dirty="0">
                <a:solidFill>
                  <a:schemeClr val="bg1"/>
                </a:solidFill>
              </a:rPr>
              <a:t>Look at the code in </a:t>
            </a:r>
            <a:r>
              <a:rPr lang="en-US" sz="3600" dirty="0" err="1">
                <a:solidFill>
                  <a:srgbClr val="FF0000"/>
                </a:solidFill>
              </a:rPr>
              <a:t>catanimation.py</a:t>
            </a:r>
            <a:r>
              <a:rPr lang="en-US" sz="3600" dirty="0">
                <a:solidFill>
                  <a:schemeClr val="bg1"/>
                </a:solidFill>
              </a:rPr>
              <a:t>… Can you understand it? How are we moving the cat?  Let’s look at some of the important parts…</a:t>
            </a:r>
          </a:p>
        </p:txBody>
      </p:sp>
    </p:spTree>
    <p:extLst>
      <p:ext uri="{BB962C8B-B14F-4D97-AF65-F5344CB8AC3E}">
        <p14:creationId xmlns:p14="http://schemas.microsoft.com/office/powerpoint/2010/main" val="2168334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88704" y="254923"/>
            <a:ext cx="13932000" cy="14574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Animation</a:t>
            </a:r>
          </a:p>
        </p:txBody>
      </p:sp>
      <p:sp>
        <p:nvSpPr>
          <p:cNvPr id="2" name="TextBox 1">
            <a:extLst>
              <a:ext uri="{FF2B5EF4-FFF2-40B4-BE49-F238E27FC236}">
                <a16:creationId xmlns:a16="http://schemas.microsoft.com/office/drawing/2014/main" id="{C3101AA6-DD3D-6B41-8E2B-14D3CC5E048A}"/>
              </a:ext>
            </a:extLst>
          </p:cNvPr>
          <p:cNvSpPr txBox="1"/>
          <p:nvPr/>
        </p:nvSpPr>
        <p:spPr>
          <a:xfrm>
            <a:off x="648393" y="4784336"/>
            <a:ext cx="14913032" cy="3970318"/>
          </a:xfrm>
          <a:prstGeom prst="rect">
            <a:avLst/>
          </a:prstGeom>
          <a:noFill/>
        </p:spPr>
        <p:txBody>
          <a:bodyPr wrap="square" rtlCol="0">
            <a:spAutoFit/>
          </a:bodyPr>
          <a:lstStyle/>
          <a:p>
            <a:r>
              <a:rPr lang="en-US" sz="3600" dirty="0">
                <a:solidFill>
                  <a:schemeClr val="bg1"/>
                </a:solidFill>
              </a:rPr>
              <a:t>These two lines tell the computer how often we want to draw a new picture on the screen.</a:t>
            </a:r>
          </a:p>
          <a:p>
            <a:endParaRPr lang="en-US" sz="3600" dirty="0">
              <a:solidFill>
                <a:schemeClr val="bg1"/>
              </a:solidFill>
            </a:endParaRPr>
          </a:p>
          <a:p>
            <a:r>
              <a:rPr lang="en-US" sz="3600" dirty="0">
                <a:solidFill>
                  <a:schemeClr val="bg1"/>
                </a:solidFill>
              </a:rPr>
              <a:t>Not every computer is the same speed. If we don’t tell the computer how many ”frames per second” (FPS) we want to draw on the screen, then faster computers and slower computers will run our animation at different speeds! We will use </a:t>
            </a:r>
            <a:r>
              <a:rPr lang="en-US" sz="3600" dirty="0" err="1">
                <a:solidFill>
                  <a:srgbClr val="00FF00"/>
                </a:solidFill>
              </a:rPr>
              <a:t>pygame.time.Clock</a:t>
            </a:r>
            <a:r>
              <a:rPr lang="en-US" sz="3600" dirty="0">
                <a:solidFill>
                  <a:srgbClr val="00FF00"/>
                </a:solidFill>
              </a:rPr>
              <a:t>()</a:t>
            </a:r>
            <a:r>
              <a:rPr lang="en-US" sz="3600" dirty="0">
                <a:solidFill>
                  <a:schemeClr val="bg1"/>
                </a:solidFill>
              </a:rPr>
              <a:t> to control the speed.</a:t>
            </a:r>
          </a:p>
        </p:txBody>
      </p:sp>
      <p:pic>
        <p:nvPicPr>
          <p:cNvPr id="5" name="Picture 4">
            <a:extLst>
              <a:ext uri="{FF2B5EF4-FFF2-40B4-BE49-F238E27FC236}">
                <a16:creationId xmlns:a16="http://schemas.microsoft.com/office/drawing/2014/main" id="{1BC67E05-8445-BE42-BB9A-9FABD96CC08C}"/>
              </a:ext>
            </a:extLst>
          </p:cNvPr>
          <p:cNvPicPr>
            <a:picLocks noChangeAspect="1"/>
          </p:cNvPicPr>
          <p:nvPr/>
        </p:nvPicPr>
        <p:blipFill>
          <a:blip r:embed="rId3"/>
          <a:stretch>
            <a:fillRect/>
          </a:stretch>
        </p:blipFill>
        <p:spPr>
          <a:xfrm>
            <a:off x="3794730" y="2602385"/>
            <a:ext cx="8163157" cy="1618557"/>
          </a:xfrm>
          <a:prstGeom prst="rect">
            <a:avLst/>
          </a:prstGeom>
        </p:spPr>
      </p:pic>
    </p:spTree>
    <p:extLst>
      <p:ext uri="{BB962C8B-B14F-4D97-AF65-F5344CB8AC3E}">
        <p14:creationId xmlns:p14="http://schemas.microsoft.com/office/powerpoint/2010/main" val="3233181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88704" y="254923"/>
            <a:ext cx="13932000" cy="14574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Animation</a:t>
            </a:r>
          </a:p>
        </p:txBody>
      </p:sp>
      <p:sp>
        <p:nvSpPr>
          <p:cNvPr id="2" name="TextBox 1">
            <a:extLst>
              <a:ext uri="{FF2B5EF4-FFF2-40B4-BE49-F238E27FC236}">
                <a16:creationId xmlns:a16="http://schemas.microsoft.com/office/drawing/2014/main" id="{C3101AA6-DD3D-6B41-8E2B-14D3CC5E048A}"/>
              </a:ext>
            </a:extLst>
          </p:cNvPr>
          <p:cNvSpPr txBox="1"/>
          <p:nvPr/>
        </p:nvSpPr>
        <p:spPr>
          <a:xfrm>
            <a:off x="694727" y="4967216"/>
            <a:ext cx="14913032" cy="2862322"/>
          </a:xfrm>
          <a:prstGeom prst="rect">
            <a:avLst/>
          </a:prstGeom>
          <a:noFill/>
        </p:spPr>
        <p:txBody>
          <a:bodyPr wrap="square" rtlCol="0">
            <a:spAutoFit/>
          </a:bodyPr>
          <a:lstStyle/>
          <a:p>
            <a:r>
              <a:rPr lang="en-US" sz="3600" dirty="0">
                <a:solidFill>
                  <a:schemeClr val="bg1"/>
                </a:solidFill>
              </a:rPr>
              <a:t>Every time we update the screen, we need to remind </a:t>
            </a:r>
            <a:r>
              <a:rPr lang="en-US" sz="3600" dirty="0" err="1">
                <a:solidFill>
                  <a:schemeClr val="bg1"/>
                </a:solidFill>
              </a:rPr>
              <a:t>PyGame</a:t>
            </a:r>
            <a:r>
              <a:rPr lang="en-US" sz="3600" dirty="0">
                <a:solidFill>
                  <a:schemeClr val="bg1"/>
                </a:solidFill>
              </a:rPr>
              <a:t> to slow down a little bit by calling </a:t>
            </a:r>
            <a:r>
              <a:rPr lang="en-US" sz="3600" dirty="0" err="1">
                <a:solidFill>
                  <a:srgbClr val="00FF00"/>
                </a:solidFill>
              </a:rPr>
              <a:t>fpsClock.tick</a:t>
            </a:r>
            <a:r>
              <a:rPr lang="en-US" sz="3600" dirty="0">
                <a:solidFill>
                  <a:srgbClr val="00FF00"/>
                </a:solidFill>
              </a:rPr>
              <a:t>(FPS)</a:t>
            </a:r>
            <a:r>
              <a:rPr lang="en-US" sz="3600" dirty="0">
                <a:solidFill>
                  <a:schemeClr val="bg1"/>
                </a:solidFill>
              </a:rPr>
              <a:t>. This makes sure we don’t draw more than 30 pictures to the screen each second.</a:t>
            </a:r>
          </a:p>
          <a:p>
            <a:endParaRPr lang="en-US" sz="3600" dirty="0">
              <a:solidFill>
                <a:schemeClr val="bg1"/>
              </a:solidFill>
            </a:endParaRPr>
          </a:p>
          <a:p>
            <a:r>
              <a:rPr lang="en-US" sz="3600" dirty="0">
                <a:solidFill>
                  <a:srgbClr val="FF0000"/>
                </a:solidFill>
              </a:rPr>
              <a:t>Try changing FPS at the top of the program…what happens? </a:t>
            </a:r>
          </a:p>
        </p:txBody>
      </p:sp>
      <p:pic>
        <p:nvPicPr>
          <p:cNvPr id="4" name="Picture 3">
            <a:extLst>
              <a:ext uri="{FF2B5EF4-FFF2-40B4-BE49-F238E27FC236}">
                <a16:creationId xmlns:a16="http://schemas.microsoft.com/office/drawing/2014/main" id="{42C5D6FD-1EF3-9E43-B425-C6F181C6FEB7}"/>
              </a:ext>
            </a:extLst>
          </p:cNvPr>
          <p:cNvPicPr>
            <a:picLocks noChangeAspect="1"/>
          </p:cNvPicPr>
          <p:nvPr/>
        </p:nvPicPr>
        <p:blipFill>
          <a:blip r:embed="rId3"/>
          <a:stretch>
            <a:fillRect/>
          </a:stretch>
        </p:blipFill>
        <p:spPr>
          <a:xfrm>
            <a:off x="4482868" y="2480079"/>
            <a:ext cx="7336751" cy="1892416"/>
          </a:xfrm>
          <a:prstGeom prst="rect">
            <a:avLst/>
          </a:prstGeom>
        </p:spPr>
      </p:pic>
    </p:spTree>
    <p:extLst>
      <p:ext uri="{BB962C8B-B14F-4D97-AF65-F5344CB8AC3E}">
        <p14:creationId xmlns:p14="http://schemas.microsoft.com/office/powerpoint/2010/main" val="130483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Making Transparent Shapes</a:t>
            </a:r>
          </a:p>
        </p:txBody>
      </p:sp>
    </p:spTree>
    <p:extLst>
      <p:ext uri="{BB962C8B-B14F-4D97-AF65-F5344CB8AC3E}">
        <p14:creationId xmlns:p14="http://schemas.microsoft.com/office/powerpoint/2010/main" val="147777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88704" y="254924"/>
            <a:ext cx="13932000" cy="100868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Animation</a:t>
            </a:r>
          </a:p>
        </p:txBody>
      </p:sp>
      <p:sp>
        <p:nvSpPr>
          <p:cNvPr id="2" name="TextBox 1">
            <a:extLst>
              <a:ext uri="{FF2B5EF4-FFF2-40B4-BE49-F238E27FC236}">
                <a16:creationId xmlns:a16="http://schemas.microsoft.com/office/drawing/2014/main" id="{C3101AA6-DD3D-6B41-8E2B-14D3CC5E048A}"/>
              </a:ext>
            </a:extLst>
          </p:cNvPr>
          <p:cNvSpPr txBox="1"/>
          <p:nvPr/>
        </p:nvSpPr>
        <p:spPr>
          <a:xfrm>
            <a:off x="623011" y="2403311"/>
            <a:ext cx="4935108" cy="6186309"/>
          </a:xfrm>
          <a:prstGeom prst="rect">
            <a:avLst/>
          </a:prstGeom>
          <a:noFill/>
        </p:spPr>
        <p:txBody>
          <a:bodyPr wrap="square" rtlCol="0">
            <a:spAutoFit/>
          </a:bodyPr>
          <a:lstStyle/>
          <a:p>
            <a:r>
              <a:rPr lang="en-US" sz="3600" dirty="0">
                <a:solidFill>
                  <a:schemeClr val="bg1"/>
                </a:solidFill>
              </a:rPr>
              <a:t>Inside of </a:t>
            </a:r>
            <a:r>
              <a:rPr lang="en-US" sz="3600" dirty="0" err="1">
                <a:solidFill>
                  <a:srgbClr val="00FF00"/>
                </a:solidFill>
              </a:rPr>
              <a:t>catanimation.py</a:t>
            </a:r>
            <a:r>
              <a:rPr lang="en-US" sz="3600" dirty="0">
                <a:solidFill>
                  <a:schemeClr val="bg1"/>
                </a:solidFill>
              </a:rPr>
              <a:t> we fill the screen with white every time we complete the while loop, then we change the cat’s position and redraw it on the screen. Why do we do this? What will this look like when we run?</a:t>
            </a:r>
            <a:r>
              <a:rPr lang="en-US" sz="3600" dirty="0">
                <a:solidFill>
                  <a:srgbClr val="FF0000"/>
                </a:solidFill>
              </a:rPr>
              <a:t> </a:t>
            </a:r>
          </a:p>
        </p:txBody>
      </p:sp>
      <p:pic>
        <p:nvPicPr>
          <p:cNvPr id="7" name="Picture 6">
            <a:extLst>
              <a:ext uri="{FF2B5EF4-FFF2-40B4-BE49-F238E27FC236}">
                <a16:creationId xmlns:a16="http://schemas.microsoft.com/office/drawing/2014/main" id="{99491B4E-9C3B-7540-8865-1DCB3F573636}"/>
              </a:ext>
            </a:extLst>
          </p:cNvPr>
          <p:cNvPicPr>
            <a:picLocks noChangeAspect="1"/>
          </p:cNvPicPr>
          <p:nvPr/>
        </p:nvPicPr>
        <p:blipFill>
          <a:blip r:embed="rId3"/>
          <a:stretch>
            <a:fillRect/>
          </a:stretch>
        </p:blipFill>
        <p:spPr>
          <a:xfrm>
            <a:off x="7996661" y="6151418"/>
            <a:ext cx="4653247" cy="2571531"/>
          </a:xfrm>
          <a:prstGeom prst="rect">
            <a:avLst/>
          </a:prstGeom>
        </p:spPr>
      </p:pic>
      <p:sp>
        <p:nvSpPr>
          <p:cNvPr id="9" name="Shape 235">
            <a:extLst>
              <a:ext uri="{FF2B5EF4-FFF2-40B4-BE49-F238E27FC236}">
                <a16:creationId xmlns:a16="http://schemas.microsoft.com/office/drawing/2014/main" id="{2572F551-B0A6-B94C-932B-50B3CE4F06D1}"/>
              </a:ext>
            </a:extLst>
          </p:cNvPr>
          <p:cNvSpPr txBox="1">
            <a:spLocks/>
          </p:cNvSpPr>
          <p:nvPr/>
        </p:nvSpPr>
        <p:spPr>
          <a:xfrm>
            <a:off x="9173976" y="5403495"/>
            <a:ext cx="1315671" cy="502025"/>
          </a:xfrm>
          <a:prstGeom prst="rect">
            <a:avLst/>
          </a:prstGeom>
          <a:noFill/>
          <a:ln>
            <a:noFill/>
          </a:ln>
        </p:spPr>
        <p:txBody>
          <a:bodyPr lIns="38100" tIns="38100" rIns="38100" bIns="381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pPr>
              <a:buClr>
                <a:schemeClr val="lt1"/>
              </a:buClr>
              <a:buSzPct val="25000"/>
              <a:buFont typeface="Cabin"/>
              <a:buNone/>
            </a:pPr>
            <a:r>
              <a:rPr lang="en-US" sz="1600" b="1" dirty="0">
                <a:solidFill>
                  <a:srgbClr val="FFD966"/>
                </a:solidFill>
                <a:latin typeface="Arial" charset="0"/>
                <a:ea typeface="Arial" charset="0"/>
                <a:cs typeface="Arial" charset="0"/>
                <a:sym typeface="Cabin"/>
              </a:rPr>
              <a:t>.</a:t>
            </a:r>
          </a:p>
          <a:p>
            <a:pPr>
              <a:buClr>
                <a:schemeClr val="lt1"/>
              </a:buClr>
              <a:buSzPct val="25000"/>
              <a:buFont typeface="Cabin"/>
              <a:buNone/>
            </a:pPr>
            <a:r>
              <a:rPr lang="en-US" sz="1600" b="1" dirty="0">
                <a:solidFill>
                  <a:srgbClr val="FFD966"/>
                </a:solidFill>
                <a:latin typeface="Arial" charset="0"/>
                <a:ea typeface="Arial" charset="0"/>
                <a:cs typeface="Arial" charset="0"/>
                <a:sym typeface="Cabin"/>
              </a:rPr>
              <a:t>.</a:t>
            </a:r>
          </a:p>
          <a:p>
            <a:pPr>
              <a:buClr>
                <a:schemeClr val="lt1"/>
              </a:buClr>
              <a:buSzPct val="25000"/>
              <a:buFont typeface="Cabin"/>
              <a:buNone/>
            </a:pPr>
            <a:r>
              <a:rPr lang="en-US" sz="1600" b="1" dirty="0">
                <a:solidFill>
                  <a:srgbClr val="FFD966"/>
                </a:solidFill>
                <a:latin typeface="Arial" charset="0"/>
                <a:ea typeface="Arial" charset="0"/>
                <a:cs typeface="Arial" charset="0"/>
                <a:sym typeface="Cabin"/>
              </a:rPr>
              <a:t>.</a:t>
            </a:r>
          </a:p>
        </p:txBody>
      </p:sp>
      <p:pic>
        <p:nvPicPr>
          <p:cNvPr id="4" name="Picture 3">
            <a:extLst>
              <a:ext uri="{FF2B5EF4-FFF2-40B4-BE49-F238E27FC236}">
                <a16:creationId xmlns:a16="http://schemas.microsoft.com/office/drawing/2014/main" id="{3D81EFFB-F90D-0D45-9E96-5D84D5D6CF6F}"/>
              </a:ext>
            </a:extLst>
          </p:cNvPr>
          <p:cNvPicPr>
            <a:picLocks noChangeAspect="1"/>
          </p:cNvPicPr>
          <p:nvPr/>
        </p:nvPicPr>
        <p:blipFill>
          <a:blip r:embed="rId4"/>
          <a:stretch>
            <a:fillRect/>
          </a:stretch>
        </p:blipFill>
        <p:spPr>
          <a:xfrm>
            <a:off x="7996661" y="1685092"/>
            <a:ext cx="3670300" cy="3619500"/>
          </a:xfrm>
          <a:prstGeom prst="rect">
            <a:avLst/>
          </a:prstGeom>
        </p:spPr>
      </p:pic>
    </p:spTree>
    <p:extLst>
      <p:ext uri="{BB962C8B-B14F-4D97-AF65-F5344CB8AC3E}">
        <p14:creationId xmlns:p14="http://schemas.microsoft.com/office/powerpoint/2010/main" val="3356986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88704" y="254924"/>
            <a:ext cx="13932000" cy="100868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Brain Teaser</a:t>
            </a:r>
          </a:p>
        </p:txBody>
      </p:sp>
      <p:sp>
        <p:nvSpPr>
          <p:cNvPr id="2" name="TextBox 1">
            <a:extLst>
              <a:ext uri="{FF2B5EF4-FFF2-40B4-BE49-F238E27FC236}">
                <a16:creationId xmlns:a16="http://schemas.microsoft.com/office/drawing/2014/main" id="{C3101AA6-DD3D-6B41-8E2B-14D3CC5E048A}"/>
              </a:ext>
            </a:extLst>
          </p:cNvPr>
          <p:cNvSpPr txBox="1"/>
          <p:nvPr/>
        </p:nvSpPr>
        <p:spPr>
          <a:xfrm>
            <a:off x="1288704" y="3963170"/>
            <a:ext cx="12589599" cy="1200329"/>
          </a:xfrm>
          <a:prstGeom prst="rect">
            <a:avLst/>
          </a:prstGeom>
          <a:noFill/>
        </p:spPr>
        <p:txBody>
          <a:bodyPr wrap="square" rtlCol="0">
            <a:spAutoFit/>
          </a:bodyPr>
          <a:lstStyle/>
          <a:p>
            <a:r>
              <a:rPr lang="en-US" sz="3600" dirty="0">
                <a:solidFill>
                  <a:schemeClr val="bg1"/>
                </a:solidFill>
              </a:rPr>
              <a:t>What would happen if we did NOT fill the screen with white every time we ran the loop?</a:t>
            </a:r>
            <a:endParaRPr lang="en-US" sz="3600" dirty="0">
              <a:solidFill>
                <a:srgbClr val="FF0000"/>
              </a:solidFill>
            </a:endParaRPr>
          </a:p>
        </p:txBody>
      </p:sp>
    </p:spTree>
    <p:extLst>
      <p:ext uri="{BB962C8B-B14F-4D97-AF65-F5344CB8AC3E}">
        <p14:creationId xmlns:p14="http://schemas.microsoft.com/office/powerpoint/2010/main" val="48805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TextBox 1">
            <a:extLst>
              <a:ext uri="{FF2B5EF4-FFF2-40B4-BE49-F238E27FC236}">
                <a16:creationId xmlns:a16="http://schemas.microsoft.com/office/drawing/2014/main" id="{C3101AA6-DD3D-6B41-8E2B-14D3CC5E048A}"/>
              </a:ext>
            </a:extLst>
          </p:cNvPr>
          <p:cNvSpPr txBox="1"/>
          <p:nvPr/>
        </p:nvSpPr>
        <p:spPr>
          <a:xfrm>
            <a:off x="3834680" y="0"/>
            <a:ext cx="8195955" cy="646331"/>
          </a:xfrm>
          <a:prstGeom prst="rect">
            <a:avLst/>
          </a:prstGeom>
          <a:noFill/>
        </p:spPr>
        <p:txBody>
          <a:bodyPr wrap="square" rtlCol="0">
            <a:spAutoFit/>
          </a:bodyPr>
          <a:lstStyle/>
          <a:p>
            <a:pPr algn="ctr"/>
            <a:r>
              <a:rPr lang="en-US" sz="3600" dirty="0">
                <a:solidFill>
                  <a:schemeClr val="bg1"/>
                </a:solidFill>
              </a:rPr>
              <a:t>Did you guess correctly? </a:t>
            </a:r>
            <a:r>
              <a:rPr lang="en-US" sz="3600" dirty="0">
                <a:solidFill>
                  <a:schemeClr val="bg1"/>
                </a:solidFill>
                <a:sym typeface="Wingdings" pitchFamily="2" charset="2"/>
              </a:rPr>
              <a:t></a:t>
            </a:r>
            <a:endParaRPr lang="en-US" sz="3600" dirty="0">
              <a:solidFill>
                <a:srgbClr val="FF0000"/>
              </a:solidFill>
            </a:endParaRPr>
          </a:p>
        </p:txBody>
      </p:sp>
      <p:pic>
        <p:nvPicPr>
          <p:cNvPr id="5" name="cat_bug">
            <a:hlinkClick r:id="" action="ppaction://media"/>
            <a:extLst>
              <a:ext uri="{FF2B5EF4-FFF2-40B4-BE49-F238E27FC236}">
                <a16:creationId xmlns:a16="http://schemas.microsoft.com/office/drawing/2014/main" id="{DA4AAB35-A66E-C445-AB56-7FE9408B6CB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878057" y="808029"/>
            <a:ext cx="10109200" cy="8077200"/>
          </a:xfrm>
          <a:prstGeom prst="rect">
            <a:avLst/>
          </a:prstGeom>
        </p:spPr>
      </p:pic>
    </p:spTree>
    <p:extLst>
      <p:ext uri="{BB962C8B-B14F-4D97-AF65-F5344CB8AC3E}">
        <p14:creationId xmlns:p14="http://schemas.microsoft.com/office/powerpoint/2010/main" val="100598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53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88704" y="254924"/>
            <a:ext cx="13932000" cy="100868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Now You Try</a:t>
            </a:r>
          </a:p>
        </p:txBody>
      </p:sp>
      <p:sp>
        <p:nvSpPr>
          <p:cNvPr id="2" name="TextBox 1">
            <a:extLst>
              <a:ext uri="{FF2B5EF4-FFF2-40B4-BE49-F238E27FC236}">
                <a16:creationId xmlns:a16="http://schemas.microsoft.com/office/drawing/2014/main" id="{C3101AA6-DD3D-6B41-8E2B-14D3CC5E048A}"/>
              </a:ext>
            </a:extLst>
          </p:cNvPr>
          <p:cNvSpPr txBox="1"/>
          <p:nvPr/>
        </p:nvSpPr>
        <p:spPr>
          <a:xfrm>
            <a:off x="1288704" y="3963170"/>
            <a:ext cx="12589599" cy="646331"/>
          </a:xfrm>
          <a:prstGeom prst="rect">
            <a:avLst/>
          </a:prstGeom>
          <a:noFill/>
        </p:spPr>
        <p:txBody>
          <a:bodyPr wrap="square" rtlCol="0">
            <a:spAutoFit/>
          </a:bodyPr>
          <a:lstStyle/>
          <a:p>
            <a:r>
              <a:rPr lang="en-US" sz="3600" dirty="0">
                <a:solidFill>
                  <a:schemeClr val="bg1"/>
                </a:solidFill>
              </a:rPr>
              <a:t>Can you make the cat go in the other direction?</a:t>
            </a:r>
            <a:endParaRPr lang="en-US" sz="3600" dirty="0">
              <a:solidFill>
                <a:srgbClr val="FF0000"/>
              </a:solidFill>
            </a:endParaRPr>
          </a:p>
        </p:txBody>
      </p:sp>
    </p:spTree>
    <p:extLst>
      <p:ext uri="{BB962C8B-B14F-4D97-AF65-F5344CB8AC3E}">
        <p14:creationId xmlns:p14="http://schemas.microsoft.com/office/powerpoint/2010/main" val="1202314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22202" y="3746269"/>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Text</a:t>
            </a:r>
          </a:p>
        </p:txBody>
      </p:sp>
    </p:spTree>
    <p:extLst>
      <p:ext uri="{BB962C8B-B14F-4D97-AF65-F5344CB8AC3E}">
        <p14:creationId xmlns:p14="http://schemas.microsoft.com/office/powerpoint/2010/main" val="228756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22202" y="232105"/>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Text</a:t>
            </a:r>
          </a:p>
        </p:txBody>
      </p:sp>
      <p:sp>
        <p:nvSpPr>
          <p:cNvPr id="4" name="TextBox 3">
            <a:extLst>
              <a:ext uri="{FF2B5EF4-FFF2-40B4-BE49-F238E27FC236}">
                <a16:creationId xmlns:a16="http://schemas.microsoft.com/office/drawing/2014/main" id="{69FB4510-BBAC-674C-88EF-D0E6846DCFC4}"/>
              </a:ext>
            </a:extLst>
          </p:cNvPr>
          <p:cNvSpPr txBox="1"/>
          <p:nvPr/>
        </p:nvSpPr>
        <p:spPr>
          <a:xfrm>
            <a:off x="522956" y="2331594"/>
            <a:ext cx="6326080" cy="6186309"/>
          </a:xfrm>
          <a:prstGeom prst="rect">
            <a:avLst/>
          </a:prstGeom>
          <a:noFill/>
        </p:spPr>
        <p:txBody>
          <a:bodyPr wrap="square" rtlCol="0">
            <a:spAutoFit/>
          </a:bodyPr>
          <a:lstStyle/>
          <a:p>
            <a:r>
              <a:rPr lang="en-US" sz="3600" dirty="0">
                <a:solidFill>
                  <a:schemeClr val="bg1"/>
                </a:solidFill>
              </a:rPr>
              <a:t>So far we have learned how to draw shapes, load pictures, and even change individual pixels. But what if we want to write text? We could try to use the </a:t>
            </a:r>
            <a:r>
              <a:rPr lang="en-US" sz="3600" dirty="0">
                <a:solidFill>
                  <a:srgbClr val="00FF00"/>
                </a:solidFill>
              </a:rPr>
              <a:t>line </a:t>
            </a:r>
            <a:r>
              <a:rPr lang="en-US" sz="3600" dirty="0">
                <a:solidFill>
                  <a:schemeClr val="bg1"/>
                </a:solidFill>
              </a:rPr>
              <a:t>function but writing even simple sentences would be a lot of work and would look very ugly! Instead, we can use some helpful functions built into </a:t>
            </a:r>
            <a:r>
              <a:rPr lang="en-US" sz="3600" dirty="0" err="1">
                <a:solidFill>
                  <a:schemeClr val="bg1"/>
                </a:solidFill>
              </a:rPr>
              <a:t>PyGame</a:t>
            </a:r>
            <a:r>
              <a:rPr lang="en-US" sz="3600" dirty="0">
                <a:solidFill>
                  <a:schemeClr val="bg1"/>
                </a:solidFill>
              </a:rPr>
              <a:t>.</a:t>
            </a:r>
          </a:p>
        </p:txBody>
      </p:sp>
      <p:pic>
        <p:nvPicPr>
          <p:cNvPr id="6" name="Picture 5">
            <a:extLst>
              <a:ext uri="{FF2B5EF4-FFF2-40B4-BE49-F238E27FC236}">
                <a16:creationId xmlns:a16="http://schemas.microsoft.com/office/drawing/2014/main" id="{750B7F8A-0A72-3A45-8E9F-FD8AB7D6656B}"/>
              </a:ext>
            </a:extLst>
          </p:cNvPr>
          <p:cNvPicPr>
            <a:picLocks noChangeAspect="1"/>
          </p:cNvPicPr>
          <p:nvPr/>
        </p:nvPicPr>
        <p:blipFill>
          <a:blip r:embed="rId3"/>
          <a:stretch>
            <a:fillRect/>
          </a:stretch>
        </p:blipFill>
        <p:spPr>
          <a:xfrm>
            <a:off x="7107891" y="2788770"/>
            <a:ext cx="8909050" cy="5422900"/>
          </a:xfrm>
          <a:prstGeom prst="rect">
            <a:avLst/>
          </a:prstGeom>
        </p:spPr>
      </p:pic>
    </p:spTree>
    <p:extLst>
      <p:ext uri="{BB962C8B-B14F-4D97-AF65-F5344CB8AC3E}">
        <p14:creationId xmlns:p14="http://schemas.microsoft.com/office/powerpoint/2010/main" val="3893998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22202" y="232105"/>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Text</a:t>
            </a:r>
          </a:p>
        </p:txBody>
      </p:sp>
      <p:sp>
        <p:nvSpPr>
          <p:cNvPr id="4" name="TextBox 3">
            <a:extLst>
              <a:ext uri="{FF2B5EF4-FFF2-40B4-BE49-F238E27FC236}">
                <a16:creationId xmlns:a16="http://schemas.microsoft.com/office/drawing/2014/main" id="{69FB4510-BBAC-674C-88EF-D0E6846DCFC4}"/>
              </a:ext>
            </a:extLst>
          </p:cNvPr>
          <p:cNvSpPr txBox="1"/>
          <p:nvPr/>
        </p:nvSpPr>
        <p:spPr>
          <a:xfrm>
            <a:off x="487098" y="2098511"/>
            <a:ext cx="13569562" cy="646331"/>
          </a:xfrm>
          <a:prstGeom prst="rect">
            <a:avLst/>
          </a:prstGeom>
          <a:noFill/>
        </p:spPr>
        <p:txBody>
          <a:bodyPr wrap="square" rtlCol="0">
            <a:spAutoFit/>
          </a:bodyPr>
          <a:lstStyle/>
          <a:p>
            <a:r>
              <a:rPr lang="en-US" sz="3600" dirty="0">
                <a:solidFill>
                  <a:schemeClr val="bg1"/>
                </a:solidFill>
              </a:rPr>
              <a:t>What does the result look like? </a:t>
            </a:r>
          </a:p>
        </p:txBody>
      </p:sp>
      <p:pic>
        <p:nvPicPr>
          <p:cNvPr id="3" name="Picture 2">
            <a:extLst>
              <a:ext uri="{FF2B5EF4-FFF2-40B4-BE49-F238E27FC236}">
                <a16:creationId xmlns:a16="http://schemas.microsoft.com/office/drawing/2014/main" id="{77E527EF-4407-8C42-8503-17AF6C3AD7A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62400" y="2457534"/>
            <a:ext cx="9090212" cy="7705375"/>
          </a:xfrm>
          <a:prstGeom prst="rect">
            <a:avLst/>
          </a:prstGeom>
        </p:spPr>
      </p:pic>
    </p:spTree>
    <p:extLst>
      <p:ext uri="{BB962C8B-B14F-4D97-AF65-F5344CB8AC3E}">
        <p14:creationId xmlns:p14="http://schemas.microsoft.com/office/powerpoint/2010/main" val="3052096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22202" y="232105"/>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Making Text</a:t>
            </a:r>
          </a:p>
        </p:txBody>
      </p:sp>
      <p:sp>
        <p:nvSpPr>
          <p:cNvPr id="4" name="TextBox 3">
            <a:extLst>
              <a:ext uri="{FF2B5EF4-FFF2-40B4-BE49-F238E27FC236}">
                <a16:creationId xmlns:a16="http://schemas.microsoft.com/office/drawing/2014/main" id="{69FB4510-BBAC-674C-88EF-D0E6846DCFC4}"/>
              </a:ext>
            </a:extLst>
          </p:cNvPr>
          <p:cNvSpPr txBox="1"/>
          <p:nvPr/>
        </p:nvSpPr>
        <p:spPr>
          <a:xfrm>
            <a:off x="487098" y="2098511"/>
            <a:ext cx="13569562" cy="646331"/>
          </a:xfrm>
          <a:prstGeom prst="rect">
            <a:avLst/>
          </a:prstGeom>
          <a:noFill/>
        </p:spPr>
        <p:txBody>
          <a:bodyPr wrap="square" rtlCol="0">
            <a:spAutoFit/>
          </a:bodyPr>
          <a:lstStyle/>
          <a:p>
            <a:r>
              <a:rPr lang="en-US" sz="3600" dirty="0">
                <a:solidFill>
                  <a:schemeClr val="bg1"/>
                </a:solidFill>
              </a:rPr>
              <a:t>So how did we get that result? </a:t>
            </a:r>
          </a:p>
        </p:txBody>
      </p:sp>
      <p:pic>
        <p:nvPicPr>
          <p:cNvPr id="5" name="Picture 4">
            <a:extLst>
              <a:ext uri="{FF2B5EF4-FFF2-40B4-BE49-F238E27FC236}">
                <a16:creationId xmlns:a16="http://schemas.microsoft.com/office/drawing/2014/main" id="{95AADF45-F69C-E144-8AA1-A3467E643D33}"/>
              </a:ext>
            </a:extLst>
          </p:cNvPr>
          <p:cNvPicPr>
            <a:picLocks noChangeAspect="1"/>
          </p:cNvPicPr>
          <p:nvPr/>
        </p:nvPicPr>
        <p:blipFill>
          <a:blip r:embed="rId3"/>
          <a:stretch>
            <a:fillRect/>
          </a:stretch>
        </p:blipFill>
        <p:spPr>
          <a:xfrm>
            <a:off x="1451535" y="5139390"/>
            <a:ext cx="13139834" cy="2104091"/>
          </a:xfrm>
          <a:prstGeom prst="rect">
            <a:avLst/>
          </a:prstGeom>
        </p:spPr>
      </p:pic>
      <p:cxnSp>
        <p:nvCxnSpPr>
          <p:cNvPr id="7" name="Elbow Connector 6">
            <a:extLst>
              <a:ext uri="{FF2B5EF4-FFF2-40B4-BE49-F238E27FC236}">
                <a16:creationId xmlns:a16="http://schemas.microsoft.com/office/drawing/2014/main" id="{7B6FD8F7-C78C-2145-867D-3B37E26BC8BF}"/>
              </a:ext>
            </a:extLst>
          </p:cNvPr>
          <p:cNvCxnSpPr>
            <a:cxnSpLocks/>
          </p:cNvCxnSpPr>
          <p:nvPr/>
        </p:nvCxnSpPr>
        <p:spPr>
          <a:xfrm rot="10800000" flipV="1">
            <a:off x="1222202" y="3239506"/>
            <a:ext cx="3783853" cy="2246965"/>
          </a:xfrm>
          <a:prstGeom prst="bentConnector3">
            <a:avLst>
              <a:gd name="adj1" fmla="val 12167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9DCA86E-A6EE-004A-98CC-763B0B79249C}"/>
              </a:ext>
            </a:extLst>
          </p:cNvPr>
          <p:cNvSpPr txBox="1"/>
          <p:nvPr/>
        </p:nvSpPr>
        <p:spPr>
          <a:xfrm>
            <a:off x="5271247" y="3054840"/>
            <a:ext cx="8901796" cy="430887"/>
          </a:xfrm>
          <a:prstGeom prst="rect">
            <a:avLst/>
          </a:prstGeom>
          <a:noFill/>
        </p:spPr>
        <p:txBody>
          <a:bodyPr wrap="none" rtlCol="0">
            <a:spAutoFit/>
          </a:bodyPr>
          <a:lstStyle/>
          <a:p>
            <a:r>
              <a:rPr lang="en-US" sz="2200" dirty="0">
                <a:solidFill>
                  <a:schemeClr val="bg1"/>
                </a:solidFill>
              </a:rPr>
              <a:t>Create a “font object” and set the size (32) and style (</a:t>
            </a:r>
            <a:r>
              <a:rPr lang="en-US" sz="2200" dirty="0" err="1">
                <a:solidFill>
                  <a:schemeClr val="bg1"/>
                </a:solidFill>
              </a:rPr>
              <a:t>freesansbold.ttf</a:t>
            </a:r>
            <a:r>
              <a:rPr lang="en-US" sz="2200" dirty="0">
                <a:solidFill>
                  <a:schemeClr val="bg1"/>
                </a:solidFill>
              </a:rPr>
              <a:t>)</a:t>
            </a:r>
          </a:p>
        </p:txBody>
      </p:sp>
      <p:cxnSp>
        <p:nvCxnSpPr>
          <p:cNvPr id="10" name="Straight Arrow Connector 9">
            <a:extLst>
              <a:ext uri="{FF2B5EF4-FFF2-40B4-BE49-F238E27FC236}">
                <a16:creationId xmlns:a16="http://schemas.microsoft.com/office/drawing/2014/main" id="{8798C4F2-BE94-774B-9074-B9C142F5FE50}"/>
              </a:ext>
            </a:extLst>
          </p:cNvPr>
          <p:cNvCxnSpPr>
            <a:cxnSpLocks/>
          </p:cNvCxnSpPr>
          <p:nvPr/>
        </p:nvCxnSpPr>
        <p:spPr>
          <a:xfrm flipV="1">
            <a:off x="11636188" y="6418730"/>
            <a:ext cx="627530" cy="15598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3BDA73-1AAB-7E4E-AEE1-208E953260FA}"/>
              </a:ext>
            </a:extLst>
          </p:cNvPr>
          <p:cNvCxnSpPr>
            <a:cxnSpLocks/>
          </p:cNvCxnSpPr>
          <p:nvPr/>
        </p:nvCxnSpPr>
        <p:spPr>
          <a:xfrm flipH="1" flipV="1">
            <a:off x="13427543" y="6418730"/>
            <a:ext cx="288457" cy="15598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4F1E80B-9BAE-FE4C-BB33-EB06526426CB}"/>
              </a:ext>
            </a:extLst>
          </p:cNvPr>
          <p:cNvSpPr txBox="1"/>
          <p:nvPr/>
        </p:nvSpPr>
        <p:spPr>
          <a:xfrm>
            <a:off x="11006627" y="8153489"/>
            <a:ext cx="1425390" cy="430887"/>
          </a:xfrm>
          <a:prstGeom prst="rect">
            <a:avLst/>
          </a:prstGeom>
          <a:noFill/>
        </p:spPr>
        <p:txBody>
          <a:bodyPr wrap="none" rtlCol="0">
            <a:spAutoFit/>
          </a:bodyPr>
          <a:lstStyle/>
          <a:p>
            <a:r>
              <a:rPr lang="en-US" sz="2200" dirty="0">
                <a:solidFill>
                  <a:schemeClr val="bg1"/>
                </a:solidFill>
              </a:rPr>
              <a:t>Text color</a:t>
            </a:r>
          </a:p>
        </p:txBody>
      </p:sp>
      <p:sp>
        <p:nvSpPr>
          <p:cNvPr id="16" name="TextBox 15">
            <a:extLst>
              <a:ext uri="{FF2B5EF4-FFF2-40B4-BE49-F238E27FC236}">
                <a16:creationId xmlns:a16="http://schemas.microsoft.com/office/drawing/2014/main" id="{169B5625-9392-CC4D-8635-96EE0F93D32D}"/>
              </a:ext>
            </a:extLst>
          </p:cNvPr>
          <p:cNvSpPr txBox="1"/>
          <p:nvPr/>
        </p:nvSpPr>
        <p:spPr>
          <a:xfrm>
            <a:off x="13117118" y="8153489"/>
            <a:ext cx="2382383" cy="430887"/>
          </a:xfrm>
          <a:prstGeom prst="rect">
            <a:avLst/>
          </a:prstGeom>
          <a:noFill/>
        </p:spPr>
        <p:txBody>
          <a:bodyPr wrap="none" rtlCol="0">
            <a:spAutoFit/>
          </a:bodyPr>
          <a:lstStyle/>
          <a:p>
            <a:r>
              <a:rPr lang="en-US" sz="2200" dirty="0">
                <a:solidFill>
                  <a:schemeClr val="bg1"/>
                </a:solidFill>
              </a:rPr>
              <a:t>Background color</a:t>
            </a:r>
          </a:p>
        </p:txBody>
      </p:sp>
      <p:cxnSp>
        <p:nvCxnSpPr>
          <p:cNvPr id="17" name="Straight Arrow Connector 16">
            <a:extLst>
              <a:ext uri="{FF2B5EF4-FFF2-40B4-BE49-F238E27FC236}">
                <a16:creationId xmlns:a16="http://schemas.microsoft.com/office/drawing/2014/main" id="{5490A04C-76A2-3741-9EB6-C0C43AB51715}"/>
              </a:ext>
            </a:extLst>
          </p:cNvPr>
          <p:cNvCxnSpPr>
            <a:cxnSpLocks/>
          </p:cNvCxnSpPr>
          <p:nvPr/>
        </p:nvCxnSpPr>
        <p:spPr>
          <a:xfrm flipV="1">
            <a:off x="9377082" y="6407569"/>
            <a:ext cx="1455455" cy="19613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3A21EBB-4EE5-8D41-82B0-06920B189B4F}"/>
              </a:ext>
            </a:extLst>
          </p:cNvPr>
          <p:cNvSpPr txBox="1"/>
          <p:nvPr/>
        </p:nvSpPr>
        <p:spPr>
          <a:xfrm>
            <a:off x="8214513" y="8466257"/>
            <a:ext cx="2618024" cy="430887"/>
          </a:xfrm>
          <a:prstGeom prst="rect">
            <a:avLst/>
          </a:prstGeom>
          <a:solidFill>
            <a:srgbClr val="FFFF00"/>
          </a:solidFill>
        </p:spPr>
        <p:txBody>
          <a:bodyPr wrap="none" rtlCol="0">
            <a:spAutoFit/>
          </a:bodyPr>
          <a:lstStyle/>
          <a:p>
            <a:r>
              <a:rPr lang="en-US" sz="2200" dirty="0">
                <a:solidFill>
                  <a:schemeClr val="bg2"/>
                </a:solidFill>
              </a:rPr>
              <a:t>Use “anti-aliasing”?</a:t>
            </a:r>
          </a:p>
        </p:txBody>
      </p:sp>
      <p:cxnSp>
        <p:nvCxnSpPr>
          <p:cNvPr id="20" name="Straight Arrow Connector 19">
            <a:extLst>
              <a:ext uri="{FF2B5EF4-FFF2-40B4-BE49-F238E27FC236}">
                <a16:creationId xmlns:a16="http://schemas.microsoft.com/office/drawing/2014/main" id="{A2C717AA-7571-A543-917C-0981F37E68F7}"/>
              </a:ext>
            </a:extLst>
          </p:cNvPr>
          <p:cNvCxnSpPr>
            <a:cxnSpLocks/>
          </p:cNvCxnSpPr>
          <p:nvPr/>
        </p:nvCxnSpPr>
        <p:spPr>
          <a:xfrm flipV="1">
            <a:off x="7339144" y="6418732"/>
            <a:ext cx="2184382" cy="15598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D12F7B3-2E1C-9146-898E-514EEA43B4EB}"/>
              </a:ext>
            </a:extLst>
          </p:cNvPr>
          <p:cNvSpPr txBox="1"/>
          <p:nvPr/>
        </p:nvSpPr>
        <p:spPr>
          <a:xfrm>
            <a:off x="6497626" y="8153488"/>
            <a:ext cx="1189749" cy="430887"/>
          </a:xfrm>
          <a:prstGeom prst="rect">
            <a:avLst/>
          </a:prstGeom>
          <a:noFill/>
        </p:spPr>
        <p:txBody>
          <a:bodyPr wrap="none" rtlCol="0">
            <a:spAutoFit/>
          </a:bodyPr>
          <a:lstStyle/>
          <a:p>
            <a:r>
              <a:rPr lang="en-US" sz="2200" dirty="0">
                <a:solidFill>
                  <a:schemeClr val="bg1"/>
                </a:solidFill>
              </a:rPr>
              <a:t>Our text</a:t>
            </a:r>
          </a:p>
        </p:txBody>
      </p:sp>
      <p:sp>
        <p:nvSpPr>
          <p:cNvPr id="26" name="TextBox 25">
            <a:extLst>
              <a:ext uri="{FF2B5EF4-FFF2-40B4-BE49-F238E27FC236}">
                <a16:creationId xmlns:a16="http://schemas.microsoft.com/office/drawing/2014/main" id="{2E2FAE38-757F-8A43-A12D-455F3A7CA36C}"/>
              </a:ext>
            </a:extLst>
          </p:cNvPr>
          <p:cNvSpPr txBox="1"/>
          <p:nvPr/>
        </p:nvSpPr>
        <p:spPr>
          <a:xfrm>
            <a:off x="5271247" y="4011187"/>
            <a:ext cx="7802136" cy="430887"/>
          </a:xfrm>
          <a:prstGeom prst="rect">
            <a:avLst/>
          </a:prstGeom>
          <a:noFill/>
        </p:spPr>
        <p:txBody>
          <a:bodyPr wrap="none" rtlCol="0">
            <a:spAutoFit/>
          </a:bodyPr>
          <a:lstStyle/>
          <a:p>
            <a:r>
              <a:rPr lang="en-US" sz="2200" dirty="0">
                <a:solidFill>
                  <a:schemeClr val="bg1"/>
                </a:solidFill>
              </a:rPr>
              <a:t>Convert our “text surface object” into a </a:t>
            </a:r>
            <a:r>
              <a:rPr lang="en-US" sz="2200" dirty="0" err="1">
                <a:solidFill>
                  <a:schemeClr val="bg1"/>
                </a:solidFill>
              </a:rPr>
              <a:t>rect</a:t>
            </a:r>
            <a:r>
              <a:rPr lang="en-US" sz="2200" dirty="0">
                <a:solidFill>
                  <a:schemeClr val="bg1"/>
                </a:solidFill>
              </a:rPr>
              <a:t> (rectangle) object</a:t>
            </a:r>
          </a:p>
        </p:txBody>
      </p:sp>
      <p:cxnSp>
        <p:nvCxnSpPr>
          <p:cNvPr id="27" name="Elbow Connector 26">
            <a:extLst>
              <a:ext uri="{FF2B5EF4-FFF2-40B4-BE49-F238E27FC236}">
                <a16:creationId xmlns:a16="http://schemas.microsoft.com/office/drawing/2014/main" id="{BF1230E7-654C-0142-8F0A-F0D626065066}"/>
              </a:ext>
            </a:extLst>
          </p:cNvPr>
          <p:cNvCxnSpPr>
            <a:cxnSpLocks/>
          </p:cNvCxnSpPr>
          <p:nvPr/>
        </p:nvCxnSpPr>
        <p:spPr>
          <a:xfrm rot="10800000" flipV="1">
            <a:off x="1209692" y="4171765"/>
            <a:ext cx="3783853" cy="2246965"/>
          </a:xfrm>
          <a:prstGeom prst="bentConnector3">
            <a:avLst>
              <a:gd name="adj1" fmla="val 114570"/>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5E28489-808F-D846-8C4A-3CFC137E1C12}"/>
              </a:ext>
            </a:extLst>
          </p:cNvPr>
          <p:cNvSpPr txBox="1"/>
          <p:nvPr/>
        </p:nvSpPr>
        <p:spPr>
          <a:xfrm>
            <a:off x="495912" y="8505690"/>
            <a:ext cx="5474576" cy="430887"/>
          </a:xfrm>
          <a:prstGeom prst="rect">
            <a:avLst/>
          </a:prstGeom>
          <a:noFill/>
        </p:spPr>
        <p:txBody>
          <a:bodyPr wrap="none" rtlCol="0">
            <a:spAutoFit/>
          </a:bodyPr>
          <a:lstStyle/>
          <a:p>
            <a:r>
              <a:rPr lang="en-US" sz="2200" dirty="0">
                <a:solidFill>
                  <a:schemeClr val="bg1"/>
                </a:solidFill>
              </a:rPr>
              <a:t>Set our text’s position (X, Y) on the screen</a:t>
            </a:r>
          </a:p>
        </p:txBody>
      </p:sp>
      <p:cxnSp>
        <p:nvCxnSpPr>
          <p:cNvPr id="34" name="Straight Arrow Connector 33">
            <a:extLst>
              <a:ext uri="{FF2B5EF4-FFF2-40B4-BE49-F238E27FC236}">
                <a16:creationId xmlns:a16="http://schemas.microsoft.com/office/drawing/2014/main" id="{968740C9-8C86-CA49-B943-4CB3FA35B9EA}"/>
              </a:ext>
            </a:extLst>
          </p:cNvPr>
          <p:cNvCxnSpPr/>
          <p:nvPr/>
        </p:nvCxnSpPr>
        <p:spPr>
          <a:xfrm flipV="1">
            <a:off x="2832847" y="7388250"/>
            <a:ext cx="0" cy="9806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3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22202" y="232105"/>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A Quick Note on “Anti-Aliasing”</a:t>
            </a:r>
          </a:p>
        </p:txBody>
      </p:sp>
      <p:sp>
        <p:nvSpPr>
          <p:cNvPr id="4" name="TextBox 3">
            <a:extLst>
              <a:ext uri="{FF2B5EF4-FFF2-40B4-BE49-F238E27FC236}">
                <a16:creationId xmlns:a16="http://schemas.microsoft.com/office/drawing/2014/main" id="{69FB4510-BBAC-674C-88EF-D0E6846DCFC4}"/>
              </a:ext>
            </a:extLst>
          </p:cNvPr>
          <p:cNvSpPr txBox="1"/>
          <p:nvPr/>
        </p:nvSpPr>
        <p:spPr>
          <a:xfrm>
            <a:off x="487098" y="2098511"/>
            <a:ext cx="7334288" cy="6740307"/>
          </a:xfrm>
          <a:prstGeom prst="rect">
            <a:avLst/>
          </a:prstGeom>
          <a:noFill/>
        </p:spPr>
        <p:txBody>
          <a:bodyPr wrap="square" rtlCol="0">
            <a:spAutoFit/>
          </a:bodyPr>
          <a:lstStyle/>
          <a:p>
            <a:r>
              <a:rPr lang="en-US" sz="3600" dirty="0">
                <a:solidFill>
                  <a:schemeClr val="bg1"/>
                </a:solidFill>
              </a:rPr>
              <a:t>Anti-Aliasing is a technique to make lines on the computer screen look smoother. Diagonal lines (lines that are not straight) can sometimes look “blocky” because their edges are sharp (the computer screen is made of little rectangles called “pixels” so drawing a smooth line is hard!). Anti-Aliasing adds “shading” (extra, light-colored pixels) around lines to make them look better.</a:t>
            </a:r>
          </a:p>
        </p:txBody>
      </p:sp>
      <p:pic>
        <p:nvPicPr>
          <p:cNvPr id="3" name="Picture 2">
            <a:extLst>
              <a:ext uri="{FF2B5EF4-FFF2-40B4-BE49-F238E27FC236}">
                <a16:creationId xmlns:a16="http://schemas.microsoft.com/office/drawing/2014/main" id="{AE8DF4BA-B551-094F-8026-0FFC07CC9E2A}"/>
              </a:ext>
            </a:extLst>
          </p:cNvPr>
          <p:cNvPicPr>
            <a:picLocks noChangeAspect="1"/>
          </p:cNvPicPr>
          <p:nvPr/>
        </p:nvPicPr>
        <p:blipFill>
          <a:blip r:embed="rId3"/>
          <a:stretch>
            <a:fillRect/>
          </a:stretch>
        </p:blipFill>
        <p:spPr>
          <a:xfrm>
            <a:off x="8932109" y="2754772"/>
            <a:ext cx="6222093" cy="5427783"/>
          </a:xfrm>
          <a:prstGeom prst="rect">
            <a:avLst/>
          </a:prstGeom>
        </p:spPr>
      </p:pic>
    </p:spTree>
    <p:extLst>
      <p:ext uri="{BB962C8B-B14F-4D97-AF65-F5344CB8AC3E}">
        <p14:creationId xmlns:p14="http://schemas.microsoft.com/office/powerpoint/2010/main" val="3073383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88704" y="254924"/>
            <a:ext cx="13932000" cy="100868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Now You Try</a:t>
            </a:r>
          </a:p>
        </p:txBody>
      </p:sp>
      <p:sp>
        <p:nvSpPr>
          <p:cNvPr id="2" name="TextBox 1">
            <a:extLst>
              <a:ext uri="{FF2B5EF4-FFF2-40B4-BE49-F238E27FC236}">
                <a16:creationId xmlns:a16="http://schemas.microsoft.com/office/drawing/2014/main" id="{C3101AA6-DD3D-6B41-8E2B-14D3CC5E048A}"/>
              </a:ext>
            </a:extLst>
          </p:cNvPr>
          <p:cNvSpPr txBox="1"/>
          <p:nvPr/>
        </p:nvSpPr>
        <p:spPr>
          <a:xfrm>
            <a:off x="1092761" y="4177528"/>
            <a:ext cx="13700925" cy="646331"/>
          </a:xfrm>
          <a:prstGeom prst="rect">
            <a:avLst/>
          </a:prstGeom>
          <a:noFill/>
        </p:spPr>
        <p:txBody>
          <a:bodyPr wrap="square" rtlCol="0">
            <a:spAutoFit/>
          </a:bodyPr>
          <a:lstStyle/>
          <a:p>
            <a:r>
              <a:rPr lang="en-US" sz="3600" dirty="0">
                <a:solidFill>
                  <a:schemeClr val="bg1"/>
                </a:solidFill>
              </a:rPr>
              <a:t>Write a message on the screen and show it to me in class. ^_^</a:t>
            </a:r>
            <a:endParaRPr lang="en-US" sz="3600" dirty="0">
              <a:solidFill>
                <a:srgbClr val="FF0000"/>
              </a:solidFill>
            </a:endParaRPr>
          </a:p>
        </p:txBody>
      </p:sp>
    </p:spTree>
    <p:extLst>
      <p:ext uri="{BB962C8B-B14F-4D97-AF65-F5344CB8AC3E}">
        <p14:creationId xmlns:p14="http://schemas.microsoft.com/office/powerpoint/2010/main" val="176562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Transparency (Alpha)</a:t>
            </a:r>
          </a:p>
        </p:txBody>
      </p:sp>
      <p:sp>
        <p:nvSpPr>
          <p:cNvPr id="2" name="TextBox 1">
            <a:extLst>
              <a:ext uri="{FF2B5EF4-FFF2-40B4-BE49-F238E27FC236}">
                <a16:creationId xmlns:a16="http://schemas.microsoft.com/office/drawing/2014/main" id="{A0CE1870-D9A7-CE49-8EC0-4A429F72ABEF}"/>
              </a:ext>
            </a:extLst>
          </p:cNvPr>
          <p:cNvSpPr txBox="1"/>
          <p:nvPr/>
        </p:nvSpPr>
        <p:spPr>
          <a:xfrm>
            <a:off x="621730" y="2217705"/>
            <a:ext cx="14623812" cy="1754326"/>
          </a:xfrm>
          <a:prstGeom prst="rect">
            <a:avLst/>
          </a:prstGeom>
          <a:noFill/>
        </p:spPr>
        <p:txBody>
          <a:bodyPr wrap="square" rtlCol="0">
            <a:spAutoFit/>
          </a:bodyPr>
          <a:lstStyle/>
          <a:p>
            <a:r>
              <a:rPr lang="en-US" sz="3600" dirty="0">
                <a:solidFill>
                  <a:schemeClr val="bg1"/>
                </a:solidFill>
              </a:rPr>
              <a:t>In </a:t>
            </a:r>
            <a:r>
              <a:rPr lang="en-US" sz="3600" dirty="0" err="1">
                <a:solidFill>
                  <a:schemeClr val="bg1"/>
                </a:solidFill>
              </a:rPr>
              <a:t>PyGame</a:t>
            </a:r>
            <a:r>
              <a:rPr lang="en-US" sz="3600" dirty="0">
                <a:solidFill>
                  <a:schemeClr val="bg1"/>
                </a:solidFill>
              </a:rPr>
              <a:t>, you can draw shapes that are “see through” by setting the </a:t>
            </a:r>
            <a:r>
              <a:rPr lang="en-US" sz="3600" dirty="0">
                <a:solidFill>
                  <a:srgbClr val="00FF00"/>
                </a:solidFill>
              </a:rPr>
              <a:t>alpha </a:t>
            </a:r>
            <a:r>
              <a:rPr lang="en-US" sz="3600" dirty="0">
                <a:solidFill>
                  <a:schemeClr val="bg1"/>
                </a:solidFill>
              </a:rPr>
              <a:t>value when setting the shape’s color. Code to draw a 50% see-through blue rectangle on the screen would look like this:</a:t>
            </a:r>
          </a:p>
        </p:txBody>
      </p:sp>
      <p:pic>
        <p:nvPicPr>
          <p:cNvPr id="4" name="Picture 3">
            <a:extLst>
              <a:ext uri="{FF2B5EF4-FFF2-40B4-BE49-F238E27FC236}">
                <a16:creationId xmlns:a16="http://schemas.microsoft.com/office/drawing/2014/main" id="{A68C7ACE-A87B-9341-8BD6-87913DDC7AD5}"/>
              </a:ext>
            </a:extLst>
          </p:cNvPr>
          <p:cNvPicPr>
            <a:picLocks noChangeAspect="1"/>
          </p:cNvPicPr>
          <p:nvPr/>
        </p:nvPicPr>
        <p:blipFill>
          <a:blip r:embed="rId3"/>
          <a:stretch>
            <a:fillRect/>
          </a:stretch>
        </p:blipFill>
        <p:spPr>
          <a:xfrm>
            <a:off x="1871979" y="4975397"/>
            <a:ext cx="11782323" cy="2805315"/>
          </a:xfrm>
          <a:prstGeom prst="rect">
            <a:avLst/>
          </a:prstGeom>
        </p:spPr>
      </p:pic>
    </p:spTree>
    <p:extLst>
      <p:ext uri="{BB962C8B-B14F-4D97-AF65-F5344CB8AC3E}">
        <p14:creationId xmlns:p14="http://schemas.microsoft.com/office/powerpoint/2010/main" val="574282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22202" y="3746269"/>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Adding Sound</a:t>
            </a:r>
          </a:p>
        </p:txBody>
      </p:sp>
    </p:spTree>
    <p:extLst>
      <p:ext uri="{BB962C8B-B14F-4D97-AF65-F5344CB8AC3E}">
        <p14:creationId xmlns:p14="http://schemas.microsoft.com/office/powerpoint/2010/main" val="2193934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71188" y="268284"/>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How Do We Play A Sound?</a:t>
            </a:r>
          </a:p>
        </p:txBody>
      </p:sp>
      <p:sp>
        <p:nvSpPr>
          <p:cNvPr id="3" name="TextBox 2">
            <a:extLst>
              <a:ext uri="{FF2B5EF4-FFF2-40B4-BE49-F238E27FC236}">
                <a16:creationId xmlns:a16="http://schemas.microsoft.com/office/drawing/2014/main" id="{69C1390A-98AA-EB4A-AB20-62DB0924C796}"/>
              </a:ext>
            </a:extLst>
          </p:cNvPr>
          <p:cNvSpPr txBox="1"/>
          <p:nvPr/>
        </p:nvSpPr>
        <p:spPr>
          <a:xfrm>
            <a:off x="764684" y="2054752"/>
            <a:ext cx="13569562" cy="1200329"/>
          </a:xfrm>
          <a:prstGeom prst="rect">
            <a:avLst/>
          </a:prstGeom>
          <a:noFill/>
        </p:spPr>
        <p:txBody>
          <a:bodyPr wrap="square" rtlCol="0">
            <a:spAutoFit/>
          </a:bodyPr>
          <a:lstStyle/>
          <a:p>
            <a:r>
              <a:rPr lang="en-US" sz="3600" dirty="0">
                <a:solidFill>
                  <a:schemeClr val="bg1"/>
                </a:solidFill>
              </a:rPr>
              <a:t>You can create a </a:t>
            </a:r>
            <a:r>
              <a:rPr lang="en-US" sz="3600" dirty="0">
                <a:solidFill>
                  <a:srgbClr val="00FF00"/>
                </a:solidFill>
              </a:rPr>
              <a:t>sound object </a:t>
            </a:r>
            <a:r>
              <a:rPr lang="en-US" sz="3600" dirty="0">
                <a:solidFill>
                  <a:schemeClr val="bg1"/>
                </a:solidFill>
              </a:rPr>
              <a:t>and use its .play() method to play it one time:</a:t>
            </a:r>
          </a:p>
        </p:txBody>
      </p:sp>
      <p:pic>
        <p:nvPicPr>
          <p:cNvPr id="4" name="Picture 3">
            <a:extLst>
              <a:ext uri="{FF2B5EF4-FFF2-40B4-BE49-F238E27FC236}">
                <a16:creationId xmlns:a16="http://schemas.microsoft.com/office/drawing/2014/main" id="{A36BA3BC-CBCC-524C-8E71-6B8C6724C1B0}"/>
              </a:ext>
            </a:extLst>
          </p:cNvPr>
          <p:cNvPicPr>
            <a:picLocks noChangeAspect="1"/>
          </p:cNvPicPr>
          <p:nvPr/>
        </p:nvPicPr>
        <p:blipFill>
          <a:blip r:embed="rId3"/>
          <a:stretch>
            <a:fillRect/>
          </a:stretch>
        </p:blipFill>
        <p:spPr>
          <a:xfrm>
            <a:off x="3033486" y="3713842"/>
            <a:ext cx="9824904" cy="1984829"/>
          </a:xfrm>
          <a:prstGeom prst="rect">
            <a:avLst/>
          </a:prstGeom>
        </p:spPr>
      </p:pic>
      <p:sp>
        <p:nvSpPr>
          <p:cNvPr id="6" name="TextBox 5">
            <a:extLst>
              <a:ext uri="{FF2B5EF4-FFF2-40B4-BE49-F238E27FC236}">
                <a16:creationId xmlns:a16="http://schemas.microsoft.com/office/drawing/2014/main" id="{EE4A0C11-5E5C-6D44-B4BE-5276A5C5FF3A}"/>
              </a:ext>
            </a:extLst>
          </p:cNvPr>
          <p:cNvSpPr txBox="1"/>
          <p:nvPr/>
        </p:nvSpPr>
        <p:spPr>
          <a:xfrm>
            <a:off x="764684" y="6757596"/>
            <a:ext cx="13569562" cy="1754326"/>
          </a:xfrm>
          <a:prstGeom prst="rect">
            <a:avLst/>
          </a:prstGeom>
          <a:noFill/>
        </p:spPr>
        <p:txBody>
          <a:bodyPr wrap="square" rtlCol="0">
            <a:spAutoFit/>
          </a:bodyPr>
          <a:lstStyle/>
          <a:p>
            <a:r>
              <a:rPr lang="en-US" sz="3600" dirty="0">
                <a:solidFill>
                  <a:schemeClr val="bg1"/>
                </a:solidFill>
              </a:rPr>
              <a:t>This is a great way to make your game more interactive! You can play a sound when a player does something in the game. We will talk about how to do that later. </a:t>
            </a:r>
            <a:r>
              <a:rPr lang="en-US" sz="3600" dirty="0">
                <a:solidFill>
                  <a:schemeClr val="bg1"/>
                </a:solidFill>
                <a:sym typeface="Wingdings" pitchFamily="2" charset="2"/>
              </a:rPr>
              <a:t> </a:t>
            </a:r>
            <a:endParaRPr lang="en-US" sz="3600" dirty="0">
              <a:solidFill>
                <a:schemeClr val="bg1"/>
              </a:solidFill>
            </a:endParaRPr>
          </a:p>
        </p:txBody>
      </p:sp>
    </p:spTree>
    <p:extLst>
      <p:ext uri="{BB962C8B-B14F-4D97-AF65-F5344CB8AC3E}">
        <p14:creationId xmlns:p14="http://schemas.microsoft.com/office/powerpoint/2010/main" val="2317525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36815" y="318416"/>
            <a:ext cx="15039902"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000" u="none" strike="noStrike" cap="none" dirty="0">
                <a:solidFill>
                  <a:srgbClr val="FFD966"/>
                </a:solidFill>
                <a:latin typeface="Arial" charset="0"/>
                <a:ea typeface="Arial" charset="0"/>
                <a:cs typeface="Arial" charset="0"/>
                <a:sym typeface="Cabin"/>
              </a:rPr>
              <a:t>How Do We Play Background Music?</a:t>
            </a:r>
          </a:p>
        </p:txBody>
      </p:sp>
      <p:sp>
        <p:nvSpPr>
          <p:cNvPr id="3" name="TextBox 2">
            <a:extLst>
              <a:ext uri="{FF2B5EF4-FFF2-40B4-BE49-F238E27FC236}">
                <a16:creationId xmlns:a16="http://schemas.microsoft.com/office/drawing/2014/main" id="{69C1390A-98AA-EB4A-AB20-62DB0924C796}"/>
              </a:ext>
            </a:extLst>
          </p:cNvPr>
          <p:cNvSpPr txBox="1"/>
          <p:nvPr/>
        </p:nvSpPr>
        <p:spPr>
          <a:xfrm>
            <a:off x="636815" y="2662925"/>
            <a:ext cx="13569562" cy="646331"/>
          </a:xfrm>
          <a:prstGeom prst="rect">
            <a:avLst/>
          </a:prstGeom>
          <a:noFill/>
        </p:spPr>
        <p:txBody>
          <a:bodyPr wrap="square" rtlCol="0">
            <a:spAutoFit/>
          </a:bodyPr>
          <a:lstStyle/>
          <a:p>
            <a:r>
              <a:rPr lang="en-US" sz="3600" dirty="0">
                <a:solidFill>
                  <a:schemeClr val="bg1"/>
                </a:solidFill>
              </a:rPr>
              <a:t>Background music works a little differently:</a:t>
            </a:r>
          </a:p>
        </p:txBody>
      </p:sp>
      <p:pic>
        <p:nvPicPr>
          <p:cNvPr id="5" name="Picture 4">
            <a:extLst>
              <a:ext uri="{FF2B5EF4-FFF2-40B4-BE49-F238E27FC236}">
                <a16:creationId xmlns:a16="http://schemas.microsoft.com/office/drawing/2014/main" id="{FBF168F9-3A5F-8045-8AF9-0BCEEC9C457B}"/>
              </a:ext>
            </a:extLst>
          </p:cNvPr>
          <p:cNvPicPr>
            <a:picLocks noChangeAspect="1"/>
          </p:cNvPicPr>
          <p:nvPr/>
        </p:nvPicPr>
        <p:blipFill>
          <a:blip r:embed="rId3"/>
          <a:stretch>
            <a:fillRect/>
          </a:stretch>
        </p:blipFill>
        <p:spPr>
          <a:xfrm>
            <a:off x="2377619" y="4105728"/>
            <a:ext cx="9436551" cy="1723571"/>
          </a:xfrm>
          <a:prstGeom prst="rect">
            <a:avLst/>
          </a:prstGeom>
        </p:spPr>
      </p:pic>
      <p:cxnSp>
        <p:nvCxnSpPr>
          <p:cNvPr id="8" name="Straight Arrow Connector 7">
            <a:extLst>
              <a:ext uri="{FF2B5EF4-FFF2-40B4-BE49-F238E27FC236}">
                <a16:creationId xmlns:a16="http://schemas.microsoft.com/office/drawing/2014/main" id="{2E498DBF-61D6-BB41-9769-78E4DBFDDE6E}"/>
              </a:ext>
            </a:extLst>
          </p:cNvPr>
          <p:cNvCxnSpPr>
            <a:cxnSpLocks/>
          </p:cNvCxnSpPr>
          <p:nvPr/>
        </p:nvCxnSpPr>
        <p:spPr>
          <a:xfrm flipV="1">
            <a:off x="6384471" y="5584372"/>
            <a:ext cx="711423" cy="8004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FEEE71B-2135-5543-91AD-6BE92A283BEE}"/>
              </a:ext>
            </a:extLst>
          </p:cNvPr>
          <p:cNvSpPr txBox="1"/>
          <p:nvPr/>
        </p:nvSpPr>
        <p:spPr>
          <a:xfrm>
            <a:off x="4322298" y="6452519"/>
            <a:ext cx="3801041" cy="1015663"/>
          </a:xfrm>
          <a:prstGeom prst="rect">
            <a:avLst/>
          </a:prstGeom>
          <a:noFill/>
        </p:spPr>
        <p:txBody>
          <a:bodyPr wrap="none" rtlCol="0">
            <a:spAutoFit/>
          </a:bodyPr>
          <a:lstStyle/>
          <a:p>
            <a:r>
              <a:rPr lang="en-US" sz="2000" dirty="0">
                <a:solidFill>
                  <a:schemeClr val="bg1"/>
                </a:solidFill>
              </a:rPr>
              <a:t>Repeat forever</a:t>
            </a:r>
          </a:p>
          <a:p>
            <a:r>
              <a:rPr lang="en-US" sz="2000" dirty="0">
                <a:solidFill>
                  <a:schemeClr val="bg1"/>
                </a:solidFill>
              </a:rPr>
              <a:t>(a number like “2” would </a:t>
            </a:r>
          </a:p>
          <a:p>
            <a:r>
              <a:rPr lang="en-US" sz="2000" dirty="0">
                <a:solidFill>
                  <a:schemeClr val="bg1"/>
                </a:solidFill>
              </a:rPr>
              <a:t>Make the sound file play 2 time)</a:t>
            </a:r>
          </a:p>
        </p:txBody>
      </p:sp>
      <p:cxnSp>
        <p:nvCxnSpPr>
          <p:cNvPr id="13" name="Straight Arrow Connector 12">
            <a:extLst>
              <a:ext uri="{FF2B5EF4-FFF2-40B4-BE49-F238E27FC236}">
                <a16:creationId xmlns:a16="http://schemas.microsoft.com/office/drawing/2014/main" id="{00048407-8074-6B41-AE47-7A451A9189B0}"/>
              </a:ext>
            </a:extLst>
          </p:cNvPr>
          <p:cNvCxnSpPr/>
          <p:nvPr/>
        </p:nvCxnSpPr>
        <p:spPr>
          <a:xfrm flipH="1" flipV="1">
            <a:off x="8327571" y="5698672"/>
            <a:ext cx="832757" cy="8817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433EFD6-9571-4C4B-83BB-9DE36768294E}"/>
              </a:ext>
            </a:extLst>
          </p:cNvPr>
          <p:cNvSpPr txBox="1"/>
          <p:nvPr/>
        </p:nvSpPr>
        <p:spPr>
          <a:xfrm>
            <a:off x="9160777" y="6352587"/>
            <a:ext cx="5306786" cy="1323439"/>
          </a:xfrm>
          <a:prstGeom prst="rect">
            <a:avLst/>
          </a:prstGeom>
          <a:noFill/>
        </p:spPr>
        <p:txBody>
          <a:bodyPr wrap="square" rtlCol="0">
            <a:spAutoFit/>
          </a:bodyPr>
          <a:lstStyle/>
          <a:p>
            <a:r>
              <a:rPr lang="en-US" sz="2000" dirty="0">
                <a:solidFill>
                  <a:schemeClr val="bg1"/>
                </a:solidFill>
              </a:rPr>
              <a:t>Position in the file (in seconds) to start playing from. So “10” would start playing 10 seconds into the file (this can help us skip the beginning of a music file if we don’t need it)</a:t>
            </a:r>
          </a:p>
        </p:txBody>
      </p:sp>
    </p:spTree>
    <p:extLst>
      <p:ext uri="{BB962C8B-B14F-4D97-AF65-F5344CB8AC3E}">
        <p14:creationId xmlns:p14="http://schemas.microsoft.com/office/powerpoint/2010/main" val="148565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36815" y="318416"/>
            <a:ext cx="15039902"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000" u="none" strike="noStrike" cap="none" dirty="0">
                <a:solidFill>
                  <a:srgbClr val="FFD966"/>
                </a:solidFill>
                <a:latin typeface="Arial" charset="0"/>
                <a:ea typeface="Arial" charset="0"/>
                <a:cs typeface="Arial" charset="0"/>
                <a:sym typeface="Cabin"/>
              </a:rPr>
              <a:t>Now You Try</a:t>
            </a:r>
          </a:p>
        </p:txBody>
      </p:sp>
      <p:sp>
        <p:nvSpPr>
          <p:cNvPr id="3" name="TextBox 2">
            <a:extLst>
              <a:ext uri="{FF2B5EF4-FFF2-40B4-BE49-F238E27FC236}">
                <a16:creationId xmlns:a16="http://schemas.microsoft.com/office/drawing/2014/main" id="{69C1390A-98AA-EB4A-AB20-62DB0924C796}"/>
              </a:ext>
            </a:extLst>
          </p:cNvPr>
          <p:cNvSpPr txBox="1"/>
          <p:nvPr/>
        </p:nvSpPr>
        <p:spPr>
          <a:xfrm>
            <a:off x="1094015" y="4018196"/>
            <a:ext cx="13569562" cy="1754326"/>
          </a:xfrm>
          <a:prstGeom prst="rect">
            <a:avLst/>
          </a:prstGeom>
          <a:noFill/>
        </p:spPr>
        <p:txBody>
          <a:bodyPr wrap="square" rtlCol="0">
            <a:spAutoFit/>
          </a:bodyPr>
          <a:lstStyle/>
          <a:p>
            <a:r>
              <a:rPr lang="en-US" sz="3600" dirty="0">
                <a:solidFill>
                  <a:schemeClr val="bg1"/>
                </a:solidFill>
              </a:rPr>
              <a:t>Add some of your own sounds or music to your program. You can use mp3 files, WAV files, or even MIDI files (for background music). Let me hear it! ^_^</a:t>
            </a:r>
          </a:p>
        </p:txBody>
      </p:sp>
    </p:spTree>
    <p:extLst>
      <p:ext uri="{BB962C8B-B14F-4D97-AF65-F5344CB8AC3E}">
        <p14:creationId xmlns:p14="http://schemas.microsoft.com/office/powerpoint/2010/main" val="2041486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555172" y="3045288"/>
            <a:ext cx="15039902" cy="237579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000" u="none" strike="noStrike" cap="none" dirty="0">
                <a:solidFill>
                  <a:srgbClr val="FFD966"/>
                </a:solidFill>
                <a:latin typeface="Arial" charset="0"/>
                <a:ea typeface="Arial" charset="0"/>
                <a:cs typeface="Arial" charset="0"/>
                <a:sym typeface="Cabin"/>
              </a:rPr>
              <a:t>That’s it! Please take a look at your homework</a:t>
            </a:r>
          </a:p>
        </p:txBody>
      </p:sp>
    </p:spTree>
    <p:extLst>
      <p:ext uri="{BB962C8B-B14F-4D97-AF65-F5344CB8AC3E}">
        <p14:creationId xmlns:p14="http://schemas.microsoft.com/office/powerpoint/2010/main" val="2494383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a:solidFill>
                  <a:srgbClr val="FFFF00"/>
                </a:solidFill>
              </a:rPr>
              <a:t>Acknowledgements / Contributions</a:t>
            </a:r>
          </a:p>
        </p:txBody>
      </p:sp>
      <p:sp>
        <p:nvSpPr>
          <p:cNvPr id="549" name="Shape 549"/>
          <p:cNvSpPr txBox="1"/>
          <p:nvPr/>
        </p:nvSpPr>
        <p:spPr>
          <a:xfrm>
            <a:off x="1155700" y="2171403"/>
            <a:ext cx="6797699" cy="594389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This deck uses the style and formatting of Charles R. Severance’s slides, but some of the content and code is borrowed from the wonderful book </a:t>
            </a:r>
            <a:r>
              <a:rPr lang="en-US" sz="1800" i="1" dirty="0">
                <a:solidFill>
                  <a:srgbClr val="FFFFFF"/>
                </a:solidFill>
              </a:rPr>
              <a:t>Making Games with Python &amp; </a:t>
            </a:r>
            <a:r>
              <a:rPr lang="en-US" sz="1800" i="1" dirty="0" err="1">
                <a:solidFill>
                  <a:srgbClr val="FFFFFF"/>
                </a:solidFill>
              </a:rPr>
              <a:t>Pygame</a:t>
            </a:r>
            <a:r>
              <a:rPr lang="en-US" sz="1800" dirty="0">
                <a:solidFill>
                  <a:srgbClr val="FFFFFF"/>
                </a:solidFill>
              </a:rPr>
              <a:t> by Al </a:t>
            </a:r>
            <a:r>
              <a:rPr lang="en-US" sz="1800" dirty="0" err="1">
                <a:solidFill>
                  <a:srgbClr val="FFFFFF"/>
                </a:solidFill>
              </a:rPr>
              <a:t>Sweigart</a:t>
            </a:r>
            <a:r>
              <a:rPr lang="en-US" sz="1800" dirty="0">
                <a:solidFill>
                  <a:srgbClr val="FFFFFF"/>
                </a:solidFill>
              </a:rPr>
              <a:t>. Like Charles Severance and Al </a:t>
            </a:r>
            <a:r>
              <a:rPr lang="en-US" sz="1800" dirty="0" err="1">
                <a:solidFill>
                  <a:srgbClr val="FFFFFF"/>
                </a:solidFill>
              </a:rPr>
              <a:t>Sweigart</a:t>
            </a:r>
            <a:r>
              <a:rPr lang="en-US" sz="1800" dirty="0">
                <a:solidFill>
                  <a:srgbClr val="FFFFFF"/>
                </a:solidFill>
              </a:rPr>
              <a:t>, I license these slides and all associated content under a CC license. </a:t>
            </a:r>
            <a:endParaRPr sz="1800" dirty="0">
              <a:solidFill>
                <a:srgbClr val="FFFFFF"/>
              </a:solidFill>
            </a:endParaRPr>
          </a:p>
        </p:txBody>
      </p:sp>
      <p:pic>
        <p:nvPicPr>
          <p:cNvPr id="551" name="Shape 55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3897687" y="1170103"/>
            <a:ext cx="1968599" cy="668400"/>
          </a:xfrm>
          <a:prstGeom prst="rect">
            <a:avLst/>
          </a:prstGeom>
          <a:noFill/>
          <a:ln>
            <a:noFill/>
          </a:ln>
        </p:spPr>
      </p:pic>
    </p:spTree>
    <p:extLst>
      <p:ext uri="{BB962C8B-B14F-4D97-AF65-F5344CB8AC3E}">
        <p14:creationId xmlns:p14="http://schemas.microsoft.com/office/powerpoint/2010/main" val="52324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Transparency (Alpha)</a:t>
            </a:r>
          </a:p>
        </p:txBody>
      </p:sp>
      <p:sp>
        <p:nvSpPr>
          <p:cNvPr id="2" name="TextBox 1">
            <a:extLst>
              <a:ext uri="{FF2B5EF4-FFF2-40B4-BE49-F238E27FC236}">
                <a16:creationId xmlns:a16="http://schemas.microsoft.com/office/drawing/2014/main" id="{A0CE1870-D9A7-CE49-8EC0-4A429F72ABEF}"/>
              </a:ext>
            </a:extLst>
          </p:cNvPr>
          <p:cNvSpPr txBox="1"/>
          <p:nvPr/>
        </p:nvSpPr>
        <p:spPr>
          <a:xfrm>
            <a:off x="621730" y="2217705"/>
            <a:ext cx="14623812" cy="646331"/>
          </a:xfrm>
          <a:prstGeom prst="rect">
            <a:avLst/>
          </a:prstGeom>
          <a:noFill/>
        </p:spPr>
        <p:txBody>
          <a:bodyPr wrap="square" rtlCol="0">
            <a:spAutoFit/>
          </a:bodyPr>
          <a:lstStyle/>
          <a:p>
            <a:r>
              <a:rPr lang="en-US" sz="3600" dirty="0">
                <a:solidFill>
                  <a:schemeClr val="bg1"/>
                </a:solidFill>
              </a:rPr>
              <a:t>And the result would look like this…</a:t>
            </a:r>
          </a:p>
        </p:txBody>
      </p:sp>
      <p:pic>
        <p:nvPicPr>
          <p:cNvPr id="4" name="Picture 3">
            <a:extLst>
              <a:ext uri="{FF2B5EF4-FFF2-40B4-BE49-F238E27FC236}">
                <a16:creationId xmlns:a16="http://schemas.microsoft.com/office/drawing/2014/main" id="{16F78B68-365E-9C4B-8CF1-162B19F9BA75}"/>
              </a:ext>
            </a:extLst>
          </p:cNvPr>
          <p:cNvPicPr>
            <a:picLocks noChangeAspect="1"/>
          </p:cNvPicPr>
          <p:nvPr/>
        </p:nvPicPr>
        <p:blipFill>
          <a:blip r:embed="rId3"/>
          <a:stretch>
            <a:fillRect/>
          </a:stretch>
        </p:blipFill>
        <p:spPr>
          <a:xfrm>
            <a:off x="3665974" y="2864036"/>
            <a:ext cx="8535324" cy="7235021"/>
          </a:xfrm>
          <a:prstGeom prst="rect">
            <a:avLst/>
          </a:prstGeom>
        </p:spPr>
      </p:pic>
    </p:spTree>
    <p:extLst>
      <p:ext uri="{BB962C8B-B14F-4D97-AF65-F5344CB8AC3E}">
        <p14:creationId xmlns:p14="http://schemas.microsoft.com/office/powerpoint/2010/main" val="180124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Now You Try…</a:t>
            </a:r>
          </a:p>
        </p:txBody>
      </p:sp>
      <p:sp>
        <p:nvSpPr>
          <p:cNvPr id="2" name="TextBox 1">
            <a:extLst>
              <a:ext uri="{FF2B5EF4-FFF2-40B4-BE49-F238E27FC236}">
                <a16:creationId xmlns:a16="http://schemas.microsoft.com/office/drawing/2014/main" id="{A0CE1870-D9A7-CE49-8EC0-4A429F72ABEF}"/>
              </a:ext>
            </a:extLst>
          </p:cNvPr>
          <p:cNvSpPr txBox="1"/>
          <p:nvPr/>
        </p:nvSpPr>
        <p:spPr>
          <a:xfrm>
            <a:off x="621730" y="2217705"/>
            <a:ext cx="10366941" cy="646331"/>
          </a:xfrm>
          <a:prstGeom prst="rect">
            <a:avLst/>
          </a:prstGeom>
          <a:noFill/>
        </p:spPr>
        <p:txBody>
          <a:bodyPr wrap="none" rtlCol="0">
            <a:spAutoFit/>
          </a:bodyPr>
          <a:lstStyle/>
          <a:p>
            <a:r>
              <a:rPr lang="en-US" sz="3600" dirty="0">
                <a:solidFill>
                  <a:schemeClr val="bg1"/>
                </a:solidFill>
              </a:rPr>
              <a:t>Make a 50% transparent blue circle, like this one: </a:t>
            </a:r>
          </a:p>
        </p:txBody>
      </p:sp>
      <p:pic>
        <p:nvPicPr>
          <p:cNvPr id="4" name="Picture 3">
            <a:extLst>
              <a:ext uri="{FF2B5EF4-FFF2-40B4-BE49-F238E27FC236}">
                <a16:creationId xmlns:a16="http://schemas.microsoft.com/office/drawing/2014/main" id="{642E3E61-3C5D-BD4B-BC2B-6F4C216FCCBE}"/>
              </a:ext>
            </a:extLst>
          </p:cNvPr>
          <p:cNvPicPr>
            <a:picLocks noChangeAspect="1"/>
          </p:cNvPicPr>
          <p:nvPr/>
        </p:nvPicPr>
        <p:blipFill>
          <a:blip r:embed="rId3"/>
          <a:stretch>
            <a:fillRect/>
          </a:stretch>
        </p:blipFill>
        <p:spPr>
          <a:xfrm>
            <a:off x="4223905" y="2864036"/>
            <a:ext cx="7695738" cy="6523340"/>
          </a:xfrm>
          <a:prstGeom prst="rect">
            <a:avLst/>
          </a:prstGeom>
        </p:spPr>
      </p:pic>
    </p:spTree>
    <p:extLst>
      <p:ext uri="{BB962C8B-B14F-4D97-AF65-F5344CB8AC3E}">
        <p14:creationId xmlns:p14="http://schemas.microsoft.com/office/powerpoint/2010/main" val="272271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222202" y="3746269"/>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Drawing To A Single Pixel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216130"/>
            <a:ext cx="13931900" cy="1330959"/>
          </a:xfrm>
          <a:prstGeom prst="rect">
            <a:avLst/>
          </a:prstGeom>
          <a:noFill/>
          <a:ln>
            <a:noFill/>
          </a:ln>
        </p:spPr>
        <p:txBody>
          <a:bodyPr lIns="38100" tIns="38100" rIns="38100" bIns="38100" anchor="b" anchorCtr="0">
            <a:noAutofit/>
          </a:bodyPr>
          <a:lstStyle/>
          <a:p>
            <a:pPr lvl="0">
              <a:buClr>
                <a:srgbClr val="FF00FF"/>
              </a:buClr>
              <a:buSzPct val="25000"/>
            </a:pPr>
            <a:r>
              <a:rPr lang="en-US" sz="7600" dirty="0">
                <a:solidFill>
                  <a:srgbClr val="FFD966"/>
                </a:solidFill>
                <a:latin typeface="Arial" charset="0"/>
                <a:ea typeface="Arial" charset="0"/>
                <a:cs typeface="Arial" charset="0"/>
                <a:sym typeface="Cabin"/>
              </a:rPr>
              <a:t>Drawing To A Single Pixel </a:t>
            </a:r>
            <a:endParaRPr lang="en-US" sz="7600" u="none" strike="noStrike" cap="none" dirty="0">
              <a:solidFill>
                <a:srgbClr val="FFD966"/>
              </a:solidFill>
              <a:latin typeface="Arial" charset="0"/>
              <a:ea typeface="Arial" charset="0"/>
              <a:cs typeface="Arial" charset="0"/>
              <a:sym typeface="Cabin"/>
            </a:endParaRPr>
          </a:p>
        </p:txBody>
      </p:sp>
      <p:sp>
        <p:nvSpPr>
          <p:cNvPr id="2" name="TextBox 1">
            <a:extLst>
              <a:ext uri="{FF2B5EF4-FFF2-40B4-BE49-F238E27FC236}">
                <a16:creationId xmlns:a16="http://schemas.microsoft.com/office/drawing/2014/main" id="{A0CE1870-D9A7-CE49-8EC0-4A429F72ABEF}"/>
              </a:ext>
            </a:extLst>
          </p:cNvPr>
          <p:cNvSpPr txBox="1"/>
          <p:nvPr/>
        </p:nvSpPr>
        <p:spPr>
          <a:xfrm>
            <a:off x="620456" y="1876883"/>
            <a:ext cx="14623812" cy="1754326"/>
          </a:xfrm>
          <a:prstGeom prst="rect">
            <a:avLst/>
          </a:prstGeom>
          <a:noFill/>
        </p:spPr>
        <p:txBody>
          <a:bodyPr wrap="square" rtlCol="0">
            <a:spAutoFit/>
          </a:bodyPr>
          <a:lstStyle/>
          <a:p>
            <a:r>
              <a:rPr lang="en-US" sz="3600" dirty="0">
                <a:solidFill>
                  <a:schemeClr val="bg1"/>
                </a:solidFill>
              </a:rPr>
              <a:t>You can create a “</a:t>
            </a:r>
            <a:r>
              <a:rPr lang="en-US" sz="3600" dirty="0">
                <a:solidFill>
                  <a:srgbClr val="00FF00"/>
                </a:solidFill>
              </a:rPr>
              <a:t>pixel object</a:t>
            </a:r>
            <a:r>
              <a:rPr lang="en-US" sz="3600" dirty="0">
                <a:solidFill>
                  <a:schemeClr val="bg1"/>
                </a:solidFill>
              </a:rPr>
              <a:t>” so you can change individual pixels on the screen. You must remember to  delete your pixel object when you are done, or you won’t be able to draw any more shapes. An example:</a:t>
            </a:r>
          </a:p>
        </p:txBody>
      </p:sp>
      <p:pic>
        <p:nvPicPr>
          <p:cNvPr id="5" name="Picture 4">
            <a:extLst>
              <a:ext uri="{FF2B5EF4-FFF2-40B4-BE49-F238E27FC236}">
                <a16:creationId xmlns:a16="http://schemas.microsoft.com/office/drawing/2014/main" id="{9A313BE3-9C3E-AC49-ADA0-F65992EBB9BE}"/>
              </a:ext>
            </a:extLst>
          </p:cNvPr>
          <p:cNvPicPr>
            <a:picLocks noChangeAspect="1"/>
          </p:cNvPicPr>
          <p:nvPr/>
        </p:nvPicPr>
        <p:blipFill>
          <a:blip r:embed="rId3"/>
          <a:stretch>
            <a:fillRect/>
          </a:stretch>
        </p:blipFill>
        <p:spPr>
          <a:xfrm>
            <a:off x="4143778" y="3961003"/>
            <a:ext cx="7577168" cy="4696592"/>
          </a:xfrm>
          <a:prstGeom prst="rect">
            <a:avLst/>
          </a:prstGeom>
        </p:spPr>
      </p:pic>
    </p:spTree>
    <p:extLst>
      <p:ext uri="{BB962C8B-B14F-4D97-AF65-F5344CB8AC3E}">
        <p14:creationId xmlns:p14="http://schemas.microsoft.com/office/powerpoint/2010/main" val="52607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216130"/>
            <a:ext cx="13931900" cy="1330959"/>
          </a:xfrm>
          <a:prstGeom prst="rect">
            <a:avLst/>
          </a:prstGeom>
          <a:noFill/>
          <a:ln>
            <a:noFill/>
          </a:ln>
        </p:spPr>
        <p:txBody>
          <a:bodyPr lIns="38100" tIns="38100" rIns="38100" bIns="38100" anchor="b" anchorCtr="0">
            <a:noAutofit/>
          </a:bodyPr>
          <a:lstStyle/>
          <a:p>
            <a:pPr lvl="0">
              <a:buClr>
                <a:srgbClr val="FF00FF"/>
              </a:buClr>
              <a:buSzPct val="25000"/>
            </a:pPr>
            <a:r>
              <a:rPr lang="en-US" sz="7600" dirty="0">
                <a:solidFill>
                  <a:srgbClr val="FFD966"/>
                </a:solidFill>
                <a:latin typeface="Arial" charset="0"/>
                <a:ea typeface="Arial" charset="0"/>
                <a:cs typeface="Arial" charset="0"/>
                <a:sym typeface="Cabin"/>
              </a:rPr>
              <a:t>Drawing To A Single Pixel </a:t>
            </a:r>
            <a:endParaRPr lang="en-US" sz="7600" u="none" strike="noStrike" cap="none" dirty="0">
              <a:solidFill>
                <a:srgbClr val="FFD966"/>
              </a:solidFill>
              <a:latin typeface="Arial" charset="0"/>
              <a:ea typeface="Arial" charset="0"/>
              <a:cs typeface="Arial" charset="0"/>
              <a:sym typeface="Cabin"/>
            </a:endParaRPr>
          </a:p>
        </p:txBody>
      </p:sp>
      <p:sp>
        <p:nvSpPr>
          <p:cNvPr id="2" name="TextBox 1">
            <a:extLst>
              <a:ext uri="{FF2B5EF4-FFF2-40B4-BE49-F238E27FC236}">
                <a16:creationId xmlns:a16="http://schemas.microsoft.com/office/drawing/2014/main" id="{A0CE1870-D9A7-CE49-8EC0-4A429F72ABEF}"/>
              </a:ext>
            </a:extLst>
          </p:cNvPr>
          <p:cNvSpPr txBox="1"/>
          <p:nvPr/>
        </p:nvSpPr>
        <p:spPr>
          <a:xfrm>
            <a:off x="620456" y="1876883"/>
            <a:ext cx="14623812" cy="646331"/>
          </a:xfrm>
          <a:prstGeom prst="rect">
            <a:avLst/>
          </a:prstGeom>
          <a:noFill/>
        </p:spPr>
        <p:txBody>
          <a:bodyPr wrap="square" rtlCol="0">
            <a:spAutoFit/>
          </a:bodyPr>
          <a:lstStyle/>
          <a:p>
            <a:r>
              <a:rPr lang="en-US" sz="3600" dirty="0">
                <a:solidFill>
                  <a:schemeClr val="bg1"/>
                </a:solidFill>
              </a:rPr>
              <a:t>The result looks like this:</a:t>
            </a:r>
          </a:p>
        </p:txBody>
      </p:sp>
      <p:pic>
        <p:nvPicPr>
          <p:cNvPr id="4" name="Picture 3">
            <a:extLst>
              <a:ext uri="{FF2B5EF4-FFF2-40B4-BE49-F238E27FC236}">
                <a16:creationId xmlns:a16="http://schemas.microsoft.com/office/drawing/2014/main" id="{2E84D01A-BED8-5C45-8930-B56CCA3E22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687" y="3349567"/>
            <a:ext cx="6502400" cy="5511800"/>
          </a:xfrm>
          <a:prstGeom prst="rect">
            <a:avLst/>
          </a:prstGeom>
        </p:spPr>
      </p:pic>
      <p:pic>
        <p:nvPicPr>
          <p:cNvPr id="7" name="Picture 6">
            <a:extLst>
              <a:ext uri="{FF2B5EF4-FFF2-40B4-BE49-F238E27FC236}">
                <a16:creationId xmlns:a16="http://schemas.microsoft.com/office/drawing/2014/main" id="{DD70DFDC-6369-114F-8BFC-9AE90C362680}"/>
              </a:ext>
            </a:extLst>
          </p:cNvPr>
          <p:cNvPicPr>
            <a:picLocks noChangeAspect="1"/>
          </p:cNvPicPr>
          <p:nvPr/>
        </p:nvPicPr>
        <p:blipFill>
          <a:blip r:embed="rId4"/>
          <a:stretch>
            <a:fillRect/>
          </a:stretch>
        </p:blipFill>
        <p:spPr>
          <a:xfrm>
            <a:off x="10117511" y="4171373"/>
            <a:ext cx="3498735" cy="3644516"/>
          </a:xfrm>
          <a:prstGeom prst="rect">
            <a:avLst/>
          </a:prstGeom>
        </p:spPr>
      </p:pic>
      <p:sp>
        <p:nvSpPr>
          <p:cNvPr id="8" name="Rectangle 7">
            <a:extLst>
              <a:ext uri="{FF2B5EF4-FFF2-40B4-BE49-F238E27FC236}">
                <a16:creationId xmlns:a16="http://schemas.microsoft.com/office/drawing/2014/main" id="{4F2D187B-D5B1-DC4F-AD72-0EEFF364FA07}"/>
              </a:ext>
            </a:extLst>
          </p:cNvPr>
          <p:cNvSpPr/>
          <p:nvPr/>
        </p:nvSpPr>
        <p:spPr>
          <a:xfrm>
            <a:off x="5818909" y="7198822"/>
            <a:ext cx="980902" cy="8977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F809146-6F5B-4048-B8D8-D9004994CB0E}"/>
              </a:ext>
            </a:extLst>
          </p:cNvPr>
          <p:cNvCxnSpPr>
            <a:cxnSpLocks/>
          </p:cNvCxnSpPr>
          <p:nvPr/>
        </p:nvCxnSpPr>
        <p:spPr>
          <a:xfrm flipV="1">
            <a:off x="7099069" y="6932815"/>
            <a:ext cx="4765964" cy="714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86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Now You Try…</a:t>
            </a:r>
          </a:p>
        </p:txBody>
      </p:sp>
      <p:sp>
        <p:nvSpPr>
          <p:cNvPr id="2" name="TextBox 1">
            <a:extLst>
              <a:ext uri="{FF2B5EF4-FFF2-40B4-BE49-F238E27FC236}">
                <a16:creationId xmlns:a16="http://schemas.microsoft.com/office/drawing/2014/main" id="{A0CE1870-D9A7-CE49-8EC0-4A429F72ABEF}"/>
              </a:ext>
            </a:extLst>
          </p:cNvPr>
          <p:cNvSpPr txBox="1"/>
          <p:nvPr/>
        </p:nvSpPr>
        <p:spPr>
          <a:xfrm>
            <a:off x="621730" y="2217705"/>
            <a:ext cx="14673688" cy="1200329"/>
          </a:xfrm>
          <a:prstGeom prst="rect">
            <a:avLst/>
          </a:prstGeom>
          <a:noFill/>
        </p:spPr>
        <p:txBody>
          <a:bodyPr wrap="square" rtlCol="0">
            <a:spAutoFit/>
          </a:bodyPr>
          <a:lstStyle/>
          <a:p>
            <a:r>
              <a:rPr lang="en-US" sz="3600" dirty="0">
                <a:solidFill>
                  <a:schemeClr val="bg1"/>
                </a:solidFill>
              </a:rPr>
              <a:t>Try using a “for” loop and the “%” operator to make a 100-pixel high pattern like this one:</a:t>
            </a:r>
          </a:p>
        </p:txBody>
      </p:sp>
      <p:pic>
        <p:nvPicPr>
          <p:cNvPr id="5" name="Picture 4">
            <a:extLst>
              <a:ext uri="{FF2B5EF4-FFF2-40B4-BE49-F238E27FC236}">
                <a16:creationId xmlns:a16="http://schemas.microsoft.com/office/drawing/2014/main" id="{F000E2D8-CB7A-254D-AAF5-2906204415D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7498" y="3029758"/>
            <a:ext cx="7961222" cy="6748380"/>
          </a:xfrm>
          <a:prstGeom prst="rect">
            <a:avLst/>
          </a:prstGeom>
        </p:spPr>
      </p:pic>
    </p:spTree>
    <p:extLst>
      <p:ext uri="{BB962C8B-B14F-4D97-AF65-F5344CB8AC3E}">
        <p14:creationId xmlns:p14="http://schemas.microsoft.com/office/powerpoint/2010/main" val="389799825"/>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2133</TotalTime>
  <Words>1241</Words>
  <Application>Microsoft Macintosh PowerPoint</Application>
  <PresentationFormat>Custom</PresentationFormat>
  <Paragraphs>89</Paragraphs>
  <Slides>35</Slides>
  <Notes>35</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Cabin</vt:lpstr>
      <vt:lpstr>ヒラギノ角ゴ ProN W3</vt:lpstr>
      <vt:lpstr>Arial</vt:lpstr>
      <vt:lpstr>Gill Sans</vt:lpstr>
      <vt:lpstr>Wingdings</vt:lpstr>
      <vt:lpstr>Title &amp; Subtitle</vt:lpstr>
      <vt:lpstr>Animation, Text, and Sound</vt:lpstr>
      <vt:lpstr>Making Transparent Shapes</vt:lpstr>
      <vt:lpstr>Transparency (Alpha)</vt:lpstr>
      <vt:lpstr>Transparency (Alpha)</vt:lpstr>
      <vt:lpstr>Now You Try…</vt:lpstr>
      <vt:lpstr>Drawing To A Single Pixel </vt:lpstr>
      <vt:lpstr>Drawing To A Single Pixel </vt:lpstr>
      <vt:lpstr>Drawing To A Single Pixel </vt:lpstr>
      <vt:lpstr>Now You Try…</vt:lpstr>
      <vt:lpstr>Loading Images</vt:lpstr>
      <vt:lpstr>Loading Images</vt:lpstr>
      <vt:lpstr>Loading Images</vt:lpstr>
      <vt:lpstr>Now You Try</vt:lpstr>
      <vt:lpstr>Making Animation</vt:lpstr>
      <vt:lpstr>Making Animation</vt:lpstr>
      <vt:lpstr>PowerPoint Presentation</vt:lpstr>
      <vt:lpstr>Making Animation</vt:lpstr>
      <vt:lpstr>Making Animation</vt:lpstr>
      <vt:lpstr>Making Animation</vt:lpstr>
      <vt:lpstr>Making Animation</vt:lpstr>
      <vt:lpstr>Brain Teaser</vt:lpstr>
      <vt:lpstr>PowerPoint Presentation</vt:lpstr>
      <vt:lpstr>Now You Try</vt:lpstr>
      <vt:lpstr>Making Text</vt:lpstr>
      <vt:lpstr>Making Text</vt:lpstr>
      <vt:lpstr>Making Text</vt:lpstr>
      <vt:lpstr>Making Text</vt:lpstr>
      <vt:lpstr>A Quick Note on “Anti-Aliasing”</vt:lpstr>
      <vt:lpstr>Now You Try</vt:lpstr>
      <vt:lpstr>Adding Sound</vt:lpstr>
      <vt:lpstr>How Do We Play A Sound?</vt:lpstr>
      <vt:lpstr>How Do We Play Background Music?</vt:lpstr>
      <vt:lpstr>Now You Try</vt:lpstr>
      <vt:lpstr>That’s it! Please take a look at your homework</vt:lpstr>
      <vt:lpstr>Acknowledgements / Contributions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cp:lastModifiedBy>Microsoft Office User</cp:lastModifiedBy>
  <cp:revision>205</cp:revision>
  <dcterms:modified xsi:type="dcterms:W3CDTF">2020-02-08T04:46:00Z</dcterms:modified>
</cp:coreProperties>
</file>