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87D"/>
    <a:srgbClr val="3F0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6"/>
  </p:normalViewPr>
  <p:slideViewPr>
    <p:cSldViewPr snapToGrid="0">
      <p:cViewPr>
        <p:scale>
          <a:sx n="95" d="100"/>
          <a:sy n="95" d="100"/>
        </p:scale>
        <p:origin x="14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premierLeague18-19/premierLeagueMatches2018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premierLeague18-19/premierLeagueMatches2018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premierLeague18-19/premierLeagueMatches201820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raby/Documents/development/premierLeague18-19/premierLeagueMatches20182019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baseline="0">
                <a:solidFill>
                  <a:schemeClr val="bg2">
                    <a:lumMod val="75000"/>
                  </a:schemeClr>
                </a:solidFill>
              </a:rPr>
              <a:t>Wins vs Red Cards</a:t>
            </a:r>
            <a:endParaRPr lang="en-US" sz="2400" b="1">
              <a:solidFill>
                <a:schemeClr val="bg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pivotTables!$Q$82</c:f>
              <c:strCache>
                <c:ptCount val="1"/>
                <c:pt idx="0">
                  <c:v>red cards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25400" cap="flat" cmpd="sng" algn="ctr">
                <a:solidFill>
                  <a:srgbClr val="F3287D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xVal>
            <c:numRef>
              <c:f>pivotTables!$P$83:$P$102</c:f>
              <c:numCache>
                <c:formatCode>General</c:formatCode>
                <c:ptCount val="20"/>
                <c:pt idx="0">
                  <c:v>14</c:v>
                </c:pt>
                <c:pt idx="1">
                  <c:v>8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12</c:v>
                </c:pt>
                <c:pt idx="6">
                  <c:v>5</c:v>
                </c:pt>
                <c:pt idx="7">
                  <c:v>10</c:v>
                </c:pt>
                <c:pt idx="8">
                  <c:v>6</c:v>
                </c:pt>
                <c:pt idx="9">
                  <c:v>2</c:v>
                </c:pt>
                <c:pt idx="10">
                  <c:v>8</c:v>
                </c:pt>
                <c:pt idx="11">
                  <c:v>17</c:v>
                </c:pt>
                <c:pt idx="12">
                  <c:v>18</c:v>
                </c:pt>
                <c:pt idx="13">
                  <c:v>10</c:v>
                </c:pt>
                <c:pt idx="14">
                  <c:v>8</c:v>
                </c:pt>
                <c:pt idx="15">
                  <c:v>5</c:v>
                </c:pt>
                <c:pt idx="16">
                  <c:v>12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</c:numCache>
            </c:numRef>
          </c:xVal>
          <c:yVal>
            <c:numRef>
              <c:f>pivotTables!$Q$83:$Q$102</c:f>
              <c:numCache>
                <c:formatCode>General</c:formatCode>
                <c:ptCount val="20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20-AF4B-A4AB-FB0746742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037840"/>
        <c:axId val="1947588592"/>
      </c:scatterChart>
      <c:valAx>
        <c:axId val="153803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588592"/>
        <c:crosses val="autoZero"/>
        <c:crossBetween val="midCat"/>
      </c:valAx>
      <c:valAx>
        <c:axId val="1947588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Red Cards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03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chemeClr val="bg2">
                    <a:lumMod val="75000"/>
                  </a:schemeClr>
                </a:solidFill>
              </a:rPr>
              <a:t>Wins vs Fouls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pivotTables!$K$3</c:f>
              <c:strCache>
                <c:ptCount val="1"/>
                <c:pt idx="0">
                  <c:v>wins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D7-7C46-BECD-1DD6747ADF1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D7-7C46-BECD-1DD6747ADF1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D7-7C46-BECD-1DD6747ADF14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D7-7C46-BECD-1DD6747ADF14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AD7-7C46-BECD-1DD6747ADF14}"/>
              </c:ext>
            </c:extLst>
          </c:dPt>
          <c:dPt>
            <c:idx val="5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AD7-7C46-BECD-1DD6747ADF14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D7-7C46-BECD-1DD6747ADF14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AD7-7C46-BECD-1DD6747ADF14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AD7-7C46-BECD-1DD6747ADF14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AD7-7C46-BECD-1DD6747ADF14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AD7-7C46-BECD-1DD6747ADF14}"/>
              </c:ext>
            </c:extLst>
          </c:dPt>
          <c:dPt>
            <c:idx val="11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AD7-7C46-BECD-1DD6747ADF14}"/>
              </c:ext>
            </c:extLst>
          </c:dPt>
          <c:dPt>
            <c:idx val="12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AD7-7C46-BECD-1DD6747ADF14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AD7-7C46-BECD-1DD6747ADF14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5AD7-7C46-BECD-1DD6747ADF14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5AD7-7C46-BECD-1DD6747ADF14}"/>
              </c:ext>
            </c:extLst>
          </c:dPt>
          <c:dPt>
            <c:idx val="16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5AD7-7C46-BECD-1DD6747ADF14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5AD7-7C46-BECD-1DD6747ADF14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5AD7-7C46-BECD-1DD6747ADF14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5AD7-7C46-BECD-1DD6747ADF14}"/>
              </c:ext>
            </c:extLst>
          </c:dPt>
          <c:cat>
            <c:strRef>
              <c:f>pivotTables!$J$4:$J$23</c:f>
              <c:strCache>
                <c:ptCount val="20"/>
                <c:pt idx="0">
                  <c:v>Arsenal</c:v>
                </c:pt>
                <c:pt idx="1">
                  <c:v>Bournemouth</c:v>
                </c:pt>
                <c:pt idx="2">
                  <c:v>Brighton</c:v>
                </c:pt>
                <c:pt idx="3">
                  <c:v>Burnley</c:v>
                </c:pt>
                <c:pt idx="4">
                  <c:v>Cardiff</c:v>
                </c:pt>
                <c:pt idx="5">
                  <c:v>Chelsea</c:v>
                </c:pt>
                <c:pt idx="6">
                  <c:v>Crystal Palace</c:v>
                </c:pt>
                <c:pt idx="7">
                  <c:v>Everton</c:v>
                </c:pt>
                <c:pt idx="8">
                  <c:v>Fulham</c:v>
                </c:pt>
                <c:pt idx="9">
                  <c:v>Huddersfield</c:v>
                </c:pt>
                <c:pt idx="10">
                  <c:v>Leicester</c:v>
                </c:pt>
                <c:pt idx="11">
                  <c:v>Liverpool</c:v>
                </c:pt>
                <c:pt idx="12">
                  <c:v>Man City</c:v>
                </c:pt>
                <c:pt idx="13">
                  <c:v>Man United</c:v>
                </c:pt>
                <c:pt idx="14">
                  <c:v>Newcastle</c:v>
                </c:pt>
                <c:pt idx="15">
                  <c:v>Southampton</c:v>
                </c:pt>
                <c:pt idx="16">
                  <c:v>Tottenham</c:v>
                </c:pt>
                <c:pt idx="17">
                  <c:v>Watford</c:v>
                </c:pt>
                <c:pt idx="18">
                  <c:v>West Ham</c:v>
                </c:pt>
                <c:pt idx="19">
                  <c:v>Wolves</c:v>
                </c:pt>
              </c:strCache>
            </c:strRef>
          </c:cat>
          <c:val>
            <c:numRef>
              <c:f>pivotTables!$K$4:$K$23</c:f>
              <c:numCache>
                <c:formatCode>General</c:formatCode>
                <c:ptCount val="20"/>
                <c:pt idx="0">
                  <c:v>14</c:v>
                </c:pt>
                <c:pt idx="1">
                  <c:v>8</c:v>
                </c:pt>
                <c:pt idx="2">
                  <c:v>6</c:v>
                </c:pt>
                <c:pt idx="3">
                  <c:v>7</c:v>
                </c:pt>
                <c:pt idx="4">
                  <c:v>6</c:v>
                </c:pt>
                <c:pt idx="5">
                  <c:v>12</c:v>
                </c:pt>
                <c:pt idx="6">
                  <c:v>5</c:v>
                </c:pt>
                <c:pt idx="7">
                  <c:v>10</c:v>
                </c:pt>
                <c:pt idx="8">
                  <c:v>6</c:v>
                </c:pt>
                <c:pt idx="9">
                  <c:v>2</c:v>
                </c:pt>
                <c:pt idx="10">
                  <c:v>8</c:v>
                </c:pt>
                <c:pt idx="11">
                  <c:v>17</c:v>
                </c:pt>
                <c:pt idx="12">
                  <c:v>18</c:v>
                </c:pt>
                <c:pt idx="13">
                  <c:v>10</c:v>
                </c:pt>
                <c:pt idx="14">
                  <c:v>8</c:v>
                </c:pt>
                <c:pt idx="15">
                  <c:v>5</c:v>
                </c:pt>
                <c:pt idx="16">
                  <c:v>12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AD7-7C46-BECD-1DD6747AD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14929375"/>
        <c:axId val="1614834783"/>
      </c:barChart>
      <c:lineChart>
        <c:grouping val="standard"/>
        <c:varyColors val="0"/>
        <c:ser>
          <c:idx val="1"/>
          <c:order val="1"/>
          <c:tx>
            <c:strRef>
              <c:f>pivotTables!$L$3</c:f>
              <c:strCache>
                <c:ptCount val="1"/>
                <c:pt idx="0">
                  <c:v>fouls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pivotTables!$J$4:$J$23</c:f>
              <c:strCache>
                <c:ptCount val="20"/>
                <c:pt idx="0">
                  <c:v>Arsenal</c:v>
                </c:pt>
                <c:pt idx="1">
                  <c:v>Bournemouth</c:v>
                </c:pt>
                <c:pt idx="2">
                  <c:v>Brighton</c:v>
                </c:pt>
                <c:pt idx="3">
                  <c:v>Burnley</c:v>
                </c:pt>
                <c:pt idx="4">
                  <c:v>Cardiff</c:v>
                </c:pt>
                <c:pt idx="5">
                  <c:v>Chelsea</c:v>
                </c:pt>
                <c:pt idx="6">
                  <c:v>Crystal Palace</c:v>
                </c:pt>
                <c:pt idx="7">
                  <c:v>Everton</c:v>
                </c:pt>
                <c:pt idx="8">
                  <c:v>Fulham</c:v>
                </c:pt>
                <c:pt idx="9">
                  <c:v>Huddersfield</c:v>
                </c:pt>
                <c:pt idx="10">
                  <c:v>Leicester</c:v>
                </c:pt>
                <c:pt idx="11">
                  <c:v>Liverpool</c:v>
                </c:pt>
                <c:pt idx="12">
                  <c:v>Man City</c:v>
                </c:pt>
                <c:pt idx="13">
                  <c:v>Man United</c:v>
                </c:pt>
                <c:pt idx="14">
                  <c:v>Newcastle</c:v>
                </c:pt>
                <c:pt idx="15">
                  <c:v>Southampton</c:v>
                </c:pt>
                <c:pt idx="16">
                  <c:v>Tottenham</c:v>
                </c:pt>
                <c:pt idx="17">
                  <c:v>Watford</c:v>
                </c:pt>
                <c:pt idx="18">
                  <c:v>West Ham</c:v>
                </c:pt>
                <c:pt idx="19">
                  <c:v>Wolves</c:v>
                </c:pt>
              </c:strCache>
            </c:strRef>
          </c:cat>
          <c:val>
            <c:numRef>
              <c:f>pivotTables!$L$4:$L$23</c:f>
              <c:numCache>
                <c:formatCode>General</c:formatCode>
                <c:ptCount val="20"/>
                <c:pt idx="0">
                  <c:v>74</c:v>
                </c:pt>
                <c:pt idx="1">
                  <c:v>61</c:v>
                </c:pt>
                <c:pt idx="2">
                  <c:v>64</c:v>
                </c:pt>
                <c:pt idx="3">
                  <c:v>76</c:v>
                </c:pt>
                <c:pt idx="4">
                  <c:v>66</c:v>
                </c:pt>
                <c:pt idx="5">
                  <c:v>49</c:v>
                </c:pt>
                <c:pt idx="6">
                  <c:v>60</c:v>
                </c:pt>
                <c:pt idx="7">
                  <c:v>59</c:v>
                </c:pt>
                <c:pt idx="8">
                  <c:v>70</c:v>
                </c:pt>
                <c:pt idx="9">
                  <c:v>59</c:v>
                </c:pt>
                <c:pt idx="10">
                  <c:v>62</c:v>
                </c:pt>
                <c:pt idx="11">
                  <c:v>39</c:v>
                </c:pt>
                <c:pt idx="12">
                  <c:v>45</c:v>
                </c:pt>
                <c:pt idx="13">
                  <c:v>77</c:v>
                </c:pt>
                <c:pt idx="14">
                  <c:v>59</c:v>
                </c:pt>
                <c:pt idx="15">
                  <c:v>74</c:v>
                </c:pt>
                <c:pt idx="16">
                  <c:v>59</c:v>
                </c:pt>
                <c:pt idx="17">
                  <c:v>81</c:v>
                </c:pt>
                <c:pt idx="18">
                  <c:v>60</c:v>
                </c:pt>
                <c:pt idx="19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5AD7-7C46-BECD-1DD6747AD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925984"/>
        <c:axId val="2099924240"/>
      </c:lineChart>
      <c:catAx>
        <c:axId val="16149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834783"/>
        <c:crosses val="autoZero"/>
        <c:auto val="1"/>
        <c:lblAlgn val="ctr"/>
        <c:lblOffset val="100"/>
        <c:noMultiLvlLbl val="0"/>
      </c:catAx>
      <c:valAx>
        <c:axId val="16148347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Total</a:t>
                </a:r>
                <a:r>
                  <a:rPr lang="en-US" sz="1400" baseline="0">
                    <a:solidFill>
                      <a:schemeClr val="bg1"/>
                    </a:solidFill>
                  </a:rPr>
                  <a:t> Wins</a:t>
                </a:r>
                <a:endParaRPr lang="en-US" sz="140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929375"/>
        <c:crosses val="autoZero"/>
        <c:crossBetween val="between"/>
      </c:valAx>
      <c:valAx>
        <c:axId val="20999242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Total  Fouls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925984"/>
        <c:crosses val="max"/>
        <c:crossBetween val="between"/>
      </c:valAx>
      <c:catAx>
        <c:axId val="2099925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9924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baseline="0">
                <a:solidFill>
                  <a:schemeClr val="bg2">
                    <a:lumMod val="75000"/>
                  </a:schemeClr>
                </a:solidFill>
              </a:rPr>
              <a:t>Points vs Fouls</a:t>
            </a:r>
            <a:endParaRPr lang="en-US" sz="2400" b="1">
              <a:solidFill>
                <a:schemeClr val="bg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pivotTables!$R$55</c:f>
              <c:strCache>
                <c:ptCount val="1"/>
                <c:pt idx="0">
                  <c:v>Points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66-604F-8E97-110DA0DE01FC}"/>
              </c:ext>
            </c:extLst>
          </c:dPt>
          <c:dPt>
            <c:idx val="11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66-604F-8E97-110DA0DE01FC}"/>
              </c:ext>
            </c:extLst>
          </c:dPt>
          <c:dPt>
            <c:idx val="12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66-604F-8E97-110DA0DE01FC}"/>
              </c:ext>
            </c:extLst>
          </c:dPt>
          <c:dPt>
            <c:idx val="16"/>
            <c:invertIfNegative val="0"/>
            <c:bubble3D val="0"/>
            <c:spPr>
              <a:solidFill>
                <a:srgbClr val="F3287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66-604F-8E97-110DA0DE01FC}"/>
              </c:ext>
            </c:extLst>
          </c:dPt>
          <c:cat>
            <c:strRef>
              <c:f>pivotTables!$Q$56:$Q$75</c:f>
              <c:strCache>
                <c:ptCount val="20"/>
                <c:pt idx="0">
                  <c:v>Arsenal</c:v>
                </c:pt>
                <c:pt idx="1">
                  <c:v>Bournemouth</c:v>
                </c:pt>
                <c:pt idx="2">
                  <c:v>Brighton</c:v>
                </c:pt>
                <c:pt idx="3">
                  <c:v>Burnley</c:v>
                </c:pt>
                <c:pt idx="4">
                  <c:v>Cardiff</c:v>
                </c:pt>
                <c:pt idx="5">
                  <c:v>Chelsea</c:v>
                </c:pt>
                <c:pt idx="6">
                  <c:v>Crystal Palace</c:v>
                </c:pt>
                <c:pt idx="7">
                  <c:v>Everton</c:v>
                </c:pt>
                <c:pt idx="8">
                  <c:v>Fulham</c:v>
                </c:pt>
                <c:pt idx="9">
                  <c:v>Huddersfield</c:v>
                </c:pt>
                <c:pt idx="10">
                  <c:v>Leicester</c:v>
                </c:pt>
                <c:pt idx="11">
                  <c:v>Liverpool</c:v>
                </c:pt>
                <c:pt idx="12">
                  <c:v>Man City</c:v>
                </c:pt>
                <c:pt idx="13">
                  <c:v>Man United</c:v>
                </c:pt>
                <c:pt idx="14">
                  <c:v>Newcastle</c:v>
                </c:pt>
                <c:pt idx="15">
                  <c:v>Southampton</c:v>
                </c:pt>
                <c:pt idx="16">
                  <c:v>Tottenham</c:v>
                </c:pt>
                <c:pt idx="17">
                  <c:v>Watford</c:v>
                </c:pt>
                <c:pt idx="18">
                  <c:v>West Ham</c:v>
                </c:pt>
                <c:pt idx="19">
                  <c:v>Wolves</c:v>
                </c:pt>
              </c:strCache>
            </c:strRef>
          </c:cat>
          <c:val>
            <c:numRef>
              <c:f>pivotTables!$R$56:$R$75</c:f>
              <c:numCache>
                <c:formatCode>General</c:formatCode>
                <c:ptCount val="20"/>
                <c:pt idx="0">
                  <c:v>70</c:v>
                </c:pt>
                <c:pt idx="1">
                  <c:v>45</c:v>
                </c:pt>
                <c:pt idx="2">
                  <c:v>36</c:v>
                </c:pt>
                <c:pt idx="3">
                  <c:v>40</c:v>
                </c:pt>
                <c:pt idx="4">
                  <c:v>34</c:v>
                </c:pt>
                <c:pt idx="5">
                  <c:v>72</c:v>
                </c:pt>
                <c:pt idx="6">
                  <c:v>49</c:v>
                </c:pt>
                <c:pt idx="7">
                  <c:v>54</c:v>
                </c:pt>
                <c:pt idx="8">
                  <c:v>26</c:v>
                </c:pt>
                <c:pt idx="9">
                  <c:v>16</c:v>
                </c:pt>
                <c:pt idx="10">
                  <c:v>52</c:v>
                </c:pt>
                <c:pt idx="11">
                  <c:v>97</c:v>
                </c:pt>
                <c:pt idx="12">
                  <c:v>98</c:v>
                </c:pt>
                <c:pt idx="13">
                  <c:v>66</c:v>
                </c:pt>
                <c:pt idx="14">
                  <c:v>45</c:v>
                </c:pt>
                <c:pt idx="15">
                  <c:v>39</c:v>
                </c:pt>
                <c:pt idx="16">
                  <c:v>71</c:v>
                </c:pt>
                <c:pt idx="17">
                  <c:v>50</c:v>
                </c:pt>
                <c:pt idx="18">
                  <c:v>52</c:v>
                </c:pt>
                <c:pt idx="19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66-604F-8E97-110DA0DE0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37713888"/>
        <c:axId val="2037712256"/>
      </c:barChart>
      <c:lineChart>
        <c:grouping val="standard"/>
        <c:varyColors val="0"/>
        <c:ser>
          <c:idx val="1"/>
          <c:order val="1"/>
          <c:tx>
            <c:strRef>
              <c:f>pivotTables!$S$55</c:f>
              <c:strCache>
                <c:ptCount val="1"/>
                <c:pt idx="0">
                  <c:v>Fouls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pivotTables!$Q$56:$Q$75</c:f>
              <c:strCache>
                <c:ptCount val="20"/>
                <c:pt idx="0">
                  <c:v>Arsenal</c:v>
                </c:pt>
                <c:pt idx="1">
                  <c:v>Bournemouth</c:v>
                </c:pt>
                <c:pt idx="2">
                  <c:v>Brighton</c:v>
                </c:pt>
                <c:pt idx="3">
                  <c:v>Burnley</c:v>
                </c:pt>
                <c:pt idx="4">
                  <c:v>Cardiff</c:v>
                </c:pt>
                <c:pt idx="5">
                  <c:v>Chelsea</c:v>
                </c:pt>
                <c:pt idx="6">
                  <c:v>Crystal Palace</c:v>
                </c:pt>
                <c:pt idx="7">
                  <c:v>Everton</c:v>
                </c:pt>
                <c:pt idx="8">
                  <c:v>Fulham</c:v>
                </c:pt>
                <c:pt idx="9">
                  <c:v>Huddersfield</c:v>
                </c:pt>
                <c:pt idx="10">
                  <c:v>Leicester</c:v>
                </c:pt>
                <c:pt idx="11">
                  <c:v>Liverpool</c:v>
                </c:pt>
                <c:pt idx="12">
                  <c:v>Man City</c:v>
                </c:pt>
                <c:pt idx="13">
                  <c:v>Man United</c:v>
                </c:pt>
                <c:pt idx="14">
                  <c:v>Newcastle</c:v>
                </c:pt>
                <c:pt idx="15">
                  <c:v>Southampton</c:v>
                </c:pt>
                <c:pt idx="16">
                  <c:v>Tottenham</c:v>
                </c:pt>
                <c:pt idx="17">
                  <c:v>Watford</c:v>
                </c:pt>
                <c:pt idx="18">
                  <c:v>West Ham</c:v>
                </c:pt>
                <c:pt idx="19">
                  <c:v>Wolves</c:v>
                </c:pt>
              </c:strCache>
            </c:strRef>
          </c:cat>
          <c:val>
            <c:numRef>
              <c:f>pivotTables!$S$56:$S$75</c:f>
              <c:numCache>
                <c:formatCode>General</c:formatCode>
                <c:ptCount val="20"/>
                <c:pt idx="0">
                  <c:v>74</c:v>
                </c:pt>
                <c:pt idx="1">
                  <c:v>61</c:v>
                </c:pt>
                <c:pt idx="2">
                  <c:v>64</c:v>
                </c:pt>
                <c:pt idx="3">
                  <c:v>76</c:v>
                </c:pt>
                <c:pt idx="4">
                  <c:v>66</c:v>
                </c:pt>
                <c:pt idx="5">
                  <c:v>49</c:v>
                </c:pt>
                <c:pt idx="6">
                  <c:v>60</c:v>
                </c:pt>
                <c:pt idx="7">
                  <c:v>59</c:v>
                </c:pt>
                <c:pt idx="8">
                  <c:v>70</c:v>
                </c:pt>
                <c:pt idx="9">
                  <c:v>59</c:v>
                </c:pt>
                <c:pt idx="10">
                  <c:v>62</c:v>
                </c:pt>
                <c:pt idx="11">
                  <c:v>39</c:v>
                </c:pt>
                <c:pt idx="12">
                  <c:v>45</c:v>
                </c:pt>
                <c:pt idx="13">
                  <c:v>77</c:v>
                </c:pt>
                <c:pt idx="14">
                  <c:v>59</c:v>
                </c:pt>
                <c:pt idx="15">
                  <c:v>74</c:v>
                </c:pt>
                <c:pt idx="16">
                  <c:v>59</c:v>
                </c:pt>
                <c:pt idx="17">
                  <c:v>81</c:v>
                </c:pt>
                <c:pt idx="18">
                  <c:v>60</c:v>
                </c:pt>
                <c:pt idx="19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66-604F-8E97-110DA0DE0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713888"/>
        <c:axId val="2037712256"/>
      </c:lineChart>
      <c:catAx>
        <c:axId val="203771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712256"/>
        <c:crosses val="autoZero"/>
        <c:auto val="1"/>
        <c:lblAlgn val="ctr"/>
        <c:lblOffset val="100"/>
        <c:noMultiLvlLbl val="0"/>
      </c:catAx>
      <c:valAx>
        <c:axId val="203771225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71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pivotTables!$E$108</c:f>
              <c:strCache>
                <c:ptCount val="1"/>
                <c:pt idx="0">
                  <c:v>Number of matches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explosion val="3"/>
            <c:spPr>
              <a:solidFill>
                <a:srgbClr val="F3287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B9-8842-A549-3D914639F1E3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B9-8842-A549-3D914639F1E3}"/>
              </c:ext>
            </c:extLst>
          </c:dPt>
          <c:cat>
            <c:strRef>
              <c:f>pivotTables!$D$109:$D$110</c:f>
              <c:strCache>
                <c:ptCount val="2"/>
                <c:pt idx="0">
                  <c:v>Draws</c:v>
                </c:pt>
                <c:pt idx="1">
                  <c:v>Wins</c:v>
                </c:pt>
              </c:strCache>
            </c:strRef>
          </c:cat>
          <c:val>
            <c:numRef>
              <c:f>pivotTables!$E$109:$E$110</c:f>
              <c:numCache>
                <c:formatCode>General</c:formatCode>
                <c:ptCount val="2"/>
                <c:pt idx="0">
                  <c:v>71</c:v>
                </c:pt>
                <c:pt idx="1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B9-8842-A549-3D914639F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0.54961</cdr:x>
      <cdr:y>0.14312</cdr:y>
    </cdr:from>
    <cdr:to>
      <cdr:x>0.73071</cdr:x>
      <cdr:y>0.22491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A0DA991-C184-C420-D52E-B8AD273405F2}"/>
            </a:ext>
          </a:extLst>
        </cdr:cNvPr>
        <cdr:cNvSpPr txBox="1"/>
      </cdr:nvSpPr>
      <cdr:spPr>
        <a:xfrm xmlns:a="http://schemas.openxmlformats.org/drawingml/2006/main">
          <a:off x="5540376" y="1222375"/>
          <a:ext cx="1825625" cy="698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300">
            <a:solidFill>
              <a:schemeClr val="bg2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0.36063</cdr:x>
      <cdr:y>0.60409</cdr:y>
    </cdr:from>
    <cdr:to>
      <cdr:x>0.50888</cdr:x>
      <cdr:y>0.65393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19BF1F3-93A8-B12F-35A6-7D0F85ED175F}"/>
            </a:ext>
          </a:extLst>
        </cdr:cNvPr>
        <cdr:cNvSpPr txBox="1"/>
      </cdr:nvSpPr>
      <cdr:spPr>
        <a:xfrm xmlns:a="http://schemas.openxmlformats.org/drawingml/2006/main">
          <a:off x="1724650" y="3196309"/>
          <a:ext cx="708977" cy="263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>
              <a:solidFill>
                <a:srgbClr val="3F013C"/>
              </a:solidFill>
            </a:rPr>
            <a:t>Wins</a:t>
          </a:r>
        </a:p>
      </cdr:txBody>
    </cdr:sp>
  </cdr:relSizeAnchor>
  <cdr:relSizeAnchor xmlns:cdr="http://schemas.openxmlformats.org/drawingml/2006/chartDrawing">
    <cdr:from>
      <cdr:x>0.58029</cdr:x>
      <cdr:y>0.20085</cdr:y>
    </cdr:from>
    <cdr:to>
      <cdr:x>0.78163</cdr:x>
      <cdr:y>0.24984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4EBC9C7-0203-9EC5-376F-898F9812DF16}"/>
            </a:ext>
          </a:extLst>
        </cdr:cNvPr>
        <cdr:cNvSpPr txBox="1"/>
      </cdr:nvSpPr>
      <cdr:spPr>
        <a:xfrm xmlns:a="http://schemas.openxmlformats.org/drawingml/2006/main">
          <a:off x="2775136" y="1062720"/>
          <a:ext cx="962856" cy="2592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solidFill>
                <a:srgbClr val="3F013C"/>
              </a:solidFill>
            </a:rPr>
            <a:t>Draws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6108-1169-3453-9CFA-B4E18F97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26633-9CB1-0B4E-3B54-18AC0860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558-230E-8D22-A965-3484FDD5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80B9-2738-1EDE-F99F-08F361B8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8FA1-D707-E434-554B-04631AC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458F-CA95-0B20-0F7E-05CFB74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5D76-E96C-919F-4D75-B0532842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3DD6-B5EF-C033-2D6B-D22CB159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BBC5-0ABF-3141-6AE2-C9E9A88C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8C31-65A9-5A63-DF77-55B96173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D8515-4B72-C89F-712C-C9FB993FA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809C5-8606-6803-B2F2-8FA65A65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4A7B-50A9-D296-F963-18D6260F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4516-D85A-8C8A-18492BE0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E034-CB1B-ACEA-DFD4-1A699555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5B8B-CE85-5D26-97DD-43A89207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D542-1B6E-8DC8-B051-08DF4FF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FA14-137F-3AF4-26CC-8176553B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1B77-0AE1-6A5C-876B-29FBD1CC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9C2E-6FC9-4F23-B1D7-03BB598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ACD4-110C-D58A-6D58-8C86683F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1347-8938-AA88-44D9-88B65270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1C2C-7468-8B31-A046-74245CC0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A3C0-0977-EE27-55B3-874466EC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7222-84C1-1E77-C0C7-CC9B1AED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543-BDDB-B45D-3FFB-243F62D7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5DC6-EBD9-0E76-9186-DFE9E7AF7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0C25-1C11-5BDA-6E66-C588AC71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CD099-175C-0DFF-9967-F330EB3B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AA4A-EB4B-07F2-E314-592165A2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1297-AE68-8225-E85B-BE6A878E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1FB9-2610-E82E-9F85-7A20B72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0949-27EC-8735-A357-B1244356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0F332-6D5A-2F2A-BF7D-2D0A4D3E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F866E-3ECB-BE4B-338E-043ABA4FF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1E-55E4-6959-B9CA-65B126991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C566C-C6F5-53B7-11E4-3820F4AF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0D971-C984-EBF1-FE71-5B280D34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4F3CA-0565-101C-5853-ED4F2B4A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06FE-E8D1-AFB9-C28C-8AB18AE2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4FEED-4EB6-2352-222A-78C84DC8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E6EA-A9D6-BA0A-03B3-54BBB964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7B3D2-7F5D-FF70-61BF-342846EA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9AC44-6E91-E4BF-991C-89CAC9EE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7DAB9-5F89-9DDC-0711-75224A26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BAAB-5484-DDEC-E678-391A33A6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029-9274-79AC-2EA9-0C1D99FA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12F9-16B7-D0D4-30FC-E9961B9F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AE945-F817-CEDA-FECB-0A5E0924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A80D-0BB9-2F66-7F83-39C6ECDF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D146-3DAB-67FB-CEAD-0073CA2F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D436-5C6B-AC2A-7827-AD82C168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DFC1-622E-07F6-C935-6EE22CE7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A641E-D4C6-EA00-7C59-053659D82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8B73A-3D02-F522-A6D8-2E05725B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C079-8E5D-136E-B569-158FBD15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EA81-CDEE-EC42-BE1F-CAD0794E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4AC2-972F-404D-676B-D75ACA5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980D5-A698-DD59-ED62-32EEB70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9387-D110-8FB6-4603-03E46713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ECED-C23D-98BE-F760-C9C409E18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C18A-60A3-8F4B-9294-474C9C6E5E1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8CC0-4729-8926-2901-1FF508C1F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E1C9-05A7-7BD6-1A53-EC9EBBAEC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0D56-24C0-3E48-86EE-13FF63D1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232584-5CE9-1844-FF08-655FA0968511}"/>
              </a:ext>
            </a:extLst>
          </p:cNvPr>
          <p:cNvSpPr/>
          <p:nvPr/>
        </p:nvSpPr>
        <p:spPr>
          <a:xfrm rot="18290036">
            <a:off x="-1595337" y="-626204"/>
            <a:ext cx="10501628" cy="7614334"/>
          </a:xfrm>
          <a:prstGeom prst="rect">
            <a:avLst/>
          </a:prstGeom>
          <a:solidFill>
            <a:srgbClr val="3F013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E89DFD-C4D4-CFBA-CB61-AF61E2A30BC1}"/>
              </a:ext>
            </a:extLst>
          </p:cNvPr>
          <p:cNvGrpSpPr/>
          <p:nvPr/>
        </p:nvGrpSpPr>
        <p:grpSpPr>
          <a:xfrm rot="21286531">
            <a:off x="7265422" y="-1398244"/>
            <a:ext cx="6265672" cy="8769076"/>
            <a:chOff x="8982944" y="-1731096"/>
            <a:chExt cx="3915445" cy="6779160"/>
          </a:xfrm>
          <a:blipFill dpi="0" rotWithShape="1">
            <a:blip r:embed="rId2"/>
            <a:srcRect/>
            <a:stretch>
              <a:fillRect b="5000"/>
            </a:stretch>
          </a:blip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CE55BD-BD98-831B-8CD2-AA55647BF13D}"/>
                </a:ext>
              </a:extLst>
            </p:cNvPr>
            <p:cNvSpPr/>
            <p:nvPr/>
          </p:nvSpPr>
          <p:spPr>
            <a:xfrm rot="18555729">
              <a:off x="7595476" y="-343628"/>
              <a:ext cx="4225810" cy="14508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BDF70C-381F-5AC9-527C-1C954BA7F37B}"/>
                </a:ext>
              </a:extLst>
            </p:cNvPr>
            <p:cNvSpPr/>
            <p:nvPr/>
          </p:nvSpPr>
          <p:spPr>
            <a:xfrm rot="18555729">
              <a:off x="7943304" y="717440"/>
              <a:ext cx="6164440" cy="1448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C3C0E9-E95A-E0E2-4E7B-C5369E2D2C93}"/>
                </a:ext>
              </a:extLst>
            </p:cNvPr>
            <p:cNvSpPr/>
            <p:nvPr/>
          </p:nvSpPr>
          <p:spPr>
            <a:xfrm rot="18555729">
              <a:off x="9864777" y="2014451"/>
              <a:ext cx="4612806" cy="1454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CD4BF-3FBE-1FA9-31F9-50BC8C402A35}"/>
              </a:ext>
            </a:extLst>
          </p:cNvPr>
          <p:cNvGrpSpPr/>
          <p:nvPr/>
        </p:nvGrpSpPr>
        <p:grpSpPr>
          <a:xfrm>
            <a:off x="567997" y="1456443"/>
            <a:ext cx="3891256" cy="1908214"/>
            <a:chOff x="442249" y="1521294"/>
            <a:chExt cx="3891256" cy="19082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30B679-0D3F-12A4-13D3-912AADD9006A}"/>
                </a:ext>
              </a:extLst>
            </p:cNvPr>
            <p:cNvSpPr txBox="1"/>
            <p:nvPr/>
          </p:nvSpPr>
          <p:spPr>
            <a:xfrm>
              <a:off x="442249" y="1521294"/>
              <a:ext cx="38912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2">
                      <a:lumMod val="75000"/>
                    </a:schemeClr>
                  </a:solidFill>
                </a:rPr>
                <a:t>ENGLISH PREMIER LEAGUE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A44097-99D4-DEB8-1B00-F9665AC63E26}"/>
                </a:ext>
              </a:extLst>
            </p:cNvPr>
            <p:cNvSpPr txBox="1"/>
            <p:nvPr/>
          </p:nvSpPr>
          <p:spPr>
            <a:xfrm>
              <a:off x="1397319" y="2844733"/>
              <a:ext cx="22080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75000"/>
                    </a:schemeClr>
                  </a:solidFill>
                </a:rPr>
                <a:t>2018 - 2019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4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8B7AA-3D24-2670-9EE4-1DE80F45D138}"/>
              </a:ext>
            </a:extLst>
          </p:cNvPr>
          <p:cNvSpPr/>
          <p:nvPr/>
        </p:nvSpPr>
        <p:spPr>
          <a:xfrm rot="18290036">
            <a:off x="-1595337" y="-626204"/>
            <a:ext cx="10501628" cy="7614334"/>
          </a:xfrm>
          <a:prstGeom prst="rect">
            <a:avLst/>
          </a:prstGeom>
          <a:solidFill>
            <a:srgbClr val="3F013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CD5A97-7816-1A4D-8E2B-6AE1B4A5D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933771"/>
              </p:ext>
            </p:extLst>
          </p:nvPr>
        </p:nvGraphicFramePr>
        <p:xfrm>
          <a:off x="355600" y="177800"/>
          <a:ext cx="6360583" cy="532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AFA961-1E7F-C207-E9DD-77ED465979DB}"/>
              </a:ext>
            </a:extLst>
          </p:cNvPr>
          <p:cNvSpPr/>
          <p:nvPr/>
        </p:nvSpPr>
        <p:spPr>
          <a:xfrm>
            <a:off x="7919156" y="4381500"/>
            <a:ext cx="3721100" cy="1786241"/>
          </a:xfrm>
          <a:prstGeom prst="rect">
            <a:avLst/>
          </a:prstGeom>
          <a:solidFill>
            <a:srgbClr val="3F013C">
              <a:alpha val="85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There’s only a </a:t>
            </a:r>
            <a:r>
              <a:rPr lang="en-US" dirty="0">
                <a:solidFill>
                  <a:srgbClr val="F3287D"/>
                </a:solidFill>
              </a:rPr>
              <a:t>slight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relationship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between how often a club </a:t>
            </a:r>
            <a:r>
              <a:rPr lang="en-US" dirty="0">
                <a:solidFill>
                  <a:srgbClr val="F3287D"/>
                </a:solidFill>
              </a:rPr>
              <a:t>wins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&amp; how many </a:t>
            </a:r>
            <a:r>
              <a:rPr lang="en-US" dirty="0">
                <a:solidFill>
                  <a:srgbClr val="F3287D"/>
                </a:solidFill>
              </a:rPr>
              <a:t>red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3287D"/>
                </a:solidFill>
              </a:rPr>
              <a:t>cards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they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receive in a match</a:t>
            </a:r>
          </a:p>
        </p:txBody>
      </p:sp>
    </p:spTree>
    <p:extLst>
      <p:ext uri="{BB962C8B-B14F-4D97-AF65-F5344CB8AC3E}">
        <p14:creationId xmlns:p14="http://schemas.microsoft.com/office/powerpoint/2010/main" val="131503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8B7AA-3D24-2670-9EE4-1DE80F45D138}"/>
              </a:ext>
            </a:extLst>
          </p:cNvPr>
          <p:cNvSpPr/>
          <p:nvPr/>
        </p:nvSpPr>
        <p:spPr>
          <a:xfrm>
            <a:off x="-539750" y="-479767"/>
            <a:ext cx="13271500" cy="7817534"/>
          </a:xfrm>
          <a:prstGeom prst="rect">
            <a:avLst/>
          </a:prstGeom>
          <a:solidFill>
            <a:srgbClr val="3F013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4AFCA2-DE14-F359-A1A6-32E0B6D37D71}"/>
              </a:ext>
            </a:extLst>
          </p:cNvPr>
          <p:cNvGrpSpPr/>
          <p:nvPr/>
        </p:nvGrpSpPr>
        <p:grpSpPr>
          <a:xfrm>
            <a:off x="342900" y="1358153"/>
            <a:ext cx="11506200" cy="5082036"/>
            <a:chOff x="127000" y="165100"/>
            <a:chExt cx="11506200" cy="5350024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13791115-FE45-194E-82C6-5655641121E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080363"/>
                </p:ext>
              </p:extLst>
            </p:nvPr>
          </p:nvGraphicFramePr>
          <p:xfrm>
            <a:off x="127000" y="165100"/>
            <a:ext cx="5336174" cy="49909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9937A7A-9BD8-4B4A-99E1-DEAFF0F0660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6339077"/>
                </p:ext>
              </p:extLst>
            </p:nvPr>
          </p:nvGraphicFramePr>
          <p:xfrm>
            <a:off x="6217720" y="188422"/>
            <a:ext cx="5415480" cy="49468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2065344-91C3-2BF6-0F03-9FB98B26AD67}"/>
                </a:ext>
              </a:extLst>
            </p:cNvPr>
            <p:cNvGrpSpPr/>
            <p:nvPr/>
          </p:nvGrpSpPr>
          <p:grpSpPr>
            <a:xfrm>
              <a:off x="908018" y="5248891"/>
              <a:ext cx="3276046" cy="266233"/>
              <a:chOff x="491051" y="5417140"/>
              <a:chExt cx="3276046" cy="266233"/>
            </a:xfrm>
          </p:grpSpPr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D808F9BD-52B6-DC4A-AB6A-15E19A6DDDA5}"/>
                  </a:ext>
                </a:extLst>
              </p:cNvPr>
              <p:cNvSpPr txBox="1"/>
              <p:nvPr/>
            </p:nvSpPr>
            <p:spPr>
              <a:xfrm>
                <a:off x="491051" y="5417140"/>
                <a:ext cx="1077973" cy="25813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Top</a:t>
                </a:r>
                <a:r>
                  <a:rPr lang="en-US" sz="1300" baseline="0" dirty="0">
                    <a:solidFill>
                      <a:schemeClr val="bg1"/>
                    </a:solidFill>
                  </a:rPr>
                  <a:t> 4 Wins</a:t>
                </a:r>
                <a:endParaRPr 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02CFD14-83A7-3449-8F3D-FB0E501A8CF1}"/>
                  </a:ext>
                </a:extLst>
              </p:cNvPr>
              <p:cNvSpPr/>
              <p:nvPr/>
            </p:nvSpPr>
            <p:spPr>
              <a:xfrm>
                <a:off x="1455124" y="5524846"/>
                <a:ext cx="305708" cy="115048"/>
              </a:xfrm>
              <a:prstGeom prst="rect">
                <a:avLst/>
              </a:prstGeom>
              <a:solidFill>
                <a:srgbClr val="F328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8E83EDAC-2989-7C4F-9C2C-907D7B84EB65}"/>
                  </a:ext>
                </a:extLst>
              </p:cNvPr>
              <p:cNvSpPr txBox="1"/>
              <p:nvPr/>
            </p:nvSpPr>
            <p:spPr>
              <a:xfrm>
                <a:off x="1816703" y="5421375"/>
                <a:ext cx="606825" cy="22661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Fouls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6DDE8C-B98C-CDDB-2C71-AC884FA0D0D1}"/>
                  </a:ext>
                </a:extLst>
              </p:cNvPr>
              <p:cNvCxnSpPr/>
              <p:nvPr/>
            </p:nvCxnSpPr>
            <p:spPr>
              <a:xfrm flipV="1">
                <a:off x="2423528" y="5565728"/>
                <a:ext cx="437472" cy="0"/>
              </a:xfrm>
              <a:prstGeom prst="line">
                <a:avLst/>
              </a:prstGeom>
              <a:solidFill>
                <a:srgbClr val="F3287D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B5E05A-03ED-4826-0226-A950C36566D5}"/>
                  </a:ext>
                </a:extLst>
              </p:cNvPr>
              <p:cNvSpPr/>
              <p:nvPr/>
            </p:nvSpPr>
            <p:spPr>
              <a:xfrm>
                <a:off x="3461058" y="5524026"/>
                <a:ext cx="306039" cy="1132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" name="TextBox 4">
                <a:extLst>
                  <a:ext uri="{FF2B5EF4-FFF2-40B4-BE49-F238E27FC236}">
                    <a16:creationId xmlns:a16="http://schemas.microsoft.com/office/drawing/2014/main" id="{32B69F2D-00F1-7D94-59A0-4F1B85A72449}"/>
                  </a:ext>
                </a:extLst>
              </p:cNvPr>
              <p:cNvSpPr txBox="1"/>
              <p:nvPr/>
            </p:nvSpPr>
            <p:spPr>
              <a:xfrm>
                <a:off x="2903034" y="5425235"/>
                <a:ext cx="604734" cy="2581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baseline="0" dirty="0">
                    <a:solidFill>
                      <a:schemeClr val="bg1"/>
                    </a:solidFill>
                  </a:rPr>
                  <a:t>Wins</a:t>
                </a:r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86FC2F-5756-7CE1-1BD8-0DF52ACF52CC}"/>
                </a:ext>
              </a:extLst>
            </p:cNvPr>
            <p:cNvGrpSpPr/>
            <p:nvPr/>
          </p:nvGrpSpPr>
          <p:grpSpPr>
            <a:xfrm>
              <a:off x="6795403" y="5229610"/>
              <a:ext cx="4260114" cy="273646"/>
              <a:chOff x="6387023" y="5379634"/>
              <a:chExt cx="4260114" cy="273646"/>
            </a:xfrm>
          </p:grpSpPr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74FA677-E420-6DDB-62EF-562F17EDEAB4}"/>
                  </a:ext>
                </a:extLst>
              </p:cNvPr>
              <p:cNvSpPr txBox="1"/>
              <p:nvPr/>
            </p:nvSpPr>
            <p:spPr>
              <a:xfrm>
                <a:off x="6387023" y="5384916"/>
                <a:ext cx="1003421" cy="25813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Top</a:t>
                </a:r>
                <a:r>
                  <a:rPr lang="en-US" sz="1300" baseline="0" dirty="0">
                    <a:solidFill>
                      <a:schemeClr val="bg1"/>
                    </a:solidFill>
                  </a:rPr>
                  <a:t> 4 </a:t>
                </a:r>
                <a:r>
                  <a:rPr lang="en-US" sz="1300" dirty="0">
                    <a:solidFill>
                      <a:schemeClr val="bg1"/>
                    </a:solidFill>
                  </a:rPr>
                  <a:t>Clubs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4262A5E-81C3-1533-94ED-2E205BE8A89B}"/>
                  </a:ext>
                </a:extLst>
              </p:cNvPr>
              <p:cNvSpPr/>
              <p:nvPr/>
            </p:nvSpPr>
            <p:spPr>
              <a:xfrm>
                <a:off x="7377684" y="5466687"/>
                <a:ext cx="472764" cy="115048"/>
              </a:xfrm>
              <a:prstGeom prst="rect">
                <a:avLst/>
              </a:prstGeom>
              <a:solidFill>
                <a:srgbClr val="F328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0" name="TextBox 3">
                <a:extLst>
                  <a:ext uri="{FF2B5EF4-FFF2-40B4-BE49-F238E27FC236}">
                    <a16:creationId xmlns:a16="http://schemas.microsoft.com/office/drawing/2014/main" id="{C92169A5-FDD2-879B-BAEF-27DD96AFC787}"/>
                  </a:ext>
                </a:extLst>
              </p:cNvPr>
              <p:cNvSpPr txBox="1"/>
              <p:nvPr/>
            </p:nvSpPr>
            <p:spPr>
              <a:xfrm>
                <a:off x="7884758" y="5379634"/>
                <a:ext cx="587125" cy="22661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Fouls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8DFA6DD-4EF2-001E-C99C-09C6699989D6}"/>
                  </a:ext>
                </a:extLst>
              </p:cNvPr>
              <p:cNvCxnSpPr/>
              <p:nvPr/>
            </p:nvCxnSpPr>
            <p:spPr>
              <a:xfrm flipV="1">
                <a:off x="8396999" y="5525891"/>
                <a:ext cx="438912" cy="0"/>
              </a:xfrm>
              <a:prstGeom prst="line">
                <a:avLst/>
              </a:prstGeom>
              <a:solidFill>
                <a:srgbClr val="F3287D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0F7093-5F8E-404D-3B59-1CE3B09FE01A}"/>
                  </a:ext>
                </a:extLst>
              </p:cNvPr>
              <p:cNvSpPr/>
              <p:nvPr/>
            </p:nvSpPr>
            <p:spPr>
              <a:xfrm>
                <a:off x="10173861" y="5478847"/>
                <a:ext cx="473276" cy="1132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33" name="TextBox 4">
                <a:extLst>
                  <a:ext uri="{FF2B5EF4-FFF2-40B4-BE49-F238E27FC236}">
                    <a16:creationId xmlns:a16="http://schemas.microsoft.com/office/drawing/2014/main" id="{3E5ECA25-E1AA-5982-1DD6-581177614BAC}"/>
                  </a:ext>
                </a:extLst>
              </p:cNvPr>
              <p:cNvSpPr txBox="1"/>
              <p:nvPr/>
            </p:nvSpPr>
            <p:spPr>
              <a:xfrm>
                <a:off x="8966197" y="5395142"/>
                <a:ext cx="1120152" cy="2581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Season Points</a:t>
                </a:r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540576D-8562-D24A-3458-412F96AFA279}"/>
              </a:ext>
            </a:extLst>
          </p:cNvPr>
          <p:cNvSpPr/>
          <p:nvPr/>
        </p:nvSpPr>
        <p:spPr>
          <a:xfrm>
            <a:off x="3930446" y="342034"/>
            <a:ext cx="4331107" cy="645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013C"/>
                </a:solidFill>
              </a:rPr>
              <a:t>Clubs with </a:t>
            </a:r>
            <a:r>
              <a:rPr lang="en-US" dirty="0">
                <a:solidFill>
                  <a:srgbClr val="F3287D"/>
                </a:solidFill>
              </a:rPr>
              <a:t>fewer fouls </a:t>
            </a:r>
            <a:r>
              <a:rPr lang="en-US" dirty="0">
                <a:solidFill>
                  <a:srgbClr val="3F013C"/>
                </a:solidFill>
              </a:rPr>
              <a:t>are more likely</a:t>
            </a:r>
          </a:p>
          <a:p>
            <a:pPr algn="ctr"/>
            <a:r>
              <a:rPr lang="en-US" dirty="0">
                <a:solidFill>
                  <a:srgbClr val="3F013C"/>
                </a:solidFill>
              </a:rPr>
              <a:t>to score </a:t>
            </a:r>
            <a:r>
              <a:rPr lang="en-US" dirty="0">
                <a:solidFill>
                  <a:srgbClr val="F3287D"/>
                </a:solidFill>
              </a:rPr>
              <a:t>more</a:t>
            </a:r>
            <a:r>
              <a:rPr lang="en-US" dirty="0">
                <a:solidFill>
                  <a:srgbClr val="3F013C"/>
                </a:solidFill>
              </a:rPr>
              <a:t> league </a:t>
            </a:r>
            <a:r>
              <a:rPr lang="en-US" dirty="0">
                <a:solidFill>
                  <a:srgbClr val="F3287D"/>
                </a:solidFill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16244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8B7AA-3D24-2670-9EE4-1DE80F45D138}"/>
              </a:ext>
            </a:extLst>
          </p:cNvPr>
          <p:cNvSpPr/>
          <p:nvPr/>
        </p:nvSpPr>
        <p:spPr>
          <a:xfrm rot="18290036">
            <a:off x="-1595337" y="-626204"/>
            <a:ext cx="10501628" cy="7614334"/>
          </a:xfrm>
          <a:prstGeom prst="rect">
            <a:avLst/>
          </a:prstGeom>
          <a:solidFill>
            <a:srgbClr val="3F013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FA961-1E7F-C207-E9DD-77ED465979DB}"/>
              </a:ext>
            </a:extLst>
          </p:cNvPr>
          <p:cNvSpPr/>
          <p:nvPr/>
        </p:nvSpPr>
        <p:spPr>
          <a:xfrm>
            <a:off x="7584141" y="4381500"/>
            <a:ext cx="4056115" cy="1786241"/>
          </a:xfrm>
          <a:prstGeom prst="rect">
            <a:avLst/>
          </a:prstGeom>
          <a:solidFill>
            <a:srgbClr val="3F013C">
              <a:alpha val="85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Clubs earn 3 league points for wins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&amp; 1 league point for draws. </a:t>
            </a:r>
            <a:r>
              <a:rPr lang="en-US" dirty="0">
                <a:solidFill>
                  <a:srgbClr val="F3287D"/>
                </a:solidFill>
              </a:rPr>
              <a:t>Draws were rare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accounting for only 19% of matches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D9CC7C-EF0B-9E7C-C1E1-45B788F06017}"/>
              </a:ext>
            </a:extLst>
          </p:cNvPr>
          <p:cNvGrpSpPr/>
          <p:nvPr/>
        </p:nvGrpSpPr>
        <p:grpSpPr>
          <a:xfrm>
            <a:off x="1264314" y="853770"/>
            <a:ext cx="4782326" cy="5576228"/>
            <a:chOff x="0" y="357955"/>
            <a:chExt cx="10080625" cy="900097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49C2441-46F6-CB43-AE05-7F8629A1CA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7872871"/>
                </p:ext>
              </p:extLst>
            </p:nvPr>
          </p:nvGraphicFramePr>
          <p:xfrm>
            <a:off x="0" y="818181"/>
            <a:ext cx="10080625" cy="8540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2F50E22A-A005-C5BA-F07A-2935CDD18ADB}"/>
                </a:ext>
              </a:extLst>
            </p:cNvPr>
            <p:cNvSpPr txBox="1"/>
            <p:nvPr/>
          </p:nvSpPr>
          <p:spPr>
            <a:xfrm>
              <a:off x="2489266" y="357955"/>
              <a:ext cx="5102093" cy="6121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chemeClr val="bg2">
                      <a:lumMod val="75000"/>
                    </a:schemeClr>
                  </a:solidFill>
                </a:rPr>
                <a:t>% </a:t>
              </a:r>
              <a:r>
                <a:rPr lang="en-US" sz="2400" baseline="0" dirty="0">
                  <a:solidFill>
                    <a:schemeClr val="bg2">
                      <a:lumMod val="75000"/>
                    </a:schemeClr>
                  </a:solidFill>
                </a:rPr>
                <a:t>Wins vs Draws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98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Raby</dc:creator>
  <cp:lastModifiedBy>Jeremy Raby</cp:lastModifiedBy>
  <cp:revision>4</cp:revision>
  <dcterms:created xsi:type="dcterms:W3CDTF">2023-05-01T16:47:49Z</dcterms:created>
  <dcterms:modified xsi:type="dcterms:W3CDTF">2023-05-01T18:25:42Z</dcterms:modified>
</cp:coreProperties>
</file>