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8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90" r:id="rId11"/>
    <p:sldId id="291" r:id="rId12"/>
    <p:sldId id="292" r:id="rId13"/>
    <p:sldId id="267" r:id="rId14"/>
    <p:sldId id="269" r:id="rId15"/>
    <p:sldId id="271" r:id="rId16"/>
    <p:sldId id="272" r:id="rId17"/>
    <p:sldId id="275" r:id="rId18"/>
    <p:sldId id="276" r:id="rId19"/>
    <p:sldId id="278" r:id="rId20"/>
    <p:sldId id="282" r:id="rId21"/>
    <p:sldId id="280" r:id="rId22"/>
    <p:sldId id="285" r:id="rId23"/>
    <p:sldId id="286" r:id="rId24"/>
    <p:sldId id="279" r:id="rId25"/>
    <p:sldId id="283" r:id="rId26"/>
    <p:sldId id="287" r:id="rId27"/>
    <p:sldId id="284" r:id="rId28"/>
    <p:sldId id="289" r:id="rId29"/>
    <p:sldId id="288" r:id="rId30"/>
    <p:sldId id="296" r:id="rId31"/>
    <p:sldId id="294" r:id="rId32"/>
    <p:sldId id="293" r:id="rId33"/>
    <p:sldId id="29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read v. non-blocking" id="{78B062CB-7FAF-764E-8351-B51DD116CF9B}">
          <p14:sldIdLst>
            <p14:sldId id="256"/>
            <p14:sldId id="268"/>
            <p14:sldId id="258"/>
            <p14:sldId id="260"/>
            <p14:sldId id="261"/>
            <p14:sldId id="262"/>
            <p14:sldId id="263"/>
            <p14:sldId id="265"/>
            <p14:sldId id="266"/>
          </p14:sldIdLst>
        </p14:section>
        <p14:section name="sales pitch" id="{5B93130B-082B-0744-8627-DE0C2765D8A6}">
          <p14:sldIdLst>
            <p14:sldId id="290"/>
            <p14:sldId id="291"/>
            <p14:sldId id="292"/>
          </p14:sldIdLst>
        </p14:section>
        <p14:section name="intro to node.js" id="{252A4BE5-0BBB-994D-A705-121DD5E4B3F8}">
          <p14:sldIdLst>
            <p14:sldId id="267"/>
            <p14:sldId id="269"/>
            <p14:sldId id="271"/>
            <p14:sldId id="272"/>
            <p14:sldId id="275"/>
            <p14:sldId id="276"/>
            <p14:sldId id="278"/>
            <p14:sldId id="282"/>
            <p14:sldId id="280"/>
            <p14:sldId id="285"/>
            <p14:sldId id="286"/>
            <p14:sldId id="279"/>
          </p14:sldIdLst>
        </p14:section>
        <p14:section name="creating node server" id="{57566E3E-5D0A-3540-A0B2-AAA204F92216}">
          <p14:sldIdLst>
            <p14:sldId id="283"/>
            <p14:sldId id="287"/>
            <p14:sldId id="284"/>
            <p14:sldId id="289"/>
            <p14:sldId id="288"/>
          </p14:sldIdLst>
        </p14:section>
        <p14:section name="final thoughts" id="{35155D95-3E59-724E-A5BF-9744835F7E84}">
          <p14:sldIdLst>
            <p14:sldId id="296"/>
            <p14:sldId id="294"/>
            <p14:sldId id="293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78D444"/>
    <a:srgbClr val="31D401"/>
    <a:srgbClr val="DD8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00" autoAdjust="0"/>
  </p:normalViewPr>
  <p:slideViewPr>
    <p:cSldViewPr snapToGrid="0" snapToObjects="1">
      <p:cViewPr>
        <p:scale>
          <a:sx n="121" d="100"/>
          <a:sy n="121" d="100"/>
        </p:scale>
        <p:origin x="-640" y="1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91CE8-D756-264C-92F2-D85123157770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5185C-D0B8-3143-8E48-CF74281CA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6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75B26-7057-2649-BF25-38CCBCF29030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9BD7-F3AD-6E4E-86B6-7A06B181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these</a:t>
            </a:r>
            <a:r>
              <a:rPr lang="en-US" baseline="0" dirty="0" smtClean="0"/>
              <a:t> are processes exclusive of i/o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9BD7-F3AD-6E4E-86B6-7A06B1818A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6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9BD7-F3AD-6E4E-86B6-7A06B1818A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the requests per second vs. the Java application. This is even more interesting because our initial performance results were using a single core for the </a:t>
            </a:r>
            <a:r>
              <a:rPr lang="en-US" dirty="0" err="1" smtClean="0"/>
              <a:t>node.js</a:t>
            </a:r>
            <a:r>
              <a:rPr lang="en-US" dirty="0" smtClean="0"/>
              <a:t> application compared to five cores in Java. We expect to increase this divide further.</a:t>
            </a:r>
          </a:p>
          <a:p>
            <a:endParaRPr lang="en-US" dirty="0" smtClean="0"/>
          </a:p>
          <a:p>
            <a:r>
              <a:rPr lang="en-US" dirty="0" smtClean="0"/>
              <a:t>35% decrease in the average response time for the same page. This resulted in the pages being served 200ms faster— something users will definitely notice.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9BD7-F3AD-6E4E-86B6-7A06B1818A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9BD7-F3AD-6E4E-86B6-7A06B1818A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(1/30/14 08:34) -----</a:t>
            </a:r>
          </a:p>
          <a:p>
            <a:r>
              <a:rPr lang="en-US"/>
              <a:t>change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9BD7-F3AD-6E4E-86B6-7A06B1818A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4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good time to demonstrate</a:t>
            </a:r>
            <a:r>
              <a:rPr lang="en-US" baseline="0" dirty="0" smtClean="0"/>
              <a:t> how to append to exports vs. replacing the default object.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9BD7-F3AD-6E4E-86B6-7A06B1818A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7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good time to demonstrate</a:t>
            </a:r>
            <a:r>
              <a:rPr lang="en-US" baseline="0" dirty="0" smtClean="0"/>
              <a:t> how to append to exports vs. replacing the default object.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9BD7-F3AD-6E4E-86B6-7A06B1818A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9BD7-F3AD-6E4E-86B6-7A06B1818A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 dirty="0">
                <a:solidFill>
                  <a:srgbClr val="78D444"/>
                </a:solidFill>
                <a:effectLst>
                  <a:outerShdw blurRad="155575" dist="50800" dir="2340000" algn="tl" rotWithShape="0">
                    <a:schemeClr val="accent5">
                      <a:lumMod val="20000"/>
                      <a:lumOff val="80000"/>
                      <a:alpha val="70000"/>
                    </a:schemeClr>
                  </a:outerShdw>
                </a:effectLst>
                <a:latin typeface="Avenir Book"/>
                <a:ea typeface="+mj-ea"/>
                <a:cs typeface="Avenir Book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 dirty="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ea typeface="+mn-ea"/>
                <a:cs typeface="Avenir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68A-3E3B-1843-929C-87614B6105F7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89B3-6E14-294D-89EA-526E70F8228F}" type="datetime1">
              <a:rPr lang="en-US" smtClean="0"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2519" y="1721388"/>
            <a:ext cx="777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2519" y="1848952"/>
            <a:ext cx="7770813" cy="4081440"/>
          </a:xfrm>
          <a:solidFill>
            <a:schemeClr val="bg2">
              <a:lumMod val="10000"/>
              <a:lumOff val="90000"/>
            </a:schemeClr>
          </a:solidFill>
          <a:ln w="19050" cmpd="sng">
            <a:solidFill>
              <a:srgbClr val="F6C16A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100"/>
              </a:spcBef>
              <a:buNone/>
              <a:defRPr sz="1200">
                <a:solidFill>
                  <a:schemeClr val="bg1"/>
                </a:solidFill>
                <a:effectLst/>
                <a:latin typeface="Monaco"/>
                <a:cs typeface="Monaco"/>
              </a:defRPr>
            </a:lvl1pPr>
            <a:lvl2pPr>
              <a:defRPr sz="1600">
                <a:latin typeface="Monaco"/>
                <a:cs typeface="Monaco"/>
              </a:defRPr>
            </a:lvl2pPr>
            <a:lvl3pPr>
              <a:defRPr sz="1400">
                <a:latin typeface="Monaco"/>
                <a:cs typeface="Monaco"/>
              </a:defRPr>
            </a:lvl3pPr>
            <a:lvl4pPr>
              <a:defRPr sz="1400">
                <a:latin typeface="Monaco"/>
                <a:cs typeface="Monaco"/>
              </a:defRPr>
            </a:lvl4pPr>
            <a:lvl5pPr>
              <a:defRPr sz="1400">
                <a:latin typeface="Monaco"/>
                <a:cs typeface="Monac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22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1pPr marL="342900" indent="-342900">
              <a:buFont typeface="Wingdings" charset="2"/>
              <a:buChar char=""/>
              <a:defRPr/>
            </a:lvl1pPr>
            <a:lvl2pPr marL="685800" indent="-336550">
              <a:buSzPct val="90000"/>
              <a:buFont typeface="Wingdings" charset="2"/>
              <a:buChar char=""/>
              <a:defRPr/>
            </a:lvl2pPr>
            <a:lvl3pPr marL="1035050" indent="-349250">
              <a:buSzPct val="80000"/>
              <a:buFont typeface="Wingdings" charset="2"/>
              <a:buChar char=""/>
              <a:defRPr/>
            </a:lvl3pPr>
            <a:lvl4pPr marL="1371600" indent="-336550">
              <a:buSzPct val="70000"/>
              <a:buFont typeface="Wingdings" charset="2"/>
              <a:buChar char=""/>
              <a:defRPr/>
            </a:lvl4pPr>
            <a:lvl5pPr marL="1720850" indent="-349250">
              <a:buSzPct val="60000"/>
              <a:buFont typeface="Wingdings" charset="2"/>
              <a:buChar char="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DCCC-283D-6A4B-A43F-4FE537EAEF4B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A7DF-98D7-1F4B-9ADA-DB771C844826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 dirty="0">
                <a:solidFill>
                  <a:srgbClr val="78D444"/>
                </a:solidFill>
                <a:effectLst>
                  <a:outerShdw blurRad="155575" dist="50800" dir="2340000" algn="tl" rotWithShape="0">
                    <a:schemeClr val="accent5">
                      <a:lumMod val="20000"/>
                      <a:lumOff val="80000"/>
                      <a:alpha val="70000"/>
                    </a:schemeClr>
                  </a:outerShdw>
                </a:effectLst>
                <a:latin typeface="Avenir Book"/>
                <a:ea typeface="+mj-ea"/>
                <a:cs typeface="Avenir Book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ea typeface="+mn-ea"/>
                <a:cs typeface="Avenir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DB88-58FD-6449-9B1D-21C96E1F09C1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"/>
              <a:defRPr sz="2200"/>
            </a:lvl1pPr>
            <a:lvl2pPr marL="685800" indent="-336550">
              <a:buSzPct val="90000"/>
              <a:buFont typeface="Wingdings" charset="2"/>
              <a:buChar char=""/>
              <a:defRPr sz="2000"/>
            </a:lvl2pPr>
            <a:lvl3pPr marL="1035050" indent="-349250">
              <a:buSzPct val="80000"/>
              <a:buFont typeface="Wingdings" charset="2"/>
              <a:buChar char=""/>
              <a:defRPr sz="1800"/>
            </a:lvl3pPr>
            <a:lvl4pPr marL="1371600" indent="-336550">
              <a:buSzPct val="70000"/>
              <a:buFont typeface="Wingdings" charset="2"/>
              <a:buChar char=""/>
              <a:defRPr sz="1800"/>
            </a:lvl4pPr>
            <a:lvl5pPr marL="1720850" indent="-349250">
              <a:buSzPct val="60000"/>
              <a:buFont typeface="Wingdings" charset="2"/>
              <a:buChar char=""/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5A48-162E-8C4E-A142-B61986F52319}" type="datetime1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844733" y="1761680"/>
            <a:ext cx="3611880" cy="4365625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"/>
              <a:defRPr sz="2200"/>
            </a:lvl1pPr>
            <a:lvl2pPr marL="685800" indent="-336550">
              <a:buSzPct val="90000"/>
              <a:buFont typeface="Wingdings" charset="2"/>
              <a:buChar char=""/>
              <a:defRPr sz="2000"/>
            </a:lvl2pPr>
            <a:lvl3pPr marL="1035050" indent="-349250">
              <a:buSzPct val="80000"/>
              <a:buFont typeface="Wingdings" charset="2"/>
              <a:buChar char=""/>
              <a:defRPr sz="1800"/>
            </a:lvl3pPr>
            <a:lvl4pPr marL="1371600" indent="-336550">
              <a:buSzPct val="70000"/>
              <a:buFont typeface="Wingdings" charset="2"/>
              <a:buChar char=""/>
              <a:defRPr sz="1800"/>
            </a:lvl4pPr>
            <a:lvl5pPr marL="1720850" indent="-349250">
              <a:buSzPct val="60000"/>
              <a:buFont typeface="Wingdings" charset="2"/>
              <a:buChar char=""/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04C8-906B-1143-A220-823DAF7CF5A3}" type="datetime1">
              <a:rPr lang="en-US" smtClean="0"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2373624"/>
            <a:ext cx="3611880" cy="3752540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"/>
              <a:defRPr sz="2200"/>
            </a:lvl1pPr>
            <a:lvl2pPr marL="685800" indent="-336550">
              <a:buSzPct val="90000"/>
              <a:buFont typeface="Wingdings" charset="2"/>
              <a:buChar char=""/>
              <a:defRPr sz="2000"/>
            </a:lvl2pPr>
            <a:lvl3pPr marL="1035050" indent="-349250">
              <a:buSzPct val="80000"/>
              <a:buFont typeface="Wingdings" charset="2"/>
              <a:buChar char=""/>
              <a:defRPr sz="1800"/>
            </a:lvl3pPr>
            <a:lvl4pPr marL="1371600" indent="-336550">
              <a:buSzPct val="70000"/>
              <a:buFont typeface="Wingdings" charset="2"/>
              <a:buChar char=""/>
              <a:defRPr sz="1800"/>
            </a:lvl4pPr>
            <a:lvl5pPr marL="1720850" indent="-349250">
              <a:buSzPct val="60000"/>
              <a:buFont typeface="Wingdings" charset="2"/>
              <a:buChar char=""/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4844733" y="2374766"/>
            <a:ext cx="3611880" cy="3752540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"/>
              <a:defRPr sz="2200"/>
            </a:lvl1pPr>
            <a:lvl2pPr marL="685800" indent="-336550">
              <a:buSzPct val="90000"/>
              <a:buFont typeface="Wingdings" charset="2"/>
              <a:buChar char=""/>
              <a:defRPr sz="2000"/>
            </a:lvl2pPr>
            <a:lvl3pPr marL="1035050" indent="-349250">
              <a:buSzPct val="80000"/>
              <a:buFont typeface="Wingdings" charset="2"/>
              <a:buChar char=""/>
              <a:defRPr sz="1800"/>
            </a:lvl3pPr>
            <a:lvl4pPr marL="1371600" indent="-336550">
              <a:buSzPct val="70000"/>
              <a:buFont typeface="Wingdings" charset="2"/>
              <a:buChar char=""/>
              <a:defRPr sz="1800"/>
            </a:lvl4pPr>
            <a:lvl5pPr marL="1720850" indent="-349250">
              <a:buSzPct val="60000"/>
              <a:buFont typeface="Wingdings" charset="2"/>
              <a:buChar char=""/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F9C8-EEA4-2443-8928-A323B09EF71C}" type="datetime1">
              <a:rPr lang="en-US" smtClean="0"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825546"/>
          </a:xfrm>
        </p:spPr>
        <p:txBody>
          <a:bodyPr/>
          <a:lstStyle>
            <a:lvl1pPr marL="342900" indent="-342900">
              <a:buFont typeface="Wingdings" charset="2"/>
              <a:buChar char=""/>
              <a:defRPr/>
            </a:lvl1pPr>
            <a:lvl2pPr marL="685800" indent="-336550">
              <a:buSzPct val="90000"/>
              <a:buFont typeface="Wingdings" charset="2"/>
              <a:buChar char=""/>
              <a:defRPr/>
            </a:lvl2pPr>
            <a:lvl3pPr marL="1035050" indent="-349250">
              <a:buSzPct val="80000"/>
              <a:buFont typeface="Wingdings" charset="2"/>
              <a:buChar char=""/>
              <a:defRPr/>
            </a:lvl3pPr>
            <a:lvl4pPr marL="1371600" indent="-336550">
              <a:buSzPct val="70000"/>
              <a:buFont typeface="Wingdings" charset="2"/>
              <a:buChar char=""/>
              <a:defRPr/>
            </a:lvl4pPr>
            <a:lvl5pPr marL="1720850" indent="-349250">
              <a:buSzPct val="60000"/>
              <a:buFont typeface="Wingdings" charset="2"/>
              <a:buChar char="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8623-03B4-694F-984D-B4FBA10C5D2F}" type="datetime1">
              <a:rPr lang="en-US" smtClean="0"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A3AE-4394-3949-9610-CC57F65221BE}" type="datetime1">
              <a:rPr lang="en-US" smtClean="0"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2519" y="1721388"/>
            <a:ext cx="777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2519" y="1869142"/>
            <a:ext cx="7770813" cy="1615620"/>
          </a:xfrm>
        </p:spPr>
        <p:txBody>
          <a:bodyPr/>
          <a:lstStyle>
            <a:lvl1pPr marL="342900" indent="-342900">
              <a:buFont typeface="Wingdings" charset="2"/>
              <a:buChar char=""/>
              <a:defRPr/>
            </a:lvl1pPr>
            <a:lvl2pPr marL="685800" indent="-336550">
              <a:buSzPct val="90000"/>
              <a:buFont typeface="Wingdings" charset="2"/>
              <a:buChar char=""/>
              <a:defRPr/>
            </a:lvl2pPr>
            <a:lvl3pPr marL="1035050" indent="-349250">
              <a:buSzPct val="80000"/>
              <a:buFont typeface="Wingdings" charset="2"/>
              <a:buChar char=""/>
              <a:defRPr/>
            </a:lvl3pPr>
            <a:lvl4pPr marL="1035050" indent="0">
              <a:buSzPct val="70000"/>
              <a:buFont typeface="Wingdings" charset="2"/>
              <a:buNone/>
              <a:defRPr/>
            </a:lvl4pPr>
            <a:lvl5pPr marL="1371600" indent="0">
              <a:buSzPct val="60000"/>
              <a:buFont typeface="Wingdings" charset="2"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3250" y="3589339"/>
            <a:ext cx="7770813" cy="2393535"/>
          </a:xfrm>
          <a:solidFill>
            <a:schemeClr val="bg2">
              <a:lumMod val="10000"/>
              <a:lumOff val="90000"/>
            </a:schemeClr>
          </a:solidFill>
          <a:ln w="19050" cmpd="sng">
            <a:solidFill>
              <a:srgbClr val="F6C16A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None/>
              <a:defRPr sz="1200">
                <a:solidFill>
                  <a:schemeClr val="bg1"/>
                </a:solidFill>
                <a:effectLst/>
                <a:latin typeface="Monaco"/>
                <a:cs typeface="Monaco"/>
              </a:defRPr>
            </a:lvl1pPr>
            <a:lvl2pPr>
              <a:defRPr sz="1600">
                <a:latin typeface="Monaco"/>
                <a:cs typeface="Monaco"/>
              </a:defRPr>
            </a:lvl2pPr>
            <a:lvl3pPr>
              <a:defRPr sz="1400">
                <a:latin typeface="Monaco"/>
                <a:cs typeface="Monaco"/>
              </a:defRPr>
            </a:lvl3pPr>
            <a:lvl4pPr>
              <a:defRPr sz="1400">
                <a:latin typeface="Monaco"/>
                <a:cs typeface="Monaco"/>
              </a:defRPr>
            </a:lvl4pPr>
            <a:lvl5pPr>
              <a:defRPr sz="1400">
                <a:latin typeface="Monaco"/>
                <a:cs typeface="Monac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520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2519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cs typeface="Avenir Book"/>
              </a:defRPr>
            </a:lvl1pPr>
          </a:lstStyle>
          <a:p>
            <a:fld id="{73A6AB0A-9248-4645-B958-FE30E46DB45B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cs typeface="Avenir Book"/>
              </a:defRPr>
            </a:lvl1pPr>
          </a:lstStyle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cs typeface="Avenir Book"/>
              </a:defRPr>
            </a:lvl1pPr>
          </a:lstStyle>
          <a:p>
            <a:fld id="{5376527A-B0A5-B44D-A233-319B60D65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6" r:id="rId9"/>
    <p:sldLayoutId id="2147483907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78D444"/>
          </a:solidFill>
          <a:effectLst>
            <a:outerShdw blurRad="155575" dist="50800" dir="2340000" algn="tl" rotWithShape="0">
              <a:schemeClr val="accent5">
                <a:lumMod val="20000"/>
                <a:lumOff val="80000"/>
                <a:alpha val="70000"/>
              </a:schemeClr>
            </a:outerShdw>
          </a:effectLst>
          <a:latin typeface="Avenir Book"/>
          <a:ea typeface="+mj-ea"/>
          <a:cs typeface="Avenir Book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2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Avenir Book"/>
          <a:ea typeface="+mn-ea"/>
          <a:cs typeface="Avenir Book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2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Avenir Book"/>
          <a:ea typeface="+mn-ea"/>
          <a:cs typeface="Avenir Book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2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Avenir Book"/>
          <a:ea typeface="+mn-ea"/>
          <a:cs typeface="Avenir Book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2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Avenir Book"/>
          <a:ea typeface="+mn-ea"/>
          <a:cs typeface="Avenir Book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2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Avenir Book"/>
          <a:ea typeface="+mn-ea"/>
          <a:cs typeface="Avenir Book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2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2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2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2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885"/>
            <a:ext cx="7772400" cy="978408"/>
          </a:xfrm>
        </p:spPr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38896"/>
            <a:ext cx="7772400" cy="91966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 </a:t>
            </a:r>
            <a:r>
              <a:rPr lang="en-US" sz="1600" dirty="0"/>
              <a:t>platform built on Chrome's JavaScript runtime for easily building fast, scalable network </a:t>
            </a:r>
            <a:r>
              <a:rPr lang="en-US" sz="1600" dirty="0" smtClean="0"/>
              <a:t>applications </a:t>
            </a:r>
            <a:endParaRPr lang="en-US" sz="1600" dirty="0"/>
          </a:p>
        </p:txBody>
      </p:sp>
      <p:pic>
        <p:nvPicPr>
          <p:cNvPr id="4" name="Picture 3" descr="nodej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50" y="799995"/>
            <a:ext cx="3213100" cy="93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606437" y="5271089"/>
            <a:ext cx="385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Avenir Book"/>
                <a:cs typeface="Avenir Book"/>
              </a:rPr>
              <a:t>by: Jeremy Rambo</a:t>
            </a:r>
            <a:endParaRPr lang="en-US" sz="16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53691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 at </a:t>
            </a:r>
            <a:r>
              <a:rPr lang="en-US" dirty="0" err="1" smtClean="0"/>
              <a:t>paypal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paypal</a:t>
            </a:r>
            <a:r>
              <a:rPr lang="en-US" dirty="0" smtClean="0"/>
              <a:t> migrated their account overview page</a:t>
            </a:r>
            <a:endParaRPr lang="en-US" dirty="0"/>
          </a:p>
        </p:txBody>
      </p:sp>
      <p:pic>
        <p:nvPicPr>
          <p:cNvPr id="5" name="Picture Placeholder 4" descr="paypal_logo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037" b="-470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489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java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team node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685800" y="2373624"/>
            <a:ext cx="3611880" cy="2003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started </a:t>
            </a:r>
            <a:r>
              <a:rPr lang="en-US" dirty="0" err="1" smtClean="0"/>
              <a:t>january</a:t>
            </a:r>
            <a:r>
              <a:rPr lang="en-US" dirty="0" smtClean="0"/>
              <a:t> 2013</a:t>
            </a:r>
          </a:p>
          <a:p>
            <a:r>
              <a:rPr lang="en-US" dirty="0" smtClean="0"/>
              <a:t>5 engineers</a:t>
            </a:r>
          </a:p>
          <a:p>
            <a:r>
              <a:rPr lang="en-US" dirty="0" smtClean="0"/>
              <a:t>completed in </a:t>
            </a:r>
            <a:r>
              <a:rPr lang="en-US" dirty="0" err="1" smtClean="0"/>
              <a:t>june</a:t>
            </a:r>
            <a:endParaRPr lang="en-US" dirty="0" smtClean="0"/>
          </a:p>
          <a:p>
            <a:r>
              <a:rPr lang="en-US" dirty="0" smtClean="0"/>
              <a:t>5 core server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4844733" y="2374766"/>
            <a:ext cx="3611880" cy="20021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started march 2013</a:t>
            </a:r>
          </a:p>
          <a:p>
            <a:r>
              <a:rPr lang="en-US" dirty="0" smtClean="0"/>
              <a:t>2 engineers</a:t>
            </a:r>
          </a:p>
          <a:p>
            <a:r>
              <a:rPr lang="en-US" dirty="0" smtClean="0"/>
              <a:t>completed in </a:t>
            </a:r>
            <a:r>
              <a:rPr lang="en-US" dirty="0" err="1" smtClean="0"/>
              <a:t>june</a:t>
            </a:r>
            <a:endParaRPr lang="en-US" dirty="0" smtClean="0"/>
          </a:p>
          <a:p>
            <a:r>
              <a:rPr lang="en-US" dirty="0" smtClean="0"/>
              <a:t>single core server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681336"/>
            <a:ext cx="7771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"/>
            </a:pPr>
            <a:r>
              <a:rPr lang="en-US" dirty="0" smtClean="0">
                <a:latin typeface="Avenir Book"/>
                <a:cs typeface="Avenir Book"/>
              </a:rPr>
              <a:t>node app built almost twice as fast with half the team</a:t>
            </a:r>
          </a:p>
          <a:p>
            <a:pPr marL="285750" indent="-285750">
              <a:buFont typeface="Wingdings" charset="2"/>
              <a:buChar char=""/>
            </a:pPr>
            <a:r>
              <a:rPr lang="en-US" dirty="0" smtClean="0">
                <a:latin typeface="Avenir Book"/>
                <a:cs typeface="Avenir Book"/>
              </a:rPr>
              <a:t>node app had 33% fewer lines of code</a:t>
            </a:r>
          </a:p>
          <a:p>
            <a:pPr marL="285750" indent="-285750">
              <a:buFont typeface="Wingdings" charset="2"/>
              <a:buChar char=""/>
            </a:pPr>
            <a:r>
              <a:rPr lang="en-US" dirty="0" smtClean="0">
                <a:latin typeface="Avenir Book"/>
                <a:cs typeface="Avenir Book"/>
              </a:rPr>
              <a:t>node app had 40% fewer files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26463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java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team node</a:t>
            </a:r>
            <a:endParaRPr lang="en-US" dirty="0"/>
          </a:p>
        </p:txBody>
      </p:sp>
      <p:pic>
        <p:nvPicPr>
          <p:cNvPr id="8" name="Content Placeholder 7" descr="node_java_perf.gif"/>
          <p:cNvPicPr>
            <a:picLocks noGrp="1" noChangeAspect="1"/>
          </p:cNvPicPr>
          <p:nvPr>
            <p:ph sz="half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9570"/>
          <a:stretch/>
        </p:blipFill>
        <p:spPr>
          <a:xfrm>
            <a:off x="685800" y="2373625"/>
            <a:ext cx="3611880" cy="3752540"/>
          </a:xfrm>
        </p:spPr>
      </p:pic>
      <p:pic>
        <p:nvPicPr>
          <p:cNvPr id="7" name="Content Placeholder 6" descr="node_java_perf.gif"/>
          <p:cNvPicPr>
            <a:picLocks noGrp="1" noChangeAspect="1"/>
          </p:cNvPicPr>
          <p:nvPr>
            <p:ph sz="half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762"/>
          <a:stretch/>
        </p:blipFill>
        <p:spPr>
          <a:xfrm>
            <a:off x="4845526" y="2373625"/>
            <a:ext cx="3611880" cy="3752540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272877" y="3717058"/>
            <a:ext cx="139587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pages / sec</a:t>
            </a:r>
            <a:endParaRPr lang="en-US" sz="11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4397904" y="3717057"/>
            <a:ext cx="139587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pages / sec</a:t>
            </a:r>
            <a:endParaRPr lang="en-US" sz="11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169272" y="3732279"/>
            <a:ext cx="1995207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response time (</a:t>
            </a:r>
            <a:r>
              <a:rPr lang="en-US" sz="1100" dirty="0" err="1" smtClean="0">
                <a:solidFill>
                  <a:schemeClr val="bg1"/>
                </a:solidFill>
                <a:latin typeface="Avenir Book"/>
                <a:cs typeface="Avenir Book"/>
              </a:rPr>
              <a:t>ms</a:t>
            </a:r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)</a:t>
            </a:r>
            <a:endParaRPr lang="en-US" sz="11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7334886" y="3732278"/>
            <a:ext cx="1995207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response time (</a:t>
            </a:r>
            <a:r>
              <a:rPr lang="en-US" sz="1100" dirty="0" err="1" smtClean="0">
                <a:solidFill>
                  <a:schemeClr val="bg1"/>
                </a:solidFill>
                <a:latin typeface="Avenir Book"/>
                <a:cs typeface="Avenir Book"/>
              </a:rPr>
              <a:t>ms</a:t>
            </a:r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)</a:t>
            </a:r>
            <a:endParaRPr lang="en-US" sz="11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7356" y="2595174"/>
            <a:ext cx="2403416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java application</a:t>
            </a:r>
            <a:endParaRPr lang="en-US" sz="11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51996" y="2595174"/>
            <a:ext cx="2403416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node application</a:t>
            </a:r>
          </a:p>
          <a:p>
            <a:pPr algn="ctr"/>
            <a:endParaRPr lang="en-US" sz="11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80283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 lightweight </a:t>
            </a:r>
            <a:r>
              <a:rPr lang="en-US" sz="1600" dirty="0"/>
              <a:t>and </a:t>
            </a:r>
            <a:r>
              <a:rPr lang="en-US" sz="1600" dirty="0" smtClean="0"/>
              <a:t>efficient event</a:t>
            </a:r>
            <a:r>
              <a:rPr lang="en-US" sz="1600" dirty="0"/>
              <a:t>-driven, non-blocking I/O </a:t>
            </a:r>
            <a:r>
              <a:rPr lang="en-US" sz="1600" dirty="0" smtClean="0"/>
              <a:t>model runtime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839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23503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 “no </a:t>
            </a:r>
            <a:r>
              <a:rPr lang="en-US" dirty="0" err="1" smtClean="0"/>
              <a:t>js</a:t>
            </a:r>
            <a:r>
              <a:rPr lang="en-US" dirty="0" smtClean="0"/>
              <a:t>” but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u="sng" dirty="0" smtClean="0"/>
              <a:t>not</a:t>
            </a:r>
            <a:r>
              <a:rPr lang="en-US" dirty="0" smtClean="0"/>
              <a:t> run in a browser, it is </a:t>
            </a:r>
            <a:r>
              <a:rPr lang="en-US" u="sng" dirty="0" smtClean="0"/>
              <a:t>not</a:t>
            </a:r>
            <a:r>
              <a:rPr lang="en-US" dirty="0" smtClean="0"/>
              <a:t> a client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is a runtime container, like Apache or </a:t>
            </a:r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WAS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is a binary that executes JavaScript</a:t>
            </a:r>
          </a:p>
          <a:p>
            <a:pPr lvl="1"/>
            <a:r>
              <a:rPr lang="en-US" dirty="0" smtClean="0"/>
              <a:t>can be a server or any other task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4628855"/>
            <a:ext cx="7770813" cy="162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" charset="2"/>
              <a:buChar char=""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ea typeface="+mn-ea"/>
                <a:cs typeface="Avenir Book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SzPct val="90000"/>
              <a:buFont typeface="Wingdings" charset="2"/>
              <a:buChar char=""/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ea typeface="+mn-ea"/>
                <a:cs typeface="Avenir Book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SzPct val="80000"/>
              <a:buFont typeface="Wingdings" charset="2"/>
              <a:buChar char=""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ea typeface="+mn-ea"/>
                <a:cs typeface="Avenir Book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SzPct val="70000"/>
              <a:buFont typeface="Wingdings" charset="2"/>
              <a:buChar char=""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ea typeface="+mn-ea"/>
                <a:cs typeface="Avenir Book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SzPct val="60000"/>
              <a:buFont typeface="Wingdings" charset="2"/>
              <a:buChar char=""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ea typeface="+mn-ea"/>
                <a:cs typeface="Avenir Book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78D444"/>
                </a:solidFill>
              </a:rPr>
              <a:t>web analogy</a:t>
            </a:r>
          </a:p>
          <a:p>
            <a:pPr marL="0" indent="0" algn="ctr">
              <a:buNone/>
            </a:pPr>
            <a:r>
              <a:rPr lang="en-US" dirty="0" smtClean="0"/>
              <a:t>JavaScript is to </a:t>
            </a:r>
            <a:r>
              <a:rPr lang="en-US" dirty="0" err="1" smtClean="0"/>
              <a:t>Node.js</a:t>
            </a:r>
            <a:r>
              <a:rPr lang="en-US" dirty="0" smtClean="0"/>
              <a:t> as a Servlet is to Apache or </a:t>
            </a:r>
            <a:r>
              <a:rPr lang="en-US" dirty="0" smtClean="0">
                <a:solidFill>
                  <a:srgbClr val="595959"/>
                </a:solidFill>
              </a:rPr>
              <a:t>WAS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7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olex-secure.openlogic.com</a:t>
            </a:r>
            <a:r>
              <a:rPr lang="en-US" dirty="0"/>
              <a:t>/packages/node-</a:t>
            </a:r>
            <a:r>
              <a:rPr lang="en-US" dirty="0" err="1"/>
              <a:t>js</a:t>
            </a:r>
            <a:endParaRPr lang="en-US" dirty="0" smtClean="0"/>
          </a:p>
          <a:p>
            <a:pPr lvl="1"/>
            <a:r>
              <a:rPr lang="en-US" dirty="0" smtClean="0"/>
              <a:t>or search “Node” in OLEX</a:t>
            </a:r>
          </a:p>
          <a:p>
            <a:pPr lvl="1"/>
            <a:r>
              <a:rPr lang="en-US" dirty="0" smtClean="0"/>
              <a:t>download and install the package applicable for your system</a:t>
            </a:r>
          </a:p>
          <a:p>
            <a:pPr lvl="1"/>
            <a:endParaRPr lang="en-US" dirty="0"/>
          </a:p>
          <a:p>
            <a:r>
              <a:rPr lang="en-US" dirty="0" smtClean="0"/>
              <a:t>open a terminal (console)</a:t>
            </a:r>
          </a:p>
          <a:p>
            <a:r>
              <a:rPr lang="en-US" dirty="0" smtClean="0"/>
              <a:t>type: node --version</a:t>
            </a:r>
          </a:p>
          <a:p>
            <a:pPr lvl="1"/>
            <a:r>
              <a:rPr lang="en-US" dirty="0" smtClean="0"/>
              <a:t>verify you see: v0.10.20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6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rocks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isn’t always a server</a:t>
            </a:r>
          </a:p>
          <a:p>
            <a:r>
              <a:rPr lang="en-US" dirty="0" smtClean="0"/>
              <a:t>example “</a:t>
            </a:r>
            <a:r>
              <a:rPr lang="en-US" dirty="0" err="1" smtClean="0"/>
              <a:t>javascript</a:t>
            </a:r>
            <a:r>
              <a:rPr lang="en-US" dirty="0" smtClean="0"/>
              <a:t> rocks!”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250" y="3589340"/>
            <a:ext cx="7770813" cy="66165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~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alpha.js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 smtClean="0"/>
              <a:t>console.log</a:t>
            </a:r>
            <a:r>
              <a:rPr lang="en-US" dirty="0" smtClean="0"/>
              <a:t>(“</a:t>
            </a:r>
            <a:r>
              <a:rPr lang="en-US" dirty="0" err="1" smtClean="0"/>
              <a:t>javascript</a:t>
            </a:r>
            <a:r>
              <a:rPr lang="en-US" dirty="0" smtClean="0"/>
              <a:t> rocks!”);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3250" y="5468172"/>
            <a:ext cx="7770813" cy="6616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Tx/>
              <a:buNone/>
              <a:defRPr sz="1200" kern="1200">
                <a:solidFill>
                  <a:schemeClr val="bg1"/>
                </a:solidFill>
                <a:effectLst/>
                <a:latin typeface="Monaco"/>
                <a:ea typeface="+mn-ea"/>
                <a:cs typeface="Monaco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&gt;&gt; node alpha</a:t>
            </a:r>
          </a:p>
          <a:p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rocks!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7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2519" y="1869142"/>
            <a:ext cx="7770813" cy="4124228"/>
          </a:xfrm>
        </p:spPr>
        <p:txBody>
          <a:bodyPr>
            <a:normAutofit/>
          </a:bodyPr>
          <a:lstStyle/>
          <a:p>
            <a:r>
              <a:rPr lang="en-US" dirty="0"/>
              <a:t>require( </a:t>
            </a:r>
            <a:r>
              <a:rPr lang="en-US" dirty="0" smtClean="0">
                <a:solidFill>
                  <a:srgbClr val="78D444"/>
                </a:solidFill>
              </a:rPr>
              <a:t>{module} 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built in function that resolves a dependent </a:t>
            </a:r>
            <a:r>
              <a:rPr lang="en-US" dirty="0" smtClean="0"/>
              <a:t>module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module.exports</a:t>
            </a:r>
            <a:endParaRPr lang="en-US" dirty="0" smtClean="0"/>
          </a:p>
          <a:p>
            <a:pPr lvl="1"/>
            <a:r>
              <a:rPr lang="en-US" dirty="0" smtClean="0"/>
              <a:t>the default object created by the Node module system</a:t>
            </a:r>
          </a:p>
          <a:p>
            <a:pPr lvl="1"/>
            <a:r>
              <a:rPr lang="en-US" dirty="0" smtClean="0"/>
              <a:t>can add to or re-assign</a:t>
            </a:r>
          </a:p>
          <a:p>
            <a:pPr lvl="2"/>
            <a:r>
              <a:rPr lang="en-US" dirty="0" err="1" smtClean="0"/>
              <a:t>module.exports</a:t>
            </a:r>
            <a:r>
              <a:rPr lang="en-US" dirty="0" smtClean="0"/>
              <a:t> = function(){}</a:t>
            </a:r>
          </a:p>
          <a:p>
            <a:pPr lvl="2"/>
            <a:r>
              <a:rPr lang="en-US" dirty="0" err="1"/>
              <a:t>module.exports.doSomething</a:t>
            </a:r>
            <a:r>
              <a:rPr lang="en-US" dirty="0"/>
              <a:t> = function(){}</a:t>
            </a:r>
          </a:p>
          <a:p>
            <a:pPr lvl="1"/>
            <a:r>
              <a:rPr lang="en-US" dirty="0" smtClean="0"/>
              <a:t>implicit “exports” available as alias shorthand</a:t>
            </a:r>
          </a:p>
        </p:txBody>
      </p:sp>
    </p:spTree>
    <p:extLst>
      <p:ext uri="{BB962C8B-B14F-4D97-AF65-F5344CB8AC3E}">
        <p14:creationId xmlns:p14="http://schemas.microsoft.com/office/powerpoint/2010/main" val="81510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in action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2519" y="1869142"/>
            <a:ext cx="7770813" cy="10706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rgbClr val="F6C16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Tx/>
              <a:buNone/>
              <a:defRPr sz="1200" kern="1200">
                <a:solidFill>
                  <a:schemeClr val="bg1"/>
                </a:solidFill>
                <a:effectLst/>
                <a:latin typeface="Monaco"/>
                <a:ea typeface="+mn-ea"/>
                <a:cs typeface="Monaco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~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beta.js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 smtClean="0"/>
              <a:t>module.exports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js</a:t>
            </a:r>
            <a:r>
              <a:rPr lang="en-US" dirty="0" smtClean="0"/>
              <a:t> : "</a:t>
            </a:r>
            <a:r>
              <a:rPr lang="en-US" dirty="0" err="1" smtClean="0"/>
              <a:t>javascript</a:t>
            </a:r>
            <a:r>
              <a:rPr lang="en-US" dirty="0" smtClean="0"/>
              <a:t> rocks!"</a:t>
            </a:r>
          </a:p>
          <a:p>
            <a:r>
              <a:rPr lang="en-US" dirty="0" smtClean="0"/>
              <a:t>};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602519" y="5531955"/>
            <a:ext cx="7770813" cy="6616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00"/>
              </a:spcBef>
              <a:buFontTx/>
              <a:buNone/>
              <a:defRPr sz="120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Monaco"/>
                <a:cs typeface="Monaco"/>
              </a:defRPr>
            </a:lvl1pPr>
            <a:lvl2pPr marL="685800" indent="-336550" defTabSz="914400">
              <a:spcBef>
                <a:spcPts val="600"/>
              </a:spcBef>
              <a:buFontTx/>
              <a:buBlip>
                <a:blip r:embed="rId3"/>
              </a:buBlip>
              <a:defRPr sz="16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2pPr>
            <a:lvl3pPr marL="1035050" indent="-349250" defTabSz="914400">
              <a:spcBef>
                <a:spcPts val="600"/>
              </a:spcBef>
              <a:buFontTx/>
              <a:buBlip>
                <a:blip r:embed="rId3"/>
              </a:buBlip>
              <a:defRPr sz="14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3pPr>
            <a:lvl4pPr indent="-336550" defTabSz="914400">
              <a:spcBef>
                <a:spcPts val="600"/>
              </a:spcBef>
              <a:buFontTx/>
              <a:buBlip>
                <a:blip r:embed="rId3"/>
              </a:buBlip>
              <a:defRPr sz="14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4pPr>
            <a:lvl5pPr marL="1720850" indent="-349250" defTabSz="914400">
              <a:spcBef>
                <a:spcPts val="600"/>
              </a:spcBef>
              <a:buFontTx/>
              <a:buBlip>
                <a:blip r:embed="rId3"/>
              </a:buBlip>
              <a:defRPr sz="14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5pPr>
            <a:lvl6pPr marL="2055813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6pPr>
            <a:lvl7pPr marL="2398713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7pPr>
            <a:lvl8pPr marL="2743200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8pPr>
            <a:lvl9pPr marL="3087688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9pPr>
          </a:lstStyle>
          <a:p>
            <a:r>
              <a:rPr lang="en-US" dirty="0"/>
              <a:t>&gt;&gt; node </a:t>
            </a:r>
            <a:r>
              <a:rPr lang="en-US" dirty="0" smtClean="0"/>
              <a:t>alpha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rocks!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02519" y="3065716"/>
            <a:ext cx="7770813" cy="98665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rgbClr val="F6C16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Tx/>
              <a:buNone/>
              <a:defRPr sz="1200" kern="1200">
                <a:solidFill>
                  <a:schemeClr val="bg1"/>
                </a:solidFill>
                <a:effectLst/>
                <a:latin typeface="Monaco"/>
                <a:ea typeface="+mn-ea"/>
                <a:cs typeface="Monaco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~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alpha.js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beta = </a:t>
            </a:r>
            <a:r>
              <a:rPr lang="en-US" dirty="0"/>
              <a:t>require( ".</a:t>
            </a:r>
            <a:r>
              <a:rPr lang="en-US" dirty="0" smtClean="0"/>
              <a:t>/beta" 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 </a:t>
            </a:r>
            <a:r>
              <a:rPr lang="en-US" dirty="0" err="1" smtClean="0"/>
              <a:t>beta.js</a:t>
            </a:r>
            <a:r>
              <a:rPr lang="en-US" dirty="0" smtClean="0"/>
              <a:t> )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430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 smtClean="0"/>
          </a:p>
          <a:p>
            <a:pPr lvl="1"/>
            <a:r>
              <a:rPr lang="en-US" dirty="0" smtClean="0"/>
              <a:t>allows you to “package” a module within your project</a:t>
            </a:r>
          </a:p>
          <a:p>
            <a:pPr lvl="1"/>
            <a:r>
              <a:rPr lang="en-US" dirty="0" smtClean="0"/>
              <a:t>specify the main script</a:t>
            </a:r>
          </a:p>
          <a:p>
            <a:pPr lvl="1"/>
            <a:r>
              <a:rPr lang="en-US" dirty="0" smtClean="0"/>
              <a:t>specify dependencies and their respective versions</a:t>
            </a:r>
          </a:p>
          <a:p>
            <a:pPr lvl="1"/>
            <a:r>
              <a:rPr lang="en-US" dirty="0" smtClean="0"/>
              <a:t>expose only what you want to expose</a:t>
            </a:r>
          </a:p>
          <a:p>
            <a:r>
              <a:rPr lang="en-US" dirty="0" smtClean="0"/>
              <a:t>so much more, a great topic for another brown bag</a:t>
            </a:r>
          </a:p>
          <a:p>
            <a:pPr lvl="1"/>
            <a:r>
              <a:rPr lang="en-US" dirty="0" smtClean="0"/>
              <a:t>acts similarly to maven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4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i’m</a:t>
            </a:r>
            <a:r>
              <a:rPr lang="en-US" dirty="0" smtClean="0"/>
              <a:t> still learning </a:t>
            </a:r>
          </a:p>
          <a:p>
            <a:r>
              <a:rPr lang="en-US" dirty="0" smtClean="0"/>
              <a:t>always trust </a:t>
            </a:r>
            <a:r>
              <a:rPr lang="en-US" smtClean="0"/>
              <a:t>a ginger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64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2519" y="1869142"/>
            <a:ext cx="7770813" cy="10706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rgbClr val="F6C16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Tx/>
              <a:buNone/>
              <a:defRPr sz="1200" kern="1200">
                <a:solidFill>
                  <a:schemeClr val="bg1"/>
                </a:solidFill>
                <a:effectLst/>
                <a:latin typeface="Monaco"/>
                <a:ea typeface="+mn-ea"/>
                <a:cs typeface="Monaco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~ /beta/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package.json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 "name" : "</a:t>
            </a:r>
            <a:r>
              <a:rPr lang="en-US" dirty="0" err="1"/>
              <a:t>javascript</a:t>
            </a:r>
            <a:r>
              <a:rPr lang="en-US" dirty="0"/>
              <a:t> rock content module",</a:t>
            </a:r>
          </a:p>
          <a:p>
            <a:r>
              <a:rPr lang="en-US" dirty="0"/>
              <a:t>    "main" : "</a:t>
            </a:r>
            <a:r>
              <a:rPr lang="en-US" dirty="0" err="1"/>
              <a:t>gamma.js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602519" y="5531955"/>
            <a:ext cx="7770813" cy="6616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00"/>
              </a:spcBef>
              <a:buFontTx/>
              <a:buNone/>
              <a:defRPr sz="120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Monaco"/>
                <a:cs typeface="Monaco"/>
              </a:defRPr>
            </a:lvl1pPr>
            <a:lvl2pPr marL="685800" indent="-336550" defTabSz="914400">
              <a:spcBef>
                <a:spcPts val="600"/>
              </a:spcBef>
              <a:buFontTx/>
              <a:buBlip>
                <a:blip r:embed="rId3"/>
              </a:buBlip>
              <a:defRPr sz="16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2pPr>
            <a:lvl3pPr marL="1035050" indent="-349250" defTabSz="914400">
              <a:spcBef>
                <a:spcPts val="600"/>
              </a:spcBef>
              <a:buFontTx/>
              <a:buBlip>
                <a:blip r:embed="rId3"/>
              </a:buBlip>
              <a:defRPr sz="14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3pPr>
            <a:lvl4pPr indent="-336550" defTabSz="914400">
              <a:spcBef>
                <a:spcPts val="600"/>
              </a:spcBef>
              <a:buFontTx/>
              <a:buBlip>
                <a:blip r:embed="rId3"/>
              </a:buBlip>
              <a:defRPr sz="14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4pPr>
            <a:lvl5pPr marL="1720850" indent="-349250" defTabSz="914400">
              <a:spcBef>
                <a:spcPts val="600"/>
              </a:spcBef>
              <a:buFontTx/>
              <a:buBlip>
                <a:blip r:embed="rId3"/>
              </a:buBlip>
              <a:defRPr sz="14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5pPr>
            <a:lvl6pPr marL="2055813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6pPr>
            <a:lvl7pPr marL="2398713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7pPr>
            <a:lvl8pPr marL="2743200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8pPr>
            <a:lvl9pPr marL="3087688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9pPr>
          </a:lstStyle>
          <a:p>
            <a:r>
              <a:rPr lang="en-US" dirty="0"/>
              <a:t>&gt;&gt; </a:t>
            </a:r>
            <a:r>
              <a:rPr lang="en-US"/>
              <a:t>node </a:t>
            </a:r>
            <a:r>
              <a:rPr lang="en-US" smtClean="0"/>
              <a:t>alpha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rocks!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02519" y="4209810"/>
            <a:ext cx="7770813" cy="98665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rgbClr val="F6C16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Tx/>
              <a:buNone/>
              <a:defRPr sz="1200" kern="1200">
                <a:solidFill>
                  <a:schemeClr val="bg1"/>
                </a:solidFill>
                <a:effectLst/>
                <a:latin typeface="Monaco"/>
                <a:ea typeface="+mn-ea"/>
                <a:cs typeface="Monaco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~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alpha.js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beta = </a:t>
            </a:r>
            <a:r>
              <a:rPr lang="en-US" dirty="0"/>
              <a:t>require( ".</a:t>
            </a:r>
            <a:r>
              <a:rPr lang="en-US" dirty="0" smtClean="0"/>
              <a:t>/beta" 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 </a:t>
            </a:r>
            <a:r>
              <a:rPr lang="en-US" dirty="0" err="1" smtClean="0"/>
              <a:t>beta.js</a:t>
            </a:r>
            <a:r>
              <a:rPr lang="en-US" dirty="0" smtClean="0"/>
              <a:t> </a:t>
            </a:r>
            <a:r>
              <a:rPr lang="en-US" dirty="0"/>
              <a:t>);</a:t>
            </a:r>
            <a:endParaRPr lang="en-US" dirty="0" smtClean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02519" y="3044725"/>
            <a:ext cx="7770813" cy="10706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rgbClr val="F6C16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Tx/>
              <a:buNone/>
              <a:defRPr sz="1200" kern="1200">
                <a:solidFill>
                  <a:schemeClr val="bg1"/>
                </a:solidFill>
                <a:effectLst/>
                <a:latin typeface="Monaco"/>
                <a:ea typeface="+mn-ea"/>
                <a:cs typeface="Monaco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~ /beta/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gamma.js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 smtClean="0"/>
              <a:t>module.exports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js</a:t>
            </a:r>
            <a:r>
              <a:rPr lang="en-US" dirty="0" smtClean="0"/>
              <a:t> : "</a:t>
            </a:r>
            <a:r>
              <a:rPr lang="en-US" dirty="0" err="1" smtClean="0"/>
              <a:t>javascript</a:t>
            </a:r>
            <a:r>
              <a:rPr lang="en-US" dirty="0" smtClean="0"/>
              <a:t> rocks!"</a:t>
            </a:r>
          </a:p>
          <a:p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726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package manager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respository</a:t>
            </a:r>
            <a:r>
              <a:rPr lang="en-US" dirty="0" smtClean="0"/>
              <a:t> that packages, manages and installs node modules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smtClean="0">
                <a:solidFill>
                  <a:srgbClr val="78D444"/>
                </a:solidFill>
              </a:rPr>
              <a:t>{module}</a:t>
            </a:r>
          </a:p>
          <a:p>
            <a:pPr lvl="1"/>
            <a:r>
              <a:rPr lang="en-US" dirty="0" smtClean="0"/>
              <a:t>installs modules into </a:t>
            </a:r>
            <a:r>
              <a:rPr lang="en-US" dirty="0" err="1" smtClean="0"/>
              <a:t>node_module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pg</a:t>
            </a:r>
            <a:r>
              <a:rPr lang="en-US" dirty="0" smtClean="0"/>
              <a:t>  </a:t>
            </a:r>
          </a:p>
          <a:p>
            <a:pPr lvl="2"/>
            <a:r>
              <a:rPr lang="en-US" dirty="0" smtClean="0"/>
              <a:t>installs the </a:t>
            </a:r>
            <a:r>
              <a:rPr lang="en-US" dirty="0" err="1" smtClean="0"/>
              <a:t>postgres</a:t>
            </a:r>
            <a:r>
              <a:rPr lang="en-US" dirty="0" smtClean="0"/>
              <a:t> node module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express </a:t>
            </a:r>
          </a:p>
          <a:p>
            <a:pPr lvl="2"/>
            <a:r>
              <a:rPr lang="en-US" dirty="0" smtClean="0"/>
              <a:t>installs the express node module</a:t>
            </a:r>
          </a:p>
          <a:p>
            <a:r>
              <a:rPr lang="en-US" sz="2000" dirty="0" err="1"/>
              <a:t>npm</a:t>
            </a:r>
            <a:r>
              <a:rPr lang="en-US" sz="2000" dirty="0"/>
              <a:t> publish </a:t>
            </a:r>
            <a:r>
              <a:rPr lang="en-US" dirty="0">
                <a:solidFill>
                  <a:srgbClr val="78D444"/>
                </a:solidFill>
              </a:rPr>
              <a:t>{module folder/</a:t>
            </a:r>
            <a:r>
              <a:rPr lang="en-US" dirty="0" err="1">
                <a:solidFill>
                  <a:srgbClr val="78D444"/>
                </a:solidFill>
              </a:rPr>
              <a:t>tarball</a:t>
            </a:r>
            <a:r>
              <a:rPr lang="en-US" dirty="0">
                <a:solidFill>
                  <a:srgbClr val="78D444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modules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088" y="2193720"/>
            <a:ext cx="178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file system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6905" y="2854985"/>
            <a:ext cx="144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venir Book"/>
                <a:cs typeface="Avenir Book"/>
              </a:rPr>
              <a:t>HTTP</a:t>
            </a:r>
            <a:endParaRPr lang="en-US" sz="3600" dirty="0"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8041" y="3663198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crypto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3343" y="4229997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UDP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2396" y="3378205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timers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4305" y="4589202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TLS / SSL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4305" y="2554519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OS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2091" y="1840772"/>
            <a:ext cx="144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venir Book"/>
                <a:cs typeface="Avenir Book"/>
              </a:rPr>
              <a:t>net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5251" y="4674765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utilities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1813" y="4689186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process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85608" y="2025438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events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20742" y="1842393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console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40308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that are available without require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729030"/>
            <a:ext cx="14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__</a:t>
            </a:r>
            <a:r>
              <a:rPr lang="en-US" dirty="0" err="1" smtClean="0">
                <a:latin typeface="Avenir Book"/>
                <a:cs typeface="Avenir Book"/>
              </a:rPr>
              <a:t>dirname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7179" y="4126996"/>
            <a:ext cx="14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module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2662" y="3963323"/>
            <a:ext cx="14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__filename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6349" y="2913696"/>
            <a:ext cx="14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exports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2481" y="4311662"/>
            <a:ext cx="14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venir Book"/>
                <a:cs typeface="Avenir Book"/>
              </a:rPr>
              <a:t>setTimeout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2518" y="3377494"/>
            <a:ext cx="14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console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2662" y="2913696"/>
            <a:ext cx="14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global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37391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 resolve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how does require( </a:t>
            </a:r>
            <a:r>
              <a:rPr lang="en-US" dirty="0" smtClean="0">
                <a:solidFill>
                  <a:srgbClr val="78D444"/>
                </a:solidFill>
              </a:rPr>
              <a:t>{module} </a:t>
            </a:r>
            <a:r>
              <a:rPr lang="en-US" dirty="0" smtClean="0"/>
              <a:t>)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78D444"/>
                </a:solidFill>
              </a:rPr>
              <a:t>{module} </a:t>
            </a:r>
            <a:r>
              <a:rPr lang="en-US" dirty="0" smtClean="0"/>
              <a:t>is core module, load core 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78D444"/>
                </a:solidFill>
              </a:rPr>
              <a:t>{module}</a:t>
            </a:r>
            <a:r>
              <a:rPr lang="en-US" dirty="0" smtClean="0"/>
              <a:t> begins with ‘./’, </a:t>
            </a:r>
            <a:r>
              <a:rPr lang="en-US" dirty="0"/>
              <a:t>‘/’</a:t>
            </a:r>
            <a:r>
              <a:rPr lang="en-US" dirty="0" smtClean="0"/>
              <a:t>, or </a:t>
            </a:r>
            <a:r>
              <a:rPr lang="en-US" dirty="0"/>
              <a:t>‘../’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load as file relative to current path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load as directory relative to current path </a:t>
            </a:r>
          </a:p>
          <a:p>
            <a:pPr marL="1149350" lvl="2" indent="-457200">
              <a:buFont typeface="+mj-lt"/>
              <a:buAutoNum type="arabicPeriod"/>
            </a:pPr>
            <a:r>
              <a:rPr lang="en-US" dirty="0" smtClean="0"/>
              <a:t>attempt to load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1149350" lvl="2" indent="-457200">
              <a:buFont typeface="+mj-lt"/>
              <a:buAutoNum type="arabicPeriod"/>
            </a:pPr>
            <a:r>
              <a:rPr lang="en-US" dirty="0" smtClean="0"/>
              <a:t>attempt to load </a:t>
            </a:r>
            <a:r>
              <a:rPr lang="en-US" dirty="0" err="1"/>
              <a:t>index.js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</a:t>
            </a:r>
            <a:r>
              <a:rPr lang="en-US" dirty="0" smtClean="0">
                <a:solidFill>
                  <a:srgbClr val="78D444"/>
                </a:solidFill>
              </a:rPr>
              <a:t>{module} </a:t>
            </a:r>
            <a:r>
              <a:rPr lang="en-US" dirty="0" smtClean="0"/>
              <a:t>from 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attempt to load in reverse from current path</a:t>
            </a:r>
          </a:p>
          <a:p>
            <a:pPr marL="1149350" lvl="2" indent="-457200">
              <a:buFont typeface="+mj-lt"/>
              <a:buAutoNum type="arabicPeriod"/>
            </a:pPr>
            <a:r>
              <a:rPr lang="en-US" dirty="0" smtClean="0"/>
              <a:t>walk up the tree and check each </a:t>
            </a:r>
            <a:r>
              <a:rPr lang="en-US" dirty="0" err="1" smtClean="0"/>
              <a:t>node_module</a:t>
            </a:r>
            <a:r>
              <a:rPr lang="en-US" dirty="0" smtClean="0"/>
              <a:t> directory</a:t>
            </a:r>
          </a:p>
          <a:p>
            <a:pPr marL="1149350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1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is a first class protocol in Node. Node's HTTP library has grown out of the author's experiences developing and working with web </a:t>
            </a:r>
            <a:r>
              <a:rPr lang="en-US" dirty="0" smtClean="0"/>
              <a:t>servers.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2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server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~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server.js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http = require("http"); </a:t>
            </a:r>
          </a:p>
          <a:p>
            <a:endParaRPr lang="en-US" dirty="0"/>
          </a:p>
          <a:p>
            <a:r>
              <a:rPr lang="en-US" dirty="0" err="1"/>
              <a:t>http.createServer</a:t>
            </a:r>
            <a:r>
              <a:rPr lang="en-US" dirty="0"/>
              <a:t>(function (request, response) {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/>
              <a:t>response.writeHead</a:t>
            </a:r>
            <a:r>
              <a:rPr lang="en-US" dirty="0"/>
              <a:t>(200, {"Content-Type": "text/plain"}); </a:t>
            </a:r>
          </a:p>
          <a:p>
            <a:r>
              <a:rPr lang="en-US" dirty="0"/>
              <a:t>    </a:t>
            </a:r>
            <a:r>
              <a:rPr lang="en-US" dirty="0" err="1"/>
              <a:t>response.write</a:t>
            </a:r>
            <a:r>
              <a:rPr lang="en-US" dirty="0"/>
              <a:t>( "</a:t>
            </a:r>
            <a:r>
              <a:rPr lang="en-US" dirty="0" err="1"/>
              <a:t>javascript</a:t>
            </a:r>
            <a:r>
              <a:rPr lang="en-US" dirty="0"/>
              <a:t> rocks!" );</a:t>
            </a:r>
          </a:p>
          <a:p>
            <a:r>
              <a:rPr lang="en-US" dirty="0"/>
              <a:t>    </a:t>
            </a:r>
            <a:r>
              <a:rPr lang="en-US" dirty="0" err="1"/>
              <a:t>response.end</a:t>
            </a:r>
            <a:r>
              <a:rPr lang="en-US" dirty="0"/>
              <a:t>(); </a:t>
            </a:r>
          </a:p>
          <a:p>
            <a:endParaRPr lang="en-US" dirty="0"/>
          </a:p>
          <a:p>
            <a:r>
              <a:rPr lang="en-US" dirty="0"/>
              <a:t>}).listen(8080);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 "Server running at http://127.0.0.1:8080/" );</a:t>
            </a:r>
          </a:p>
        </p:txBody>
      </p:sp>
    </p:spTree>
    <p:extLst>
      <p:ext uri="{BB962C8B-B14F-4D97-AF65-F5344CB8AC3E}">
        <p14:creationId xmlns:p14="http://schemas.microsoft.com/office/powerpoint/2010/main" val="21057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leverage all your modules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250" y="3022927"/>
            <a:ext cx="7770813" cy="2959948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~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server.js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http = require( "http" ),</a:t>
            </a:r>
          </a:p>
          <a:p>
            <a:r>
              <a:rPr lang="en-US" dirty="0"/>
              <a:t>    beta = require( "</a:t>
            </a:r>
            <a:r>
              <a:rPr lang="en-US" dirty="0">
                <a:solidFill>
                  <a:srgbClr val="78D444"/>
                </a:solidFill>
              </a:rPr>
              <a:t>./beta</a:t>
            </a:r>
            <a:r>
              <a:rPr lang="en-US" dirty="0"/>
              <a:t>" ); </a:t>
            </a:r>
          </a:p>
          <a:p>
            <a:endParaRPr lang="en-US" dirty="0"/>
          </a:p>
          <a:p>
            <a:r>
              <a:rPr lang="en-US" dirty="0" err="1"/>
              <a:t>http.createServer</a:t>
            </a:r>
            <a:r>
              <a:rPr lang="en-US" dirty="0"/>
              <a:t>(function (request, response) {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/>
              <a:t>response.writeHead</a:t>
            </a:r>
            <a:r>
              <a:rPr lang="en-US" dirty="0"/>
              <a:t>(200, {"Content-Type": "text/plain"}); </a:t>
            </a:r>
          </a:p>
          <a:p>
            <a:r>
              <a:rPr lang="en-US" dirty="0"/>
              <a:t>    </a:t>
            </a:r>
            <a:r>
              <a:rPr lang="en-US" dirty="0" err="1"/>
              <a:t>response.write</a:t>
            </a:r>
            <a:r>
              <a:rPr lang="en-US" dirty="0"/>
              <a:t>( </a:t>
            </a:r>
            <a:r>
              <a:rPr lang="en-US" dirty="0" err="1">
                <a:solidFill>
                  <a:srgbClr val="78D444"/>
                </a:solidFill>
              </a:rPr>
              <a:t>beta.js</a:t>
            </a:r>
            <a:r>
              <a:rPr lang="en-US" dirty="0">
                <a:solidFill>
                  <a:srgbClr val="B50B1B"/>
                </a:solidFill>
              </a:rPr>
              <a:t> 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response.end</a:t>
            </a:r>
            <a:r>
              <a:rPr lang="en-US" dirty="0"/>
              <a:t>(); </a:t>
            </a:r>
          </a:p>
          <a:p>
            <a:endParaRPr lang="en-US" dirty="0"/>
          </a:p>
          <a:p>
            <a:r>
              <a:rPr lang="en-US" dirty="0"/>
              <a:t>}).listen(8080);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 "Server running at http://127.0.0.1:8080/" );</a:t>
            </a:r>
          </a:p>
        </p:txBody>
      </p:sp>
    </p:spTree>
    <p:extLst>
      <p:ext uri="{BB962C8B-B14F-4D97-AF65-F5344CB8AC3E}">
        <p14:creationId xmlns:p14="http://schemas.microsoft.com/office/powerpoint/2010/main" val="305807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 a step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static web server</a:t>
            </a:r>
          </a:p>
          <a:p>
            <a:r>
              <a:rPr lang="en-US" dirty="0" smtClean="0"/>
              <a:t>leverage callbacks to promote non-blocking i/o behaviors</a:t>
            </a:r>
          </a:p>
          <a:p>
            <a:r>
              <a:rPr lang="en-US" dirty="0" smtClean="0"/>
              <a:t>leverage </a:t>
            </a:r>
            <a:r>
              <a:rPr lang="en-US" dirty="0" err="1" smtClean="0"/>
              <a:t>globals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9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a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~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server.js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http = require( "http" ),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78D444"/>
                </a:solidFill>
              </a:rPr>
              <a:t>fs</a:t>
            </a:r>
            <a:r>
              <a:rPr lang="en-US" dirty="0">
                <a:solidFill>
                  <a:srgbClr val="78D444"/>
                </a:solidFill>
              </a:rPr>
              <a:t> </a:t>
            </a:r>
            <a:r>
              <a:rPr lang="en-US" dirty="0"/>
              <a:t>= require( "</a:t>
            </a:r>
            <a:r>
              <a:rPr lang="en-US" dirty="0" err="1">
                <a:solidFill>
                  <a:srgbClr val="78D444"/>
                </a:solidFill>
              </a:rPr>
              <a:t>fs</a:t>
            </a:r>
            <a:r>
              <a:rPr lang="en-US" dirty="0"/>
              <a:t>" ); </a:t>
            </a:r>
          </a:p>
          <a:p>
            <a:endParaRPr lang="en-US" dirty="0"/>
          </a:p>
          <a:p>
            <a:r>
              <a:rPr lang="en-US" dirty="0" err="1"/>
              <a:t>http.createServer</a:t>
            </a:r>
            <a:r>
              <a:rPr lang="en-US" dirty="0"/>
              <a:t>(function (request, response) {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 </a:t>
            </a:r>
            <a:r>
              <a:rPr lang="en-US" dirty="0">
                <a:solidFill>
                  <a:srgbClr val="78D444"/>
                </a:solidFill>
              </a:rPr>
              <a:t>__</a:t>
            </a:r>
            <a:r>
              <a:rPr lang="en-US" dirty="0" err="1">
                <a:solidFill>
                  <a:srgbClr val="78D444"/>
                </a:solidFill>
              </a:rPr>
              <a:t>dirname</a:t>
            </a:r>
            <a:r>
              <a:rPr lang="en-US" dirty="0"/>
              <a:t> + "/public" + (</a:t>
            </a:r>
            <a:r>
              <a:rPr lang="en-US" dirty="0" err="1"/>
              <a:t>request.url</a:t>
            </a:r>
            <a:r>
              <a:rPr lang="en-US" dirty="0"/>
              <a:t> === "/" ?  "/</a:t>
            </a:r>
            <a:r>
              <a:rPr lang="en-US" dirty="0" err="1"/>
              <a:t>index.html</a:t>
            </a:r>
            <a:r>
              <a:rPr lang="en-US" dirty="0"/>
              <a:t>" : </a:t>
            </a:r>
            <a:r>
              <a:rPr lang="en-US" dirty="0" err="1"/>
              <a:t>request.url</a:t>
            </a:r>
            <a:r>
              <a:rPr lang="en-US" dirty="0"/>
              <a:t> );</a:t>
            </a:r>
          </a:p>
          <a:p>
            <a:r>
              <a:rPr lang="en-US" dirty="0"/>
              <a:t>    </a:t>
            </a:r>
            <a:r>
              <a:rPr lang="en-US" dirty="0" err="1"/>
              <a:t>fs.exists</a:t>
            </a:r>
            <a:r>
              <a:rPr lang="en-US" dirty="0"/>
              <a:t>( </a:t>
            </a:r>
            <a:r>
              <a:rPr lang="en-US" dirty="0" err="1"/>
              <a:t>url</a:t>
            </a:r>
            <a:r>
              <a:rPr lang="en-US" dirty="0"/>
              <a:t>, function( exists ){</a:t>
            </a:r>
          </a:p>
          <a:p>
            <a:r>
              <a:rPr lang="en-US" dirty="0"/>
              <a:t>        if( exists ){</a:t>
            </a:r>
          </a:p>
          <a:p>
            <a:r>
              <a:rPr lang="en-US" dirty="0"/>
              <a:t>            </a:t>
            </a:r>
            <a:r>
              <a:rPr lang="en-US" dirty="0" err="1"/>
              <a:t>response.writeHead</a:t>
            </a:r>
            <a:r>
              <a:rPr lang="en-US" dirty="0"/>
              <a:t>( 200, {"Content-Type": "text/html"} ); 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stream = </a:t>
            </a:r>
            <a:r>
              <a:rPr lang="en-US" dirty="0" err="1">
                <a:solidFill>
                  <a:srgbClr val="78D444"/>
                </a:solidFill>
              </a:rPr>
              <a:t>fs.createReadStream</a:t>
            </a:r>
            <a:r>
              <a:rPr lang="en-US" dirty="0">
                <a:solidFill>
                  <a:srgbClr val="78D444"/>
                </a:solidFill>
              </a:rPr>
              <a:t>(</a:t>
            </a:r>
            <a:r>
              <a:rPr lang="en-US" dirty="0" err="1">
                <a:solidFill>
                  <a:srgbClr val="78D444"/>
                </a:solidFill>
              </a:rPr>
              <a:t>url</a:t>
            </a:r>
            <a:r>
              <a:rPr lang="en-US" dirty="0">
                <a:solidFill>
                  <a:srgbClr val="78D444"/>
                </a:solidFill>
              </a:rPr>
              <a:t>)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stream.pipe</a:t>
            </a:r>
            <a:r>
              <a:rPr lang="en-US" dirty="0"/>
              <a:t>( response );    </a:t>
            </a:r>
          </a:p>
          <a:p>
            <a:r>
              <a:rPr lang="en-US" dirty="0"/>
              <a:t>            </a:t>
            </a:r>
            <a:r>
              <a:rPr lang="en-US" dirty="0" err="1"/>
              <a:t>stream.on</a:t>
            </a:r>
            <a:r>
              <a:rPr lang="en-US" dirty="0"/>
              <a:t>( "end", function(){</a:t>
            </a:r>
          </a:p>
          <a:p>
            <a:r>
              <a:rPr lang="en-US" dirty="0"/>
              <a:t>                </a:t>
            </a:r>
            <a:r>
              <a:rPr lang="en-US" dirty="0" err="1"/>
              <a:t>response.end</a:t>
            </a:r>
            <a:r>
              <a:rPr lang="en-US" dirty="0"/>
              <a:t>(); </a:t>
            </a:r>
          </a:p>
          <a:p>
            <a:r>
              <a:rPr lang="en-US" dirty="0"/>
              <a:t>            });</a:t>
            </a:r>
          </a:p>
          <a:p>
            <a:r>
              <a:rPr lang="en-US" dirty="0"/>
              <a:t>        }else{</a:t>
            </a:r>
          </a:p>
          <a:p>
            <a:r>
              <a:rPr lang="en-US" dirty="0"/>
              <a:t>            </a:t>
            </a:r>
            <a:r>
              <a:rPr lang="en-US" dirty="0" err="1"/>
              <a:t>response.writeHead</a:t>
            </a:r>
            <a:r>
              <a:rPr lang="en-US" dirty="0"/>
              <a:t>( 404 );</a:t>
            </a:r>
          </a:p>
          <a:p>
            <a:r>
              <a:rPr lang="en-US" dirty="0"/>
              <a:t>            </a:t>
            </a:r>
            <a:r>
              <a:rPr lang="en-US" dirty="0" err="1"/>
              <a:t>response.end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}).listen(8080);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 "Server running at http://127.0.0.1:8080/" );</a:t>
            </a:r>
          </a:p>
        </p:txBody>
      </p:sp>
    </p:spTree>
    <p:extLst>
      <p:ext uri="{BB962C8B-B14F-4D97-AF65-F5344CB8AC3E}">
        <p14:creationId xmlns:p14="http://schemas.microsoft.com/office/powerpoint/2010/main" val="306514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 shift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0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express</a:t>
            </a:r>
          </a:p>
          <a:p>
            <a:pPr lvl="1"/>
            <a:r>
              <a:rPr lang="en-US" dirty="0"/>
              <a:t>minimal and </a:t>
            </a:r>
            <a:r>
              <a:rPr lang="en-US" dirty="0" smtClean="0"/>
              <a:t>flexible framework for building single and multi-page apps</a:t>
            </a:r>
          </a:p>
          <a:p>
            <a:r>
              <a:rPr lang="en-US" b="1" dirty="0" err="1" smtClean="0"/>
              <a:t>pg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78D444"/>
                </a:solidFill>
              </a:rPr>
              <a:t> |  </a:t>
            </a:r>
            <a:r>
              <a:rPr lang="en-US" b="1" dirty="0" err="1" smtClean="0"/>
              <a:t>mysql</a:t>
            </a:r>
            <a:endParaRPr lang="en-US" b="1" dirty="0" smtClean="0"/>
          </a:p>
          <a:p>
            <a:pPr lvl="1"/>
            <a:r>
              <a:rPr lang="en-US" dirty="0" smtClean="0"/>
              <a:t>powerful database connectors ( think JDBC )</a:t>
            </a:r>
          </a:p>
          <a:p>
            <a:r>
              <a:rPr lang="en-US" b="1" dirty="0" err="1" smtClean="0"/>
              <a:t>socket.io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rgbClr val="78D444"/>
                </a:solidFill>
              </a:rPr>
              <a:t>|</a:t>
            </a:r>
            <a:r>
              <a:rPr lang="en-US" b="1" dirty="0" smtClean="0"/>
              <a:t>  </a:t>
            </a:r>
            <a:r>
              <a:rPr lang="en-US" b="1" dirty="0" err="1" smtClean="0"/>
              <a:t>faye</a:t>
            </a:r>
            <a:endParaRPr lang="en-US" b="1" dirty="0" smtClean="0"/>
          </a:p>
          <a:p>
            <a:pPr lvl="1"/>
            <a:r>
              <a:rPr lang="en-US" dirty="0" smtClean="0"/>
              <a:t>great web socket  &amp; pub/sub implementations </a:t>
            </a:r>
          </a:p>
          <a:p>
            <a:r>
              <a:rPr lang="en-US" b="1" dirty="0" smtClean="0"/>
              <a:t>passport</a:t>
            </a:r>
          </a:p>
          <a:p>
            <a:pPr lvl="1"/>
            <a:r>
              <a:rPr lang="en-US" dirty="0" smtClean="0"/>
              <a:t>amazing authentication module for both </a:t>
            </a:r>
            <a:r>
              <a:rPr lang="en-US" dirty="0" err="1" smtClean="0"/>
              <a:t>oauth</a:t>
            </a:r>
            <a:r>
              <a:rPr lang="en-US" dirty="0" smtClean="0"/>
              <a:t> and basic </a:t>
            </a:r>
          </a:p>
          <a:p>
            <a:r>
              <a:rPr lang="en-US" b="1" dirty="0" smtClean="0"/>
              <a:t>mustache</a:t>
            </a:r>
          </a:p>
          <a:p>
            <a:pPr lvl="1"/>
            <a:r>
              <a:rPr lang="en-US" dirty="0" smtClean="0"/>
              <a:t>powerful server and client side logic-less template engine</a:t>
            </a:r>
          </a:p>
          <a:p>
            <a:r>
              <a:rPr lang="en-US" b="1" dirty="0" smtClean="0"/>
              <a:t>moment</a:t>
            </a:r>
          </a:p>
          <a:p>
            <a:pPr lvl="1"/>
            <a:r>
              <a:rPr lang="en-US" dirty="0" smtClean="0"/>
              <a:t>date library that should honestly be part of the </a:t>
            </a:r>
            <a:r>
              <a:rPr lang="en-US" dirty="0" err="1" smtClean="0"/>
              <a:t>javascript</a:t>
            </a:r>
            <a:r>
              <a:rPr lang="en-US" dirty="0" smtClean="0"/>
              <a:t> spec.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0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rambo’s</a:t>
            </a:r>
            <a:r>
              <a:rPr lang="en-US" dirty="0" smtClean="0"/>
              <a:t>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isn’t a replacement for everything</a:t>
            </a:r>
          </a:p>
          <a:p>
            <a:r>
              <a:rPr lang="en-US" dirty="0" smtClean="0"/>
              <a:t>node can make an absolutely awesome REST server</a:t>
            </a:r>
          </a:p>
          <a:p>
            <a:r>
              <a:rPr lang="en-US" dirty="0" smtClean="0"/>
              <a:t>node can be extremely powerful for the SPA paradigm</a:t>
            </a:r>
          </a:p>
          <a:p>
            <a:r>
              <a:rPr lang="en-US" dirty="0" smtClean="0"/>
              <a:t>node is just fun </a:t>
            </a:r>
          </a:p>
          <a:p>
            <a:pPr lvl="1"/>
            <a:r>
              <a:rPr lang="en-US" dirty="0" smtClean="0"/>
              <a:t>when your server starts in about 4ms, you get a lot of time back in your day</a:t>
            </a:r>
          </a:p>
        </p:txBody>
      </p:sp>
    </p:spTree>
    <p:extLst>
      <p:ext uri="{BB962C8B-B14F-4D97-AF65-F5344CB8AC3E}">
        <p14:creationId xmlns:p14="http://schemas.microsoft.com/office/powerpoint/2010/main" val="61269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2519" y="1999856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78D444"/>
                </a:solidFill>
                <a:effectLst>
                  <a:outerShdw blurRad="155575" dist="50800" dir="2340000" algn="tl" rotWithShape="0">
                    <a:schemeClr val="accent5">
                      <a:lumMod val="20000"/>
                      <a:lumOff val="80000"/>
                      <a:alpha val="70000"/>
                    </a:schemeClr>
                  </a:outerShdw>
                </a:effectLst>
                <a:latin typeface="Avenir Book"/>
                <a:ea typeface="+mj-ea"/>
                <a:cs typeface="Avenir Book"/>
              </a:defRPr>
            </a:lvl1pPr>
          </a:lstStyle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8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thread per client request</a:t>
            </a:r>
          </a:p>
          <a:p>
            <a:r>
              <a:rPr lang="en-US" dirty="0" smtClean="0"/>
              <a:t>share process resources</a:t>
            </a:r>
          </a:p>
          <a:p>
            <a:r>
              <a:rPr lang="en-US" dirty="0" smtClean="0"/>
              <a:t>execute independently</a:t>
            </a:r>
          </a:p>
          <a:p>
            <a:r>
              <a:rPr lang="en-US" dirty="0" smtClean="0"/>
              <a:t>execute concurrently</a:t>
            </a:r>
          </a:p>
          <a:p>
            <a:r>
              <a:rPr lang="en-US" dirty="0" smtClean="0"/>
              <a:t>great for algorithms and long running processes*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 smtClean="0"/>
              <a:t>difficult to work with</a:t>
            </a:r>
          </a:p>
          <a:p>
            <a:r>
              <a:rPr lang="en-US" dirty="0" smtClean="0"/>
              <a:t>memory heavy </a:t>
            </a:r>
          </a:p>
          <a:p>
            <a:pPr lvl="1"/>
            <a:r>
              <a:rPr lang="en-US" dirty="0" smtClean="0"/>
              <a:t>default 	&gt; 512KB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/>
              <a:t>	</a:t>
            </a:r>
            <a:r>
              <a:rPr lang="en-US" dirty="0" smtClean="0"/>
              <a:t>&gt; -</a:t>
            </a:r>
            <a:r>
              <a:rPr lang="en-US" dirty="0" err="1" smtClean="0"/>
              <a:t>Xss</a:t>
            </a:r>
            <a:endParaRPr lang="en-US" dirty="0" smtClean="0"/>
          </a:p>
          <a:p>
            <a:r>
              <a:rPr lang="en-US" dirty="0" smtClean="0"/>
              <a:t>thread limits</a:t>
            </a:r>
          </a:p>
        </p:txBody>
      </p:sp>
    </p:spTree>
    <p:extLst>
      <p:ext uri="{BB962C8B-B14F-4D97-AF65-F5344CB8AC3E}">
        <p14:creationId xmlns:p14="http://schemas.microsoft.com/office/powerpoint/2010/main" val="320497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 to make a point here…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serve static content</a:t>
            </a:r>
          </a:p>
          <a:p>
            <a:pPr lvl="1"/>
            <a:r>
              <a:rPr lang="en-US" dirty="0" smtClean="0">
                <a:sym typeface="Wingdings"/>
              </a:rPr>
              <a:t>pages, script, styles, images, etc…</a:t>
            </a:r>
          </a:p>
          <a:p>
            <a:r>
              <a:rPr lang="en-US" dirty="0" smtClean="0">
                <a:sym typeface="Wingdings"/>
              </a:rPr>
              <a:t>serve dynamic content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 can get into the semantics of a stateless time machine at some other juncture</a:t>
            </a:r>
          </a:p>
          <a:p>
            <a:r>
              <a:rPr lang="en-US" dirty="0" smtClean="0"/>
              <a:t>serve lots of stuff to lots of people – i/o</a:t>
            </a:r>
          </a:p>
        </p:txBody>
      </p:sp>
    </p:spTree>
    <p:extLst>
      <p:ext uri="{BB962C8B-B14F-4D97-AF65-F5344CB8AC3E}">
        <p14:creationId xmlns:p14="http://schemas.microsoft.com/office/powerpoint/2010/main" val="147665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i/o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thread always</a:t>
            </a:r>
          </a:p>
          <a:p>
            <a:r>
              <a:rPr lang="en-US" dirty="0" smtClean="0"/>
              <a:t>everything runs in parallel, </a:t>
            </a:r>
            <a:r>
              <a:rPr lang="en-US" u="sng" dirty="0" smtClean="0"/>
              <a:t>except</a:t>
            </a:r>
            <a:r>
              <a:rPr lang="en-US" dirty="0" smtClean="0"/>
              <a:t> your code</a:t>
            </a:r>
          </a:p>
        </p:txBody>
      </p:sp>
    </p:spTree>
    <p:extLst>
      <p:ext uri="{BB962C8B-B14F-4D97-AF65-F5344CB8AC3E}">
        <p14:creationId xmlns:p14="http://schemas.microsoft.com/office/powerpoint/2010/main" val="198898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i/o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efficient</a:t>
            </a:r>
          </a:p>
          <a:p>
            <a:r>
              <a:rPr lang="en-US" dirty="0" smtClean="0"/>
              <a:t>scales really well</a:t>
            </a:r>
          </a:p>
          <a:p>
            <a:r>
              <a:rPr lang="en-US" dirty="0" smtClean="0"/>
              <a:t>requires no interlocking for shared resources</a:t>
            </a:r>
          </a:p>
          <a:p>
            <a:pPr lvl="1"/>
            <a:r>
              <a:rPr lang="en-US" dirty="0" smtClean="0"/>
              <a:t>single thread always</a:t>
            </a:r>
          </a:p>
          <a:p>
            <a:r>
              <a:rPr lang="en-US" dirty="0" smtClean="0"/>
              <a:t>fun – nerd cred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 smtClean="0"/>
              <a:t>different programming approach, can be confusing</a:t>
            </a:r>
          </a:p>
          <a:p>
            <a:r>
              <a:rPr lang="en-US" dirty="0" smtClean="0"/>
              <a:t>not good for </a:t>
            </a:r>
            <a:r>
              <a:rPr lang="en-US" dirty="0"/>
              <a:t>algorithms and long running processes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for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seti@home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4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server flow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249033"/>
              </p:ext>
            </p:extLst>
          </p:nvPr>
        </p:nvGraphicFramePr>
        <p:xfrm>
          <a:off x="1473823" y="4373568"/>
          <a:ext cx="5900770" cy="1483360"/>
        </p:xfrm>
        <a:graphic>
          <a:graphicData uri="http://schemas.openxmlformats.org/drawingml/2006/table">
            <a:tbl>
              <a:tblPr firstRow="1" lastCol="1" bandRow="1">
                <a:tableStyleId>{7DF18680-E054-41AD-8BC1-D1AEF772440D}</a:tableStyleId>
              </a:tblPr>
              <a:tblGrid>
                <a:gridCol w="1180154"/>
                <a:gridCol w="1180154"/>
                <a:gridCol w="1180154"/>
                <a:gridCol w="1180154"/>
                <a:gridCol w="1180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server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app</a:t>
                      </a:r>
                      <a:r>
                        <a:rPr lang="en-US" sz="1600" baseline="0" dirty="0" smtClean="0">
                          <a:latin typeface="Avenir Book"/>
                          <a:cs typeface="Avenir Book"/>
                        </a:rPr>
                        <a:t> pre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venir Book"/>
                          <a:cs typeface="Avenir Book"/>
                        </a:rPr>
                        <a:t>db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app post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total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12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12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12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24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Cloud 37"/>
          <p:cNvSpPr/>
          <p:nvPr/>
        </p:nvSpPr>
        <p:spPr>
          <a:xfrm>
            <a:off x="2785801" y="2396251"/>
            <a:ext cx="1129343" cy="1304240"/>
          </a:xfrm>
          <a:prstGeom prst="cloud">
            <a:avLst/>
          </a:prstGeom>
          <a:blipFill dpi="0" rotWithShape="1">
            <a:blip r:embed="rId2">
              <a:alphaModFix amt="31000"/>
              <a:duotone>
                <a:schemeClr val="accent1">
                  <a:shade val="10000"/>
                  <a:satMod val="150000"/>
                  <a:lumMod val="120000"/>
                </a:schemeClr>
                <a:schemeClr val="accent1">
                  <a:satMod val="350000"/>
                  <a:lumMod val="150000"/>
                </a:schemeClr>
              </a:duotone>
            </a:blip>
            <a:srcRect/>
            <a:tile tx="0" ty="0" sx="20000" sy="20000" flip="none" algn="ctr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2340298" y="2413592"/>
            <a:ext cx="199955" cy="130424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4152324" y="2413592"/>
            <a:ext cx="199956" cy="130424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5468416" y="2413592"/>
            <a:ext cx="199956" cy="130424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73823" y="1948067"/>
            <a:ext cx="106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venir Book"/>
                <a:cs typeface="Avenir Book"/>
              </a:rPr>
              <a:t>client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2673" y="1948067"/>
            <a:ext cx="127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venir Book"/>
                <a:cs typeface="Avenir Book"/>
              </a:rPr>
              <a:t>server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8416" y="1948067"/>
            <a:ext cx="127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venir Book"/>
                <a:cs typeface="Avenir Book"/>
              </a:rPr>
              <a:t>app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7" name="Straight Arrow Connector 16"/>
          <p:cNvCxnSpPr>
            <a:stCxn id="23" idx="3"/>
          </p:cNvCxnSpPr>
          <p:nvPr/>
        </p:nvCxnSpPr>
        <p:spPr>
          <a:xfrm>
            <a:off x="2204038" y="2643395"/>
            <a:ext cx="3805466" cy="0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3"/>
          </p:cNvCxnSpPr>
          <p:nvPr/>
        </p:nvCxnSpPr>
        <p:spPr>
          <a:xfrm>
            <a:off x="2204038" y="3000577"/>
            <a:ext cx="3805466" cy="0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5" idx="3"/>
            <a:endCxn id="27" idx="2"/>
          </p:cNvCxnSpPr>
          <p:nvPr/>
        </p:nvCxnSpPr>
        <p:spPr>
          <a:xfrm>
            <a:off x="2204038" y="3374845"/>
            <a:ext cx="2716940" cy="686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7" idx="6"/>
          </p:cNvCxnSpPr>
          <p:nvPr/>
        </p:nvCxnSpPr>
        <p:spPr>
          <a:xfrm>
            <a:off x="5178778" y="3375531"/>
            <a:ext cx="830726" cy="1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179530" y="2665554"/>
            <a:ext cx="424218" cy="629390"/>
            <a:chOff x="4381500" y="2502958"/>
            <a:chExt cx="301625" cy="441264"/>
          </a:xfrm>
        </p:grpSpPr>
        <p:sp>
          <p:nvSpPr>
            <p:cNvPr id="31" name="Can 30"/>
            <p:cNvSpPr/>
            <p:nvPr/>
          </p:nvSpPr>
          <p:spPr>
            <a:xfrm>
              <a:off x="4381500" y="2629957"/>
              <a:ext cx="301625" cy="31426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n 31"/>
            <p:cNvSpPr/>
            <p:nvPr/>
          </p:nvSpPr>
          <p:spPr>
            <a:xfrm>
              <a:off x="4381500" y="2578585"/>
              <a:ext cx="301625" cy="27560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an 32"/>
            <p:cNvSpPr/>
            <p:nvPr/>
          </p:nvSpPr>
          <p:spPr>
            <a:xfrm>
              <a:off x="4381500" y="2502958"/>
              <a:ext cx="301625" cy="268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an 33"/>
            <p:cNvSpPr/>
            <p:nvPr/>
          </p:nvSpPr>
          <p:spPr>
            <a:xfrm>
              <a:off x="4381500" y="2502958"/>
              <a:ext cx="301625" cy="190116"/>
            </a:xfrm>
            <a:prstGeom prst="can">
              <a:avLst>
                <a:gd name="adj" fmla="val 4448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03748" y="2673328"/>
            <a:ext cx="1066430" cy="30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/>
                <a:cs typeface="Avenir Book"/>
              </a:rPr>
              <a:t>( 10 sec. )</a:t>
            </a:r>
            <a:endParaRPr lang="en-US" sz="800" dirty="0">
              <a:latin typeface="Avenir Book"/>
              <a:cs typeface="Avenir Boo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7668" y="2515661"/>
            <a:ext cx="446370" cy="2554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a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757668" y="2872843"/>
            <a:ext cx="446370" cy="2554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b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57668" y="3247112"/>
            <a:ext cx="446370" cy="25546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c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920978" y="3247112"/>
            <a:ext cx="257800" cy="256838"/>
            <a:chOff x="3559917" y="2764154"/>
            <a:chExt cx="183300" cy="180069"/>
          </a:xfrm>
        </p:grpSpPr>
        <p:sp>
          <p:nvSpPr>
            <p:cNvPr id="27" name="Oval 26"/>
            <p:cNvSpPr/>
            <p:nvPr/>
          </p:nvSpPr>
          <p:spPr>
            <a:xfrm>
              <a:off x="3559917" y="2764154"/>
              <a:ext cx="183300" cy="18006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619437" y="2798173"/>
              <a:ext cx="55594" cy="109728"/>
              <a:chOff x="3619437" y="2798173"/>
              <a:chExt cx="55594" cy="109728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619437" y="2798173"/>
                <a:ext cx="0" cy="10972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  <a:alpha val="93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675031" y="2798173"/>
                <a:ext cx="0" cy="10972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  <a:alpha val="93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ounded Rectangle 38"/>
          <p:cNvSpPr/>
          <p:nvPr/>
        </p:nvSpPr>
        <p:spPr>
          <a:xfrm>
            <a:off x="1250638" y="4808457"/>
            <a:ext cx="446370" cy="2554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a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250638" y="5165639"/>
            <a:ext cx="446370" cy="2554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b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50638" y="5539908"/>
            <a:ext cx="446370" cy="25546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c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7284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i/o flow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855728"/>
              </p:ext>
            </p:extLst>
          </p:nvPr>
        </p:nvGraphicFramePr>
        <p:xfrm>
          <a:off x="1428212" y="4364145"/>
          <a:ext cx="5900770" cy="1483360"/>
        </p:xfrm>
        <a:graphic>
          <a:graphicData uri="http://schemas.openxmlformats.org/drawingml/2006/table">
            <a:tbl>
              <a:tblPr firstRow="1" lastCol="1" bandRow="1">
                <a:tableStyleId>{7DF18680-E054-41AD-8BC1-D1AEF772440D}</a:tableStyleId>
              </a:tblPr>
              <a:tblGrid>
                <a:gridCol w="1180154"/>
                <a:gridCol w="1180154"/>
                <a:gridCol w="1180154"/>
                <a:gridCol w="1180154"/>
                <a:gridCol w="1180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server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app</a:t>
                      </a:r>
                      <a:r>
                        <a:rPr lang="en-US" sz="1600" baseline="0" dirty="0" smtClean="0">
                          <a:latin typeface="Avenir Book"/>
                          <a:cs typeface="Avenir Book"/>
                        </a:rPr>
                        <a:t> pre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venir Book"/>
                          <a:cs typeface="Avenir Book"/>
                        </a:rPr>
                        <a:t>db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app post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total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12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13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2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14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Cloud 37"/>
          <p:cNvSpPr/>
          <p:nvPr/>
        </p:nvSpPr>
        <p:spPr>
          <a:xfrm>
            <a:off x="2785801" y="2396251"/>
            <a:ext cx="1129343" cy="1304240"/>
          </a:xfrm>
          <a:prstGeom prst="cloud">
            <a:avLst/>
          </a:prstGeom>
          <a:blipFill dpi="0" rotWithShape="1">
            <a:blip r:embed="rId2">
              <a:alphaModFix amt="31000"/>
              <a:duotone>
                <a:schemeClr val="accent1">
                  <a:shade val="10000"/>
                  <a:satMod val="150000"/>
                  <a:lumMod val="120000"/>
                </a:schemeClr>
                <a:schemeClr val="accent1">
                  <a:satMod val="350000"/>
                  <a:lumMod val="150000"/>
                </a:schemeClr>
              </a:duotone>
            </a:blip>
            <a:srcRect/>
            <a:tile tx="0" ty="0" sx="20000" sy="20000" flip="none" algn="ctr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2340298" y="2413592"/>
            <a:ext cx="199955" cy="130424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4152324" y="2413592"/>
            <a:ext cx="199956" cy="130424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5468416" y="2413592"/>
            <a:ext cx="199956" cy="130424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73823" y="1948067"/>
            <a:ext cx="106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venir Book"/>
                <a:cs typeface="Avenir Book"/>
              </a:rPr>
              <a:t>client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2673" y="1948067"/>
            <a:ext cx="127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venir Book"/>
                <a:cs typeface="Avenir Book"/>
              </a:rPr>
              <a:t>server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8416" y="1948067"/>
            <a:ext cx="127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venir Book"/>
                <a:cs typeface="Avenir Book"/>
              </a:rPr>
              <a:t>app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9" name="Straight Arrow Connector 18"/>
          <p:cNvCxnSpPr>
            <a:stCxn id="25" idx="3"/>
          </p:cNvCxnSpPr>
          <p:nvPr/>
        </p:nvCxnSpPr>
        <p:spPr>
          <a:xfrm>
            <a:off x="2204038" y="3374845"/>
            <a:ext cx="2067860" cy="687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179530" y="2665554"/>
            <a:ext cx="424218" cy="629390"/>
            <a:chOff x="4381500" y="2502958"/>
            <a:chExt cx="301625" cy="441264"/>
          </a:xfrm>
        </p:grpSpPr>
        <p:sp>
          <p:nvSpPr>
            <p:cNvPr id="31" name="Can 30"/>
            <p:cNvSpPr/>
            <p:nvPr/>
          </p:nvSpPr>
          <p:spPr>
            <a:xfrm>
              <a:off x="4381500" y="2629957"/>
              <a:ext cx="301625" cy="31426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n 31"/>
            <p:cNvSpPr/>
            <p:nvPr/>
          </p:nvSpPr>
          <p:spPr>
            <a:xfrm>
              <a:off x="4381500" y="2578585"/>
              <a:ext cx="301625" cy="27560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an 32"/>
            <p:cNvSpPr/>
            <p:nvPr/>
          </p:nvSpPr>
          <p:spPr>
            <a:xfrm>
              <a:off x="4381500" y="2502958"/>
              <a:ext cx="301625" cy="268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an 33"/>
            <p:cNvSpPr/>
            <p:nvPr/>
          </p:nvSpPr>
          <p:spPr>
            <a:xfrm>
              <a:off x="4381500" y="2502958"/>
              <a:ext cx="301625" cy="190116"/>
            </a:xfrm>
            <a:prstGeom prst="can">
              <a:avLst>
                <a:gd name="adj" fmla="val 4448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03748" y="2673328"/>
            <a:ext cx="1066430" cy="30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/>
                <a:cs typeface="Avenir Book"/>
              </a:rPr>
              <a:t>( 10 sec. )</a:t>
            </a:r>
            <a:endParaRPr lang="en-US" sz="800" dirty="0">
              <a:latin typeface="Avenir Book"/>
              <a:cs typeface="Avenir Boo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7668" y="2515661"/>
            <a:ext cx="446370" cy="2554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a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757668" y="2872843"/>
            <a:ext cx="446370" cy="2554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b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57668" y="3247112"/>
            <a:ext cx="446370" cy="25546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c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05027" y="4799034"/>
            <a:ext cx="446370" cy="2554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a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205027" y="5156216"/>
            <a:ext cx="446370" cy="2554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b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05027" y="5530485"/>
            <a:ext cx="446370" cy="25546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c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775216" y="2589773"/>
            <a:ext cx="1187782" cy="0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52280" y="2585077"/>
            <a:ext cx="858787" cy="831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venir Book"/>
                <a:cs typeface="Avenir Book"/>
              </a:rPr>
              <a:t>event loop</a:t>
            </a:r>
            <a:endParaRPr lang="en-US" sz="1200" dirty="0">
              <a:latin typeface="Avenir Book"/>
              <a:cs typeface="Avenir Book"/>
            </a:endParaRPr>
          </a:p>
        </p:txBody>
      </p:sp>
      <p:cxnSp>
        <p:nvCxnSpPr>
          <p:cNvPr id="44" name="Straight Arrow Connector 43"/>
          <p:cNvCxnSpPr>
            <a:endCxn id="8" idx="4"/>
          </p:cNvCxnSpPr>
          <p:nvPr/>
        </p:nvCxnSpPr>
        <p:spPr>
          <a:xfrm flipH="1">
            <a:off x="4781674" y="3414327"/>
            <a:ext cx="1181324" cy="1750"/>
          </a:xfrm>
          <a:prstGeom prst="straightConnector1">
            <a:avLst/>
          </a:prstGeom>
          <a:ln>
            <a:headEnd type="none"/>
            <a:tailEnd type="none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04038" y="2665553"/>
            <a:ext cx="2067860" cy="1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3"/>
          </p:cNvCxnSpPr>
          <p:nvPr/>
        </p:nvCxnSpPr>
        <p:spPr>
          <a:xfrm>
            <a:off x="2204038" y="3000576"/>
            <a:ext cx="2067860" cy="1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8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8707</TotalTime>
  <Words>1590</Words>
  <Application>Microsoft Macintosh PowerPoint</Application>
  <PresentationFormat>On-screen Show (4:3)</PresentationFormat>
  <Paragraphs>347</Paragraphs>
  <Slides>33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Story</vt:lpstr>
      <vt:lpstr>Node.js</vt:lpstr>
      <vt:lpstr>disclaimer</vt:lpstr>
      <vt:lpstr>paradigm  shift</vt:lpstr>
      <vt:lpstr>threads</vt:lpstr>
      <vt:lpstr>web server</vt:lpstr>
      <vt:lpstr>non-blocking i/o model</vt:lpstr>
      <vt:lpstr>non-blocking i/o model</vt:lpstr>
      <vt:lpstr>thread server flow</vt:lpstr>
      <vt:lpstr>non-blocking i/o flow</vt:lpstr>
      <vt:lpstr>case study at paypal</vt:lpstr>
      <vt:lpstr>development</vt:lpstr>
      <vt:lpstr>performance</vt:lpstr>
      <vt:lpstr>Node.js</vt:lpstr>
      <vt:lpstr>node what?</vt:lpstr>
      <vt:lpstr>getting started</vt:lpstr>
      <vt:lpstr>javascript rocks</vt:lpstr>
      <vt:lpstr>modules</vt:lpstr>
      <vt:lpstr>modules in action</vt:lpstr>
      <vt:lpstr>package.json</vt:lpstr>
      <vt:lpstr>package.json in action</vt:lpstr>
      <vt:lpstr>node package manager</vt:lpstr>
      <vt:lpstr>core modules</vt:lpstr>
      <vt:lpstr>global objects</vt:lpstr>
      <vt:lpstr>require resolve order</vt:lpstr>
      <vt:lpstr>Node.js Web Server</vt:lpstr>
      <vt:lpstr>creating a server</vt:lpstr>
      <vt:lpstr>creating a server</vt:lpstr>
      <vt:lpstr>taking it a step further</vt:lpstr>
      <vt:lpstr>serving a page</vt:lpstr>
      <vt:lpstr>final thoughts</vt:lpstr>
      <vt:lpstr>awesome modules</vt:lpstr>
      <vt:lpstr>rambo’s thoughts</vt:lpstr>
      <vt:lpstr>PowerPoint Presentation</vt:lpstr>
    </vt:vector>
  </TitlesOfParts>
  <Company>State Farm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Rambo</dc:creator>
  <cp:lastModifiedBy>Jeremy Rambo</cp:lastModifiedBy>
  <cp:revision>67</cp:revision>
  <dcterms:created xsi:type="dcterms:W3CDTF">2014-01-21T21:34:42Z</dcterms:created>
  <dcterms:modified xsi:type="dcterms:W3CDTF">2014-02-03T19:33:37Z</dcterms:modified>
</cp:coreProperties>
</file>