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7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3" r:id="rId17"/>
    <p:sldId id="272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B51F-062E-8E44-9606-7798C2E2CCF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96A4D-353C-F942-B39B-D92B9258A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A and Location B could be two clusters in the same region/AZ/</a:t>
            </a:r>
            <a:r>
              <a:rPr lang="en-US" dirty="0" err="1"/>
              <a:t>etc</a:t>
            </a:r>
            <a:r>
              <a:rPr lang="en-US" dirty="0"/>
              <a:t> or two separate 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96A4D-353C-F942-B39B-D92B9258A5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it’s two locations not connected at all in the extreme?</a:t>
            </a:r>
          </a:p>
          <a:p>
            <a:r>
              <a:rPr lang="en-US" dirty="0"/>
              <a:t>Maybe it’s two locations where the connectivity to B goes in and out? </a:t>
            </a:r>
          </a:p>
          <a:p>
            <a:r>
              <a:rPr lang="en-US" dirty="0"/>
              <a:t>Maybe location B is just really slow?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96A4D-353C-F942-B39B-D92B9258A5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it’s two locations not connected at all in the extreme?</a:t>
            </a:r>
          </a:p>
          <a:p>
            <a:r>
              <a:rPr lang="en-US" dirty="0"/>
              <a:t>Maybe it’s two locations where the connectivity to B goes in and out? </a:t>
            </a:r>
          </a:p>
          <a:p>
            <a:r>
              <a:rPr lang="en-US" dirty="0"/>
              <a:t>Maybe location B is just really slow?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96A4D-353C-F942-B39B-D92B9258A5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7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store things in the registry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96A4D-353C-F942-B39B-D92B9258A5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it’s two locations not connected at all in the extreme?</a:t>
            </a:r>
          </a:p>
          <a:p>
            <a:r>
              <a:rPr lang="en-US" dirty="0"/>
              <a:t>Maybe it’s two locations where the connectivity to B goes in and out? </a:t>
            </a:r>
          </a:p>
          <a:p>
            <a:r>
              <a:rPr lang="en-US" dirty="0"/>
              <a:t>Maybe location B is just really slow?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96A4D-353C-F942-B39B-D92B9258A5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9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votal/image-reloc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svg"/><Relationship Id="rId7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svg"/><Relationship Id="rId4" Type="http://schemas.openxmlformats.org/officeDocument/2006/relationships/image" Target="../media/image10.sv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E4EF-3E83-5D41-BA3F-076A25E20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Delivery and Air Gaps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A5AF5-1CAB-554B-9914-7969ED3C0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Rickard (Microsoft) and Radu </a:t>
            </a:r>
            <a:r>
              <a:rPr lang="en-US" dirty="0" err="1"/>
              <a:t>Matei</a:t>
            </a:r>
            <a:r>
              <a:rPr lang="en-US" dirty="0"/>
              <a:t> (Microsoft)</a:t>
            </a:r>
          </a:p>
          <a:p>
            <a:r>
              <a:rPr lang="en-US" dirty="0"/>
              <a:t>CNAB Team</a:t>
            </a:r>
          </a:p>
        </p:txBody>
      </p:sp>
    </p:spTree>
    <p:extLst>
      <p:ext uri="{BB962C8B-B14F-4D97-AF65-F5344CB8AC3E}">
        <p14:creationId xmlns:p14="http://schemas.microsoft.com/office/powerpoint/2010/main" val="125481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F922609F-AAAE-EF4C-9BFF-06766E3CC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1135" y="2456935"/>
            <a:ext cx="914400" cy="914400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9E96B383-AA77-BD45-9B95-68615E79C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2844" y="2466203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6587181C-0925-9F47-851F-FB7C8DC9D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771135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B3220730-BC15-7C47-94EB-CA5AF206C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62844" y="3429000"/>
            <a:ext cx="914400" cy="914400"/>
          </a:xfrm>
          <a:prstGeom prst="rect">
            <a:avLst/>
          </a:prstGeom>
        </p:spPr>
      </p:pic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D9DAEF29-ED4D-D14F-B33B-272550CB8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0129" y="2456935"/>
            <a:ext cx="914400" cy="914400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819811AE-1B8D-124A-A435-C6FD14EE8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1838" y="2476500"/>
            <a:ext cx="914400" cy="914400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1CD5E77C-8344-EF4F-866F-84C80B248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040129" y="3429000"/>
            <a:ext cx="914400" cy="914400"/>
          </a:xfrm>
          <a:prstGeom prst="rect">
            <a:avLst/>
          </a:prstGeom>
        </p:spPr>
      </p:pic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253C501A-7784-B14B-B1DA-7BBCC5A9D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831838" y="34290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45A204-2764-CD47-9BE4-2398964DCA55}"/>
              </a:ext>
            </a:extLst>
          </p:cNvPr>
          <p:cNvSpPr txBox="1"/>
          <p:nvPr/>
        </p:nvSpPr>
        <p:spPr>
          <a:xfrm>
            <a:off x="1979189" y="446490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0138-DA4C-B04E-92F2-00301E2C067F}"/>
              </a:ext>
            </a:extLst>
          </p:cNvPr>
          <p:cNvSpPr txBox="1"/>
          <p:nvPr/>
        </p:nvSpPr>
        <p:spPr>
          <a:xfrm>
            <a:off x="8398126" y="446490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pic>
        <p:nvPicPr>
          <p:cNvPr id="16" name="Graphic 15" descr="Cloud">
            <a:extLst>
              <a:ext uri="{FF2B5EF4-FFF2-40B4-BE49-F238E27FC236}">
                <a16:creationId xmlns:a16="http://schemas.microsoft.com/office/drawing/2014/main" id="{E008A939-3F82-2642-949B-D7ED7A7C9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5759" y="2069755"/>
            <a:ext cx="2395153" cy="2395153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A30DD90-8CD1-0443-9B5C-3667A70E7C4B}"/>
              </a:ext>
            </a:extLst>
          </p:cNvPr>
          <p:cNvCxnSpPr>
            <a:cxnSpLocks/>
          </p:cNvCxnSpPr>
          <p:nvPr/>
        </p:nvCxnSpPr>
        <p:spPr>
          <a:xfrm rot="5400000" flipH="1">
            <a:off x="7233803" y="3079874"/>
            <a:ext cx="856734" cy="1670319"/>
          </a:xfrm>
          <a:prstGeom prst="curvedConnector4">
            <a:avLst>
              <a:gd name="adj1" fmla="val -26683"/>
              <a:gd name="adj2" fmla="val 63686"/>
            </a:avLst>
          </a:prstGeom>
          <a:ln w="730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EAFBEE83-76D0-0747-BC75-A692C61623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8902" y="2312144"/>
            <a:ext cx="962797" cy="1575714"/>
          </a:xfrm>
          <a:prstGeom prst="curvedConnector4">
            <a:avLst>
              <a:gd name="adj1" fmla="val -23743"/>
              <a:gd name="adj2" fmla="val 64508"/>
            </a:avLst>
          </a:prstGeom>
          <a:ln w="730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Turtle">
            <a:extLst>
              <a:ext uri="{FF2B5EF4-FFF2-40B4-BE49-F238E27FC236}">
                <a16:creationId xmlns:a16="http://schemas.microsoft.com/office/drawing/2014/main" id="{869743F3-C005-9248-86F5-70D5725305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6216" y="4419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9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F922609F-AAAE-EF4C-9BFF-06766E3CC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1135" y="2456935"/>
            <a:ext cx="914400" cy="914400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9E96B383-AA77-BD45-9B95-68615E79C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2844" y="2466203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6587181C-0925-9F47-851F-FB7C8DC9D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771135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B3220730-BC15-7C47-94EB-CA5AF206C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62844" y="3429000"/>
            <a:ext cx="914400" cy="914400"/>
          </a:xfrm>
          <a:prstGeom prst="rect">
            <a:avLst/>
          </a:prstGeom>
        </p:spPr>
      </p:pic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D9DAEF29-ED4D-D14F-B33B-272550CB8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0129" y="2456935"/>
            <a:ext cx="914400" cy="914400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819811AE-1B8D-124A-A435-C6FD14EE8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1838" y="2476500"/>
            <a:ext cx="914400" cy="914400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1CD5E77C-8344-EF4F-866F-84C80B248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040129" y="3429000"/>
            <a:ext cx="914400" cy="914400"/>
          </a:xfrm>
          <a:prstGeom prst="rect">
            <a:avLst/>
          </a:prstGeom>
        </p:spPr>
      </p:pic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253C501A-7784-B14B-B1DA-7BBCC5A9D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831838" y="34290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45A204-2764-CD47-9BE4-2398964DCA55}"/>
              </a:ext>
            </a:extLst>
          </p:cNvPr>
          <p:cNvSpPr txBox="1"/>
          <p:nvPr/>
        </p:nvSpPr>
        <p:spPr>
          <a:xfrm>
            <a:off x="1979189" y="446490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0138-DA4C-B04E-92F2-00301E2C067F}"/>
              </a:ext>
            </a:extLst>
          </p:cNvPr>
          <p:cNvSpPr txBox="1"/>
          <p:nvPr/>
        </p:nvSpPr>
        <p:spPr>
          <a:xfrm>
            <a:off x="8398126" y="446490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pic>
        <p:nvPicPr>
          <p:cNvPr id="20" name="Graphic 19" descr="Box">
            <a:extLst>
              <a:ext uri="{FF2B5EF4-FFF2-40B4-BE49-F238E27FC236}">
                <a16:creationId xmlns:a16="http://schemas.microsoft.com/office/drawing/2014/main" id="{AB1469D0-8FE9-6D45-AA5F-0B80DB77C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0118" y="1630781"/>
            <a:ext cx="765400" cy="765400"/>
          </a:xfrm>
          <a:prstGeom prst="rect">
            <a:avLst/>
          </a:prstGeom>
        </p:spPr>
      </p:pic>
      <p:pic>
        <p:nvPicPr>
          <p:cNvPr id="4" name="Graphic 3" descr="Optical disc">
            <a:extLst>
              <a:ext uri="{FF2B5EF4-FFF2-40B4-BE49-F238E27FC236}">
                <a16:creationId xmlns:a16="http://schemas.microsoft.com/office/drawing/2014/main" id="{8CFEB041-2DEA-8749-A7DB-E8BD076AF9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1280" y="18908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-0.02894 L 0.04284 -0.10093 L 0.04284 -0.10093 C 0.04766 -0.10185 0.06276 -0.1206 0.07122 -0.10625 C 0.07969 -0.0919 0.08659 -0.05324 0.09362 -0.01435 " pathEditMode="relative" ptsTypes="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6 -0.00903 L 0.31172 -0.00903 " pathEditMode="relative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232123-19AE-D646-9132-11CEFA7A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verification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C6623E-0159-1E4E-AEC3-3C268D1111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3959566"/>
          </a:xfrm>
        </p:spPr>
        <p:txBody>
          <a:bodyPr>
            <a:normAutofit/>
          </a:bodyPr>
          <a:lstStyle/>
          <a:p>
            <a:r>
              <a:rPr lang="en-US" dirty="0"/>
              <a:t>Location B MAY OR MAY NOT HAVE REGISTRY ACCESS</a:t>
            </a:r>
          </a:p>
          <a:p>
            <a:pPr lvl="1"/>
            <a:r>
              <a:rPr lang="en-US" dirty="0"/>
              <a:t>Docker Save/Load Doesn’t preserve Content Digest</a:t>
            </a:r>
          </a:p>
          <a:p>
            <a:pPr lvl="1"/>
            <a:r>
              <a:rPr lang="en-US" dirty="0"/>
              <a:t>invalidate signed descriptors</a:t>
            </a:r>
          </a:p>
          <a:p>
            <a:pPr lvl="1"/>
            <a:r>
              <a:rPr lang="en-US" dirty="0"/>
              <a:t>Possible to export OCI Layout / Import OCI Layout</a:t>
            </a:r>
          </a:p>
          <a:p>
            <a:pPr lvl="2"/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https://github.com/pivotal/image-relocation</a:t>
            </a:r>
            <a:r>
              <a:rPr lang="en-US" dirty="0"/>
              <a:t>)</a:t>
            </a:r>
          </a:p>
          <a:p>
            <a:r>
              <a:rPr lang="en-US" dirty="0"/>
              <a:t>Location B MAY or MAY NOT HAVE access to:</a:t>
            </a:r>
          </a:p>
          <a:p>
            <a:pPr lvl="1"/>
            <a:r>
              <a:rPr lang="en-US" dirty="0"/>
              <a:t>TUF Metadata Servers</a:t>
            </a:r>
          </a:p>
          <a:p>
            <a:pPr lvl="1"/>
            <a:r>
              <a:rPr lang="en-US" dirty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108156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AF0EDD-80AB-AD44-9E69-562DE9D0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CNAB Handle This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B741C4-FAD6-1B49-B98D-E774B309C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How Do we “Deliver” The app?</a:t>
            </a:r>
          </a:p>
        </p:txBody>
      </p:sp>
    </p:spTree>
    <p:extLst>
      <p:ext uri="{BB962C8B-B14F-4D97-AF65-F5344CB8AC3E}">
        <p14:creationId xmlns:p14="http://schemas.microsoft.com/office/powerpoint/2010/main" val="408935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B7A52-6B83-4543-9588-EA041D367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902" y="2717800"/>
            <a:ext cx="1422400" cy="142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97797-FA00-8846-BDEE-5BA90077B716}"/>
              </a:ext>
            </a:extLst>
          </p:cNvPr>
          <p:cNvSpPr txBox="1"/>
          <p:nvPr/>
        </p:nvSpPr>
        <p:spPr>
          <a:xfrm>
            <a:off x="4494937" y="4238368"/>
            <a:ext cx="120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bundle.json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85A30-0A2A-AF4D-B69B-8CACFD8F62E8}"/>
              </a:ext>
            </a:extLst>
          </p:cNvPr>
          <p:cNvSpPr txBox="1"/>
          <p:nvPr/>
        </p:nvSpPr>
        <p:spPr>
          <a:xfrm>
            <a:off x="5973835" y="2154195"/>
            <a:ext cx="17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Invocation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FEDEA5-7C3C-3141-B081-5D6B5094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408" y="975942"/>
            <a:ext cx="716588" cy="716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B77DDD-0F3C-C44E-80D4-CD71D8FED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495" y="1121904"/>
            <a:ext cx="545101" cy="6275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55440D-1654-5A44-A199-D500DCD1F5D0}"/>
              </a:ext>
            </a:extLst>
          </p:cNvPr>
          <p:cNvSpPr/>
          <p:nvPr/>
        </p:nvSpPr>
        <p:spPr>
          <a:xfrm>
            <a:off x="8012089" y="1692530"/>
            <a:ext cx="7012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???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18317F-E702-1C40-A4BA-8BE20CB4D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957" y="1299380"/>
            <a:ext cx="914296" cy="78229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AD635D3A-F418-574F-920F-892E0229E492}"/>
              </a:ext>
            </a:extLst>
          </p:cNvPr>
          <p:cNvSpPr/>
          <p:nvPr/>
        </p:nvSpPr>
        <p:spPr>
          <a:xfrm>
            <a:off x="7203952" y="891646"/>
            <a:ext cx="994043" cy="12625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D25374-B44F-9D4A-A02F-8CA887C30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819" y="4348685"/>
            <a:ext cx="914296" cy="7822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7F0F2-A22B-4144-A607-1E2A5D29C1A9}"/>
              </a:ext>
            </a:extLst>
          </p:cNvPr>
          <p:cNvSpPr txBox="1"/>
          <p:nvPr/>
        </p:nvSpPr>
        <p:spPr>
          <a:xfrm>
            <a:off x="5574787" y="5243215"/>
            <a:ext cx="253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Application Images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F527AA-F15A-3B4E-B269-09B80FF10D84}"/>
              </a:ext>
            </a:extLst>
          </p:cNvPr>
          <p:cNvCxnSpPr/>
          <p:nvPr/>
        </p:nvCxnSpPr>
        <p:spPr>
          <a:xfrm>
            <a:off x="5824613" y="3427666"/>
            <a:ext cx="767492" cy="92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64B70-BE0B-BD40-9035-6371DFE301B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806302" y="2523528"/>
            <a:ext cx="897354" cy="90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24D251-8DEB-734D-B46E-EBEC325B7C88}"/>
              </a:ext>
            </a:extLst>
          </p:cNvPr>
          <p:cNvSpPr txBox="1"/>
          <p:nvPr/>
        </p:nvSpPr>
        <p:spPr>
          <a:xfrm>
            <a:off x="654908" y="3135278"/>
            <a:ext cx="253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is a CNAB</a:t>
            </a:r>
          </a:p>
        </p:txBody>
      </p:sp>
    </p:spTree>
    <p:extLst>
      <p:ext uri="{BB962C8B-B14F-4D97-AF65-F5344CB8AC3E}">
        <p14:creationId xmlns:p14="http://schemas.microsoft.com/office/powerpoint/2010/main" val="75490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B7A52-6B83-4543-9588-EA041D367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94" y="3570423"/>
            <a:ext cx="1422400" cy="142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97797-FA00-8846-BDEE-5BA90077B716}"/>
              </a:ext>
            </a:extLst>
          </p:cNvPr>
          <p:cNvSpPr txBox="1"/>
          <p:nvPr/>
        </p:nvSpPr>
        <p:spPr>
          <a:xfrm>
            <a:off x="1096829" y="5090991"/>
            <a:ext cx="120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bundle.json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85A30-0A2A-AF4D-B69B-8CACFD8F62E8}"/>
              </a:ext>
            </a:extLst>
          </p:cNvPr>
          <p:cNvSpPr txBox="1"/>
          <p:nvPr/>
        </p:nvSpPr>
        <p:spPr>
          <a:xfrm>
            <a:off x="2575727" y="3006818"/>
            <a:ext cx="17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Invocation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18317F-E702-1C40-A4BA-8BE20CB4D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849" y="2152003"/>
            <a:ext cx="914296" cy="7822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D25374-B44F-9D4A-A02F-8CA887C30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711" y="5201308"/>
            <a:ext cx="914296" cy="7822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7F0F2-A22B-4144-A607-1E2A5D29C1A9}"/>
              </a:ext>
            </a:extLst>
          </p:cNvPr>
          <p:cNvSpPr txBox="1"/>
          <p:nvPr/>
        </p:nvSpPr>
        <p:spPr>
          <a:xfrm>
            <a:off x="2176679" y="6095838"/>
            <a:ext cx="253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Application Images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F527AA-F15A-3B4E-B269-09B80FF10D84}"/>
              </a:ext>
            </a:extLst>
          </p:cNvPr>
          <p:cNvCxnSpPr/>
          <p:nvPr/>
        </p:nvCxnSpPr>
        <p:spPr>
          <a:xfrm>
            <a:off x="2426505" y="4280289"/>
            <a:ext cx="767492" cy="92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64B70-BE0B-BD40-9035-6371DFE301B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08194" y="3376151"/>
            <a:ext cx="897354" cy="90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087CD491-1A4D-BC47-A9AC-FC6C563F8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19825" y="2914708"/>
            <a:ext cx="2533258" cy="2533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F92DF-A4E7-214D-B82C-F2A435D6823A}"/>
              </a:ext>
            </a:extLst>
          </p:cNvPr>
          <p:cNvSpPr txBox="1"/>
          <p:nvPr/>
        </p:nvSpPr>
        <p:spPr>
          <a:xfrm>
            <a:off x="8210852" y="5460323"/>
            <a:ext cx="225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OCI Registry</a:t>
            </a:r>
          </a:p>
          <a:p>
            <a:r>
              <a:rPr lang="en-US" dirty="0"/>
              <a:t>(</a:t>
            </a:r>
            <a:r>
              <a:rPr lang="en-US" dirty="0" err="1"/>
              <a:t>bundle.json</a:t>
            </a:r>
            <a:r>
              <a:rPr lang="en-US" dirty="0"/>
              <a:t> + images)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B0AF8-7DE2-3F4C-A569-5354FB2B87B1}"/>
              </a:ext>
            </a:extLst>
          </p:cNvPr>
          <p:cNvSpPr txBox="1"/>
          <p:nvPr/>
        </p:nvSpPr>
        <p:spPr>
          <a:xfrm>
            <a:off x="4633099" y="392830"/>
            <a:ext cx="2925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Thin Bundle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53520B7-F808-444F-BF9D-C5CE6CEDFC32}"/>
              </a:ext>
            </a:extLst>
          </p:cNvPr>
          <p:cNvSpPr/>
          <p:nvPr/>
        </p:nvSpPr>
        <p:spPr>
          <a:xfrm>
            <a:off x="3954631" y="3828887"/>
            <a:ext cx="37076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BD536-1C9A-1D4C-8B17-A36DD38B4B68}"/>
              </a:ext>
            </a:extLst>
          </p:cNvPr>
          <p:cNvSpPr txBox="1"/>
          <p:nvPr/>
        </p:nvSpPr>
        <p:spPr>
          <a:xfrm>
            <a:off x="4727948" y="4125449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232826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F922609F-AAAE-EF4C-9BFF-06766E3CC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135" y="2456935"/>
            <a:ext cx="914400" cy="914400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9E96B383-AA77-BD45-9B95-68615E79C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2844" y="2466203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6587181C-0925-9F47-851F-FB7C8DC9D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771135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B3220730-BC15-7C47-94EB-CA5AF206C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562844" y="3429000"/>
            <a:ext cx="914400" cy="914400"/>
          </a:xfrm>
          <a:prstGeom prst="rect">
            <a:avLst/>
          </a:prstGeom>
        </p:spPr>
      </p:pic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D9DAEF29-ED4D-D14F-B33B-272550CB8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0129" y="2456935"/>
            <a:ext cx="914400" cy="914400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819811AE-1B8D-124A-A435-C6FD14EE8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1838" y="2476500"/>
            <a:ext cx="914400" cy="914400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1CD5E77C-8344-EF4F-866F-84C80B248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040129" y="3429000"/>
            <a:ext cx="914400" cy="914400"/>
          </a:xfrm>
          <a:prstGeom prst="rect">
            <a:avLst/>
          </a:prstGeom>
        </p:spPr>
      </p:pic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253C501A-7784-B14B-B1DA-7BBCC5A9D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831838" y="34290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45A204-2764-CD47-9BE4-2398964DCA55}"/>
              </a:ext>
            </a:extLst>
          </p:cNvPr>
          <p:cNvSpPr txBox="1"/>
          <p:nvPr/>
        </p:nvSpPr>
        <p:spPr>
          <a:xfrm>
            <a:off x="1979189" y="446490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0138-DA4C-B04E-92F2-00301E2C067F}"/>
              </a:ext>
            </a:extLst>
          </p:cNvPr>
          <p:cNvSpPr txBox="1"/>
          <p:nvPr/>
        </p:nvSpPr>
        <p:spPr>
          <a:xfrm>
            <a:off x="8398126" y="446490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pic>
        <p:nvPicPr>
          <p:cNvPr id="21" name="Graphic 20" descr="Cloud">
            <a:extLst>
              <a:ext uri="{FF2B5EF4-FFF2-40B4-BE49-F238E27FC236}">
                <a16:creationId xmlns:a16="http://schemas.microsoft.com/office/drawing/2014/main" id="{5EB7FD6D-C6FB-5841-BF02-440680CEB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759" y="2069755"/>
            <a:ext cx="2395153" cy="2395153"/>
          </a:xfrm>
          <a:prstGeom prst="rect">
            <a:avLst/>
          </a:prstGeom>
        </p:spPr>
      </p:pic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173EA65-6409-2544-8BF6-CF19F16D20DE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>
            <a:off x="7233803" y="3079874"/>
            <a:ext cx="856734" cy="1670319"/>
          </a:xfrm>
          <a:prstGeom prst="curvedConnector4">
            <a:avLst>
              <a:gd name="adj1" fmla="val -26683"/>
              <a:gd name="adj2" fmla="val 63686"/>
            </a:avLst>
          </a:prstGeom>
          <a:ln w="730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F6E4C6F-C233-B44F-8C95-38CB9E3911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8902" y="2312144"/>
            <a:ext cx="962797" cy="1575714"/>
          </a:xfrm>
          <a:prstGeom prst="curvedConnector4">
            <a:avLst>
              <a:gd name="adj1" fmla="val -23743"/>
              <a:gd name="adj2" fmla="val 64508"/>
            </a:avLst>
          </a:prstGeom>
          <a:ln w="730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40A257-798A-7E48-B6E5-A5B79210146F}"/>
              </a:ext>
            </a:extLst>
          </p:cNvPr>
          <p:cNvSpPr txBox="1"/>
          <p:nvPr/>
        </p:nvSpPr>
        <p:spPr>
          <a:xfrm>
            <a:off x="5029344" y="404958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Network</a:t>
            </a:r>
          </a:p>
        </p:txBody>
      </p: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2CEF544C-427A-0A43-8707-B86CC1907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1391" y="829732"/>
            <a:ext cx="728360" cy="7283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3CF4B9-C2EB-3F4C-B30D-510C602F4B3D}"/>
              </a:ext>
            </a:extLst>
          </p:cNvPr>
          <p:cNvSpPr txBox="1"/>
          <p:nvPr/>
        </p:nvSpPr>
        <p:spPr>
          <a:xfrm>
            <a:off x="2547614" y="1567360"/>
            <a:ext cx="14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OCI Registry</a:t>
            </a:r>
          </a:p>
        </p:txBody>
      </p:sp>
      <p:pic>
        <p:nvPicPr>
          <p:cNvPr id="3" name="Graphic 2" descr="Programmer">
            <a:extLst>
              <a:ext uri="{FF2B5EF4-FFF2-40B4-BE49-F238E27FC236}">
                <a16:creationId xmlns:a16="http://schemas.microsoft.com/office/drawing/2014/main" id="{AACA89E9-14FC-E944-8CDF-08A72E7A08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4" name="Graphic 13" descr="Programmer">
            <a:extLst>
              <a:ext uri="{FF2B5EF4-FFF2-40B4-BE49-F238E27FC236}">
                <a16:creationId xmlns:a16="http://schemas.microsoft.com/office/drawing/2014/main" id="{D9E9B302-C3E6-4941-B0A4-D7A7C59A7F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7186" y="1491847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7CB6B-8987-0844-A064-D4BD88BC6885}"/>
              </a:ext>
            </a:extLst>
          </p:cNvPr>
          <p:cNvCxnSpPr>
            <a:cxnSpLocks/>
          </p:cNvCxnSpPr>
          <p:nvPr/>
        </p:nvCxnSpPr>
        <p:spPr>
          <a:xfrm flipH="1" flipV="1">
            <a:off x="3477244" y="1206267"/>
            <a:ext cx="5852919" cy="74278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20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B7A52-6B83-4543-9588-EA041D367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94" y="3570423"/>
            <a:ext cx="1422400" cy="142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97797-FA00-8846-BDEE-5BA90077B716}"/>
              </a:ext>
            </a:extLst>
          </p:cNvPr>
          <p:cNvSpPr txBox="1"/>
          <p:nvPr/>
        </p:nvSpPr>
        <p:spPr>
          <a:xfrm>
            <a:off x="1096829" y="5090991"/>
            <a:ext cx="120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bundle.json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85A30-0A2A-AF4D-B69B-8CACFD8F62E8}"/>
              </a:ext>
            </a:extLst>
          </p:cNvPr>
          <p:cNvSpPr txBox="1"/>
          <p:nvPr/>
        </p:nvSpPr>
        <p:spPr>
          <a:xfrm>
            <a:off x="2575727" y="3006818"/>
            <a:ext cx="17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Invocation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18317F-E702-1C40-A4BA-8BE20CB4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849" y="2152003"/>
            <a:ext cx="914296" cy="7822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D25374-B44F-9D4A-A02F-8CA887C30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711" y="5201308"/>
            <a:ext cx="914296" cy="7822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7F0F2-A22B-4144-A607-1E2A5D29C1A9}"/>
              </a:ext>
            </a:extLst>
          </p:cNvPr>
          <p:cNvSpPr txBox="1"/>
          <p:nvPr/>
        </p:nvSpPr>
        <p:spPr>
          <a:xfrm>
            <a:off x="2176679" y="6095838"/>
            <a:ext cx="253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Application Images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F527AA-F15A-3B4E-B269-09B80FF10D84}"/>
              </a:ext>
            </a:extLst>
          </p:cNvPr>
          <p:cNvCxnSpPr/>
          <p:nvPr/>
        </p:nvCxnSpPr>
        <p:spPr>
          <a:xfrm>
            <a:off x="2426505" y="4280289"/>
            <a:ext cx="767492" cy="92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64B70-BE0B-BD40-9035-6371DFE301B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08194" y="3376151"/>
            <a:ext cx="897354" cy="90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2F92DF-A4E7-214D-B82C-F2A435D6823A}"/>
              </a:ext>
            </a:extLst>
          </p:cNvPr>
          <p:cNvSpPr txBox="1"/>
          <p:nvPr/>
        </p:nvSpPr>
        <p:spPr>
          <a:xfrm>
            <a:off x="8198495" y="5090991"/>
            <a:ext cx="239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bundle.json</a:t>
            </a:r>
            <a:endParaRPr lang="en-US" dirty="0"/>
          </a:p>
          <a:p>
            <a:r>
              <a:rPr lang="en-US" dirty="0"/>
              <a:t>OCI Layout  (Artifacts)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B0AF8-7DE2-3F4C-A569-5354FB2B87B1}"/>
              </a:ext>
            </a:extLst>
          </p:cNvPr>
          <p:cNvSpPr txBox="1"/>
          <p:nvPr/>
        </p:nvSpPr>
        <p:spPr>
          <a:xfrm>
            <a:off x="4633099" y="392830"/>
            <a:ext cx="3175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Thick Bundle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53520B7-F808-444F-BF9D-C5CE6CEDFC32}"/>
              </a:ext>
            </a:extLst>
          </p:cNvPr>
          <p:cNvSpPr/>
          <p:nvPr/>
        </p:nvSpPr>
        <p:spPr>
          <a:xfrm>
            <a:off x="3954631" y="3828887"/>
            <a:ext cx="37076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BD536-1C9A-1D4C-8B17-A36DD38B4B68}"/>
              </a:ext>
            </a:extLst>
          </p:cNvPr>
          <p:cNvSpPr txBox="1"/>
          <p:nvPr/>
        </p:nvSpPr>
        <p:spPr>
          <a:xfrm>
            <a:off x="4727948" y="4125449"/>
            <a:ext cx="1992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Archive</a:t>
            </a:r>
          </a:p>
        </p:txBody>
      </p:sp>
      <p:pic>
        <p:nvPicPr>
          <p:cNvPr id="9" name="Graphic 8" descr="Open folder">
            <a:extLst>
              <a:ext uri="{FF2B5EF4-FFF2-40B4-BE49-F238E27FC236}">
                <a16:creationId xmlns:a16="http://schemas.microsoft.com/office/drawing/2014/main" id="{281F725F-B5B5-D641-B6CB-C743975F5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3699" y="2824212"/>
            <a:ext cx="2168611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F922609F-AAAE-EF4C-9BFF-06766E3CC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1135" y="2456935"/>
            <a:ext cx="914400" cy="914400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9E96B383-AA77-BD45-9B95-68615E79C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2844" y="2466203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6587181C-0925-9F47-851F-FB7C8DC9D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771135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B3220730-BC15-7C47-94EB-CA5AF206C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62844" y="3429000"/>
            <a:ext cx="914400" cy="914400"/>
          </a:xfrm>
          <a:prstGeom prst="rect">
            <a:avLst/>
          </a:prstGeom>
        </p:spPr>
      </p:pic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D9DAEF29-ED4D-D14F-B33B-272550CB8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0129" y="2456935"/>
            <a:ext cx="914400" cy="914400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819811AE-1B8D-124A-A435-C6FD14EE8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1838" y="2476500"/>
            <a:ext cx="914400" cy="914400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1CD5E77C-8344-EF4F-866F-84C80B248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040129" y="3429000"/>
            <a:ext cx="914400" cy="914400"/>
          </a:xfrm>
          <a:prstGeom prst="rect">
            <a:avLst/>
          </a:prstGeom>
        </p:spPr>
      </p:pic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253C501A-7784-B14B-B1DA-7BBCC5A9D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831838" y="34290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45A204-2764-CD47-9BE4-2398964DCA55}"/>
              </a:ext>
            </a:extLst>
          </p:cNvPr>
          <p:cNvSpPr txBox="1"/>
          <p:nvPr/>
        </p:nvSpPr>
        <p:spPr>
          <a:xfrm>
            <a:off x="1979189" y="446490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0138-DA4C-B04E-92F2-00301E2C067F}"/>
              </a:ext>
            </a:extLst>
          </p:cNvPr>
          <p:cNvSpPr txBox="1"/>
          <p:nvPr/>
        </p:nvSpPr>
        <p:spPr>
          <a:xfrm>
            <a:off x="8398126" y="446490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pic>
        <p:nvPicPr>
          <p:cNvPr id="20" name="Graphic 19" descr="Box">
            <a:extLst>
              <a:ext uri="{FF2B5EF4-FFF2-40B4-BE49-F238E27FC236}">
                <a16:creationId xmlns:a16="http://schemas.microsoft.com/office/drawing/2014/main" id="{AB1469D0-8FE9-6D45-AA5F-0B80DB77C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0118" y="1630781"/>
            <a:ext cx="765400" cy="765400"/>
          </a:xfrm>
          <a:prstGeom prst="rect">
            <a:avLst/>
          </a:prstGeom>
        </p:spPr>
      </p:pic>
      <p:pic>
        <p:nvPicPr>
          <p:cNvPr id="4" name="Graphic 3" descr="Optical disc">
            <a:extLst>
              <a:ext uri="{FF2B5EF4-FFF2-40B4-BE49-F238E27FC236}">
                <a16:creationId xmlns:a16="http://schemas.microsoft.com/office/drawing/2014/main" id="{8CFEB041-2DEA-8749-A7DB-E8BD076AF9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1280" y="1890895"/>
            <a:ext cx="914400" cy="914400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1924350F-0CED-0644-B9C0-27AEA5F20B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18403" y="1890895"/>
            <a:ext cx="728360" cy="728360"/>
          </a:xfrm>
          <a:prstGeom prst="rect">
            <a:avLst/>
          </a:prstGeom>
        </p:spPr>
      </p:pic>
      <p:pic>
        <p:nvPicPr>
          <p:cNvPr id="16" name="Graphic 15" descr="Programmer">
            <a:extLst>
              <a:ext uri="{FF2B5EF4-FFF2-40B4-BE49-F238E27FC236}">
                <a16:creationId xmlns:a16="http://schemas.microsoft.com/office/drawing/2014/main" id="{EC9F0FEF-AF81-BA46-9303-B9DFE0F91C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17763" y="1642108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796616-43A9-244C-8116-6A94EBCA55AD}"/>
              </a:ext>
            </a:extLst>
          </p:cNvPr>
          <p:cNvCxnSpPr>
            <a:cxnSpLocks/>
          </p:cNvCxnSpPr>
          <p:nvPr/>
        </p:nvCxnSpPr>
        <p:spPr>
          <a:xfrm flipH="1">
            <a:off x="8547632" y="2220753"/>
            <a:ext cx="249282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A2E109-3CE0-524E-9724-E94EBD24ED13}"/>
              </a:ext>
            </a:extLst>
          </p:cNvPr>
          <p:cNvSpPr txBox="1"/>
          <p:nvPr/>
        </p:nvSpPr>
        <p:spPr>
          <a:xfrm>
            <a:off x="7557154" y="1518382"/>
            <a:ext cx="14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OCI Registry</a:t>
            </a:r>
          </a:p>
        </p:txBody>
      </p:sp>
    </p:spTree>
    <p:extLst>
      <p:ext uri="{BB962C8B-B14F-4D97-AF65-F5344CB8AC3E}">
        <p14:creationId xmlns:p14="http://schemas.microsoft.com/office/powerpoint/2010/main" val="385208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-0.02894 L 0.04284 -0.10093 L 0.04284 -0.10093 C 0.04766 -0.10185 0.06276 -0.1206 0.07122 -0.10625 C 0.07969 -0.0919 0.08659 -0.05324 0.09362 -0.01435 " pathEditMode="relative" ptsTypes="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6 -0.00903 L 0.31172 -0.00903 " pathEditMode="relative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232123-19AE-D646-9132-11CEFA7A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verification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C6623E-0159-1E4E-AEC3-3C268D1111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3959566"/>
          </a:xfrm>
        </p:spPr>
        <p:txBody>
          <a:bodyPr>
            <a:normAutofit/>
          </a:bodyPr>
          <a:lstStyle/>
          <a:p>
            <a:r>
              <a:rPr lang="en-US" dirty="0"/>
              <a:t>We used Pivotal Image Relocation to preserve Content Digests</a:t>
            </a:r>
          </a:p>
          <a:p>
            <a:r>
              <a:rPr lang="en-US" dirty="0"/>
              <a:t>We are Working with Notary (TUF) and IN-TOTO</a:t>
            </a:r>
          </a:p>
          <a:p>
            <a:r>
              <a:rPr lang="en-US" dirty="0"/>
              <a:t>Notary v1 Not sufficient for fully Disconnected</a:t>
            </a:r>
          </a:p>
          <a:p>
            <a:pPr lvl="1"/>
            <a:r>
              <a:rPr lang="en-US" dirty="0"/>
              <a:t>Need the Metadata / Signing Keys</a:t>
            </a:r>
          </a:p>
          <a:p>
            <a:r>
              <a:rPr lang="en-US" dirty="0"/>
              <a:t>Notary v2 will address 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4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AF0EDD-80AB-AD44-9E69-562DE9D0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B741C4-FAD6-1B49-B98D-E774B309C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7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8ABC-B315-B048-8C57-B188BA612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of Porter if Time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2F44C72-F193-7043-AA6E-41901D6D8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86342-4448-784D-A94A-A49268C7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42" y="1627561"/>
            <a:ext cx="1329724" cy="1329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3451D-4A1B-D34D-8892-04AA0D4A3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02" y="4210084"/>
            <a:ext cx="1329724" cy="1530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3B2C4-DC22-AF45-98EC-74F0C3C14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90" y="1830758"/>
            <a:ext cx="1789260" cy="15309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F90237-8187-BC4B-B8B5-20E814BC3244}"/>
              </a:ext>
            </a:extLst>
          </p:cNvPr>
          <p:cNvSpPr txBox="1"/>
          <p:nvPr/>
        </p:nvSpPr>
        <p:spPr>
          <a:xfrm>
            <a:off x="4690866" y="3429000"/>
            <a:ext cx="5173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SERVICE_NAME=$1</a:t>
            </a:r>
          </a:p>
          <a:p>
            <a:r>
              <a:rPr lang="en-US" sz="1200" dirty="0"/>
              <a:t>NAMESPACE=$2</a:t>
            </a:r>
          </a:p>
          <a:p>
            <a:r>
              <a:rPr lang="en-US" sz="1200" dirty="0"/>
              <a:t>echo "Checking IP for $SERVICE_NAME"</a:t>
            </a:r>
          </a:p>
          <a:p>
            <a:r>
              <a:rPr lang="en-US" sz="1200" dirty="0"/>
              <a:t>EXTERNAL_IP=''</a:t>
            </a:r>
          </a:p>
          <a:p>
            <a:r>
              <a:rPr lang="en-US" sz="1200" dirty="0"/>
              <a:t>while [ -z $EXTERNAL_IP ]; do</a:t>
            </a:r>
          </a:p>
          <a:p>
            <a:r>
              <a:rPr lang="en-US" sz="1200" dirty="0"/>
              <a:t>  echo "Waiting for end point..."</a:t>
            </a:r>
          </a:p>
          <a:p>
            <a:r>
              <a:rPr lang="en-US" sz="1200" dirty="0"/>
              <a:t>  EXTERNAL_IP=$(</a:t>
            </a:r>
            <a:r>
              <a:rPr lang="en-US" sz="1200" dirty="0" err="1"/>
              <a:t>kubectl</a:t>
            </a:r>
            <a:r>
              <a:rPr lang="en-US" sz="1200" dirty="0"/>
              <a:t> get svc $SERVICE_NAME --namespace $NAMESPACE --template="{{range .</a:t>
            </a:r>
            <a:r>
              <a:rPr lang="en-US" sz="1200" dirty="0" err="1"/>
              <a:t>status.loadBalancer.ingress</a:t>
            </a:r>
            <a:r>
              <a:rPr lang="en-US" sz="1200" dirty="0"/>
              <a:t>}}{{.</a:t>
            </a:r>
            <a:r>
              <a:rPr lang="en-US" sz="1200" dirty="0" err="1"/>
              <a:t>ip</a:t>
            </a:r>
            <a:r>
              <a:rPr lang="en-US" sz="1200" dirty="0"/>
              <a:t>}}{{end}}")</a:t>
            </a:r>
          </a:p>
          <a:p>
            <a:r>
              <a:rPr lang="en-US" sz="1200" dirty="0"/>
              <a:t>  echo $EXTERNAL_IP</a:t>
            </a:r>
          </a:p>
          <a:p>
            <a:r>
              <a:rPr lang="en-US" sz="1200" dirty="0"/>
              <a:t>  sleep 10</a:t>
            </a:r>
          </a:p>
          <a:p>
            <a:r>
              <a:rPr lang="en-US" sz="1200" dirty="0"/>
              <a:t>done</a:t>
            </a:r>
          </a:p>
          <a:p>
            <a:r>
              <a:rPr lang="en-US" sz="1200" dirty="0"/>
              <a:t>echo $EXTERNAL_IP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C9C24-3717-9647-9A68-78D9EC8B33B6}"/>
              </a:ext>
            </a:extLst>
          </p:cNvPr>
          <p:cNvSpPr/>
          <p:nvPr/>
        </p:nvSpPr>
        <p:spPr>
          <a:xfrm>
            <a:off x="9162849" y="2292423"/>
            <a:ext cx="20565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03096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19D14-BC09-F041-B97D-30B88AA5224F}"/>
              </a:ext>
            </a:extLst>
          </p:cNvPr>
          <p:cNvSpPr txBox="1"/>
          <p:nvPr/>
        </p:nvSpPr>
        <p:spPr>
          <a:xfrm>
            <a:off x="1126762" y="1227279"/>
            <a:ext cx="4328819" cy="2509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Our App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B7080822-A848-3F4E-B3B6-ECA361987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0459" y="948266"/>
            <a:ext cx="4743406" cy="47434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9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AF0EDD-80AB-AD44-9E69-562DE9D0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connected Environment?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B741C4-FAD6-1B49-B98D-E774B309C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How Do we “Deliver” The app?</a:t>
            </a:r>
          </a:p>
        </p:txBody>
      </p:sp>
    </p:spTree>
    <p:extLst>
      <p:ext uri="{BB962C8B-B14F-4D97-AF65-F5344CB8AC3E}">
        <p14:creationId xmlns:p14="http://schemas.microsoft.com/office/powerpoint/2010/main" val="104186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F922609F-AAAE-EF4C-9BFF-06766E3CC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1135" y="2456935"/>
            <a:ext cx="914400" cy="914400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9E96B383-AA77-BD45-9B95-68615E79C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2844" y="2466203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6587181C-0925-9F47-851F-FB7C8DC9D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771135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B3220730-BC15-7C47-94EB-CA5AF206C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62844" y="3429000"/>
            <a:ext cx="914400" cy="914400"/>
          </a:xfrm>
          <a:prstGeom prst="rect">
            <a:avLst/>
          </a:prstGeom>
        </p:spPr>
      </p:pic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D9DAEF29-ED4D-D14F-B33B-272550CB8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0129" y="2456935"/>
            <a:ext cx="914400" cy="914400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819811AE-1B8D-124A-A435-C6FD14EE8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1838" y="2476500"/>
            <a:ext cx="914400" cy="914400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1CD5E77C-8344-EF4F-866F-84C80B248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040129" y="3429000"/>
            <a:ext cx="914400" cy="914400"/>
          </a:xfrm>
          <a:prstGeom prst="rect">
            <a:avLst/>
          </a:prstGeom>
        </p:spPr>
      </p:pic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253C501A-7784-B14B-B1DA-7BBCC5A9D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831838" y="34290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45A204-2764-CD47-9BE4-2398964DCA55}"/>
              </a:ext>
            </a:extLst>
          </p:cNvPr>
          <p:cNvSpPr txBox="1"/>
          <p:nvPr/>
        </p:nvSpPr>
        <p:spPr>
          <a:xfrm>
            <a:off x="1979189" y="446490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0138-DA4C-B04E-92F2-00301E2C067F}"/>
              </a:ext>
            </a:extLst>
          </p:cNvPr>
          <p:cNvSpPr txBox="1"/>
          <p:nvPr/>
        </p:nvSpPr>
        <p:spPr>
          <a:xfrm>
            <a:off x="8398126" y="446490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pic>
        <p:nvPicPr>
          <p:cNvPr id="21" name="Graphic 20" descr="Cloud">
            <a:extLst>
              <a:ext uri="{FF2B5EF4-FFF2-40B4-BE49-F238E27FC236}">
                <a16:creationId xmlns:a16="http://schemas.microsoft.com/office/drawing/2014/main" id="{5EB7FD6D-C6FB-5841-BF02-440680CEBD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5759" y="2069755"/>
            <a:ext cx="2395153" cy="2395153"/>
          </a:xfrm>
          <a:prstGeom prst="rect">
            <a:avLst/>
          </a:prstGeom>
        </p:spPr>
      </p:pic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173EA65-6409-2544-8BF6-CF19F16D20DE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>
            <a:off x="7233803" y="3079874"/>
            <a:ext cx="856734" cy="1670319"/>
          </a:xfrm>
          <a:prstGeom prst="curvedConnector4">
            <a:avLst>
              <a:gd name="adj1" fmla="val -26683"/>
              <a:gd name="adj2" fmla="val 63686"/>
            </a:avLst>
          </a:prstGeom>
          <a:ln w="730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F6E4C6F-C233-B44F-8C95-38CB9E3911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8902" y="2312144"/>
            <a:ext cx="962797" cy="1575714"/>
          </a:xfrm>
          <a:prstGeom prst="curvedConnector4">
            <a:avLst>
              <a:gd name="adj1" fmla="val -23743"/>
              <a:gd name="adj2" fmla="val 64508"/>
            </a:avLst>
          </a:prstGeom>
          <a:ln w="730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40A257-798A-7E48-B6E5-A5B79210146F}"/>
              </a:ext>
            </a:extLst>
          </p:cNvPr>
          <p:cNvSpPr txBox="1"/>
          <p:nvPr/>
        </p:nvSpPr>
        <p:spPr>
          <a:xfrm>
            <a:off x="5029344" y="404958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Network</a:t>
            </a:r>
          </a:p>
        </p:txBody>
      </p:sp>
    </p:spTree>
    <p:extLst>
      <p:ext uri="{BB962C8B-B14F-4D97-AF65-F5344CB8AC3E}">
        <p14:creationId xmlns:p14="http://schemas.microsoft.com/office/powerpoint/2010/main" val="109732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F922609F-AAAE-EF4C-9BFF-06766E3CC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135" y="2456935"/>
            <a:ext cx="914400" cy="914400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9E96B383-AA77-BD45-9B95-68615E79C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2844" y="2466203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6587181C-0925-9F47-851F-FB7C8DC9D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771135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B3220730-BC15-7C47-94EB-CA5AF206C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562844" y="3429000"/>
            <a:ext cx="914400" cy="914400"/>
          </a:xfrm>
          <a:prstGeom prst="rect">
            <a:avLst/>
          </a:prstGeom>
        </p:spPr>
      </p:pic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D9DAEF29-ED4D-D14F-B33B-272550CB8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0129" y="2456935"/>
            <a:ext cx="914400" cy="914400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819811AE-1B8D-124A-A435-C6FD14EE8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1838" y="2476500"/>
            <a:ext cx="914400" cy="914400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1CD5E77C-8344-EF4F-866F-84C80B248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040129" y="3429000"/>
            <a:ext cx="914400" cy="914400"/>
          </a:xfrm>
          <a:prstGeom prst="rect">
            <a:avLst/>
          </a:prstGeom>
        </p:spPr>
      </p:pic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253C501A-7784-B14B-B1DA-7BBCC5A9D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831838" y="34290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45A204-2764-CD47-9BE4-2398964DCA55}"/>
              </a:ext>
            </a:extLst>
          </p:cNvPr>
          <p:cNvSpPr txBox="1"/>
          <p:nvPr/>
        </p:nvSpPr>
        <p:spPr>
          <a:xfrm>
            <a:off x="1979189" y="446490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0138-DA4C-B04E-92F2-00301E2C067F}"/>
              </a:ext>
            </a:extLst>
          </p:cNvPr>
          <p:cNvSpPr txBox="1"/>
          <p:nvPr/>
        </p:nvSpPr>
        <p:spPr>
          <a:xfrm>
            <a:off x="8398126" y="446490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pic>
        <p:nvPicPr>
          <p:cNvPr id="21" name="Graphic 20" descr="Cloud">
            <a:extLst>
              <a:ext uri="{FF2B5EF4-FFF2-40B4-BE49-F238E27FC236}">
                <a16:creationId xmlns:a16="http://schemas.microsoft.com/office/drawing/2014/main" id="{5EB7FD6D-C6FB-5841-BF02-440680CEB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759" y="2069755"/>
            <a:ext cx="2395153" cy="2395153"/>
          </a:xfrm>
          <a:prstGeom prst="rect">
            <a:avLst/>
          </a:prstGeom>
        </p:spPr>
      </p:pic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173EA65-6409-2544-8BF6-CF19F16D20DE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>
            <a:off x="7233803" y="3079874"/>
            <a:ext cx="856734" cy="1670319"/>
          </a:xfrm>
          <a:prstGeom prst="curvedConnector4">
            <a:avLst>
              <a:gd name="adj1" fmla="val -26683"/>
              <a:gd name="adj2" fmla="val 63686"/>
            </a:avLst>
          </a:prstGeom>
          <a:ln w="730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F6E4C6F-C233-B44F-8C95-38CB9E3911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8902" y="2312144"/>
            <a:ext cx="962797" cy="1575714"/>
          </a:xfrm>
          <a:prstGeom prst="curvedConnector4">
            <a:avLst>
              <a:gd name="adj1" fmla="val -23743"/>
              <a:gd name="adj2" fmla="val 64508"/>
            </a:avLst>
          </a:prstGeom>
          <a:ln w="730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40A257-798A-7E48-B6E5-A5B79210146F}"/>
              </a:ext>
            </a:extLst>
          </p:cNvPr>
          <p:cNvSpPr txBox="1"/>
          <p:nvPr/>
        </p:nvSpPr>
        <p:spPr>
          <a:xfrm>
            <a:off x="5029344" y="404958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Network</a:t>
            </a:r>
          </a:p>
        </p:txBody>
      </p:sp>
      <p:pic>
        <p:nvPicPr>
          <p:cNvPr id="16" name="Graphic 15" descr="Box">
            <a:extLst>
              <a:ext uri="{FF2B5EF4-FFF2-40B4-BE49-F238E27FC236}">
                <a16:creationId xmlns:a16="http://schemas.microsoft.com/office/drawing/2014/main" id="{A077D670-8B71-8246-B2A3-F3C02ADBB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89341" y="1582695"/>
            <a:ext cx="765400" cy="7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5 -0.00185 C 0.04388 0.10741 0.05143 0.2169 0.09049 0.25926 C 0.12955 0.30162 0.23346 0.23172 0.27044 0.25209 C 0.30742 0.27246 0.297 0.37176 0.31237 0.38172 C 0.32747 0.39167 0.35364 0.32292 0.36184 0.31158 C 0.37005 0.3 0.36588 0.30672 0.36184 0.31343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7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232123-19AE-D646-9132-11CEFA7A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verification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C6623E-0159-1E4E-AEC3-3C268D1111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4120204"/>
          </a:xfrm>
        </p:spPr>
        <p:txBody>
          <a:bodyPr>
            <a:normAutofit/>
          </a:bodyPr>
          <a:lstStyle/>
          <a:p>
            <a:r>
              <a:rPr lang="en-US" dirty="0"/>
              <a:t>repo/Registry Doesn’t Change</a:t>
            </a:r>
          </a:p>
          <a:p>
            <a:pPr lvl="1"/>
            <a:r>
              <a:rPr lang="en-US" dirty="0"/>
              <a:t> signed descriptors With Digests</a:t>
            </a:r>
          </a:p>
          <a:p>
            <a:pPr lvl="1"/>
            <a:r>
              <a:rPr lang="en-US" dirty="0"/>
              <a:t>Verify Content Digest </a:t>
            </a:r>
          </a:p>
          <a:p>
            <a:pPr lvl="1"/>
            <a:r>
              <a:rPr lang="en-US" dirty="0"/>
              <a:t>pull from Registry</a:t>
            </a:r>
          </a:p>
          <a:p>
            <a:r>
              <a:rPr lang="en-US" dirty="0"/>
              <a:t>Location B has access to TUF Metadata Servers</a:t>
            </a:r>
          </a:p>
          <a:p>
            <a:pPr lvl="1"/>
            <a:r>
              <a:rPr lang="en-US" dirty="0"/>
              <a:t>Can validate any content Trust </a:t>
            </a:r>
          </a:p>
        </p:txBody>
      </p:sp>
    </p:spTree>
    <p:extLst>
      <p:ext uri="{BB962C8B-B14F-4D97-AF65-F5344CB8AC3E}">
        <p14:creationId xmlns:p14="http://schemas.microsoft.com/office/powerpoint/2010/main" val="36483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AF0EDD-80AB-AD44-9E69-562DE9D0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Air Gap Environment?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B741C4-FAD6-1B49-B98D-E774B309C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How Do we “Deliver” The app?</a:t>
            </a:r>
          </a:p>
        </p:txBody>
      </p:sp>
    </p:spTree>
    <p:extLst>
      <p:ext uri="{BB962C8B-B14F-4D97-AF65-F5344CB8AC3E}">
        <p14:creationId xmlns:p14="http://schemas.microsoft.com/office/powerpoint/2010/main" val="196197463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516</Words>
  <Application>Microsoft Macintosh PowerPoint</Application>
  <PresentationFormat>Widescreen</PresentationFormat>
  <Paragraphs>98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Droplet</vt:lpstr>
      <vt:lpstr>App Delivery and Air Gaps</vt:lpstr>
      <vt:lpstr>What is An App?</vt:lpstr>
      <vt:lpstr>PowerPoint Presentation</vt:lpstr>
      <vt:lpstr>PowerPoint Presentation</vt:lpstr>
      <vt:lpstr>What is A connected Environment?</vt:lpstr>
      <vt:lpstr>PowerPoint Presentation</vt:lpstr>
      <vt:lpstr>PowerPoint Presentation</vt:lpstr>
      <vt:lpstr>Security and verification</vt:lpstr>
      <vt:lpstr>What is AN Air Gap Environment?</vt:lpstr>
      <vt:lpstr>PowerPoint Presentation</vt:lpstr>
      <vt:lpstr>PowerPoint Presentation</vt:lpstr>
      <vt:lpstr>Security and verification</vt:lpstr>
      <vt:lpstr>How does CNAB Handle This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and verification</vt:lpstr>
      <vt:lpstr>Demo of Porter if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Delivery and Air Gaps</dc:title>
  <dc:creator>Jeremy Rickard</dc:creator>
  <cp:lastModifiedBy>Jeremy Rickard</cp:lastModifiedBy>
  <cp:revision>9</cp:revision>
  <dcterms:created xsi:type="dcterms:W3CDTF">2019-12-03T17:03:06Z</dcterms:created>
  <dcterms:modified xsi:type="dcterms:W3CDTF">2019-12-03T21:04:21Z</dcterms:modified>
</cp:coreProperties>
</file>