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8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CD97B-9297-474E-B3F1-AAEE98B265C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F2734-3030-41BC-982E-8D73A7C771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F2734-3030-41BC-982E-8D73A7C771C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C2F51AC-1738-2043-BD99-BD04DC72ED2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mmonsdatasolutions.com/projects/swe_632_tech_talk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e-css/pure" TargetMode="External"/><Relationship Id="rId2" Type="http://schemas.openxmlformats.org/officeDocument/2006/relationships/hyperlink" Target="https://purecss.io/layou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hyperlink" Target="https://smacss.com/" TargetMode="External"/><Relationship Id="rId4" Type="http://schemas.openxmlformats.org/officeDocument/2006/relationships/hyperlink" Target="http://blog.purecss.i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urecss.io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css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BDE6-AA9D-7443-9376-7BE56EF7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Pure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0C57D-E61C-124C-BDDE-62F354581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SWE 632 Tech Talk</a:t>
            </a:r>
          </a:p>
          <a:p>
            <a:r>
              <a:rPr lang="en-US" dirty="0"/>
              <a:t>Jeremy Ryan &amp; Ryan Ammons</a:t>
            </a:r>
          </a:p>
        </p:txBody>
      </p:sp>
    </p:spTree>
    <p:extLst>
      <p:ext uri="{BB962C8B-B14F-4D97-AF65-F5344CB8AC3E}">
        <p14:creationId xmlns:p14="http://schemas.microsoft.com/office/powerpoint/2010/main" val="228359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1121" y="1682152"/>
            <a:ext cx="5858979" cy="491705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779698" y="946511"/>
            <a:ext cx="641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http://ammonsdatasolutions.com/projects/swe_632_tech_talk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FF66-1696-3047-9E70-47E82CF9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7A08-4548-1949-A67F-4D5F8E3F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17348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Very small footprint</a:t>
            </a:r>
          </a:p>
          <a:p>
            <a:pPr lvl="1"/>
            <a:r>
              <a:rPr lang="en-US" dirty="0"/>
              <a:t>Cross-browser compatibility </a:t>
            </a:r>
            <a:r>
              <a:rPr lang="en-US" sz="2000" i="1" dirty="0"/>
              <a:t>(Normalize.css)</a:t>
            </a:r>
            <a:endParaRPr lang="en-US" i="1" dirty="0"/>
          </a:p>
          <a:p>
            <a:pPr lvl="1"/>
            <a:r>
              <a:rPr lang="en-US" dirty="0"/>
              <a:t>Easily extended</a:t>
            </a:r>
          </a:p>
          <a:p>
            <a:pPr lvl="1"/>
            <a:r>
              <a:rPr lang="en-US" dirty="0"/>
              <a:t>Plays nice with other frameworks like Bootstrap</a:t>
            </a:r>
          </a:p>
          <a:p>
            <a:pPr lvl="1"/>
            <a:r>
              <a:rPr lang="en-US" dirty="0"/>
              <a:t>Installation via </a:t>
            </a:r>
            <a:r>
              <a:rPr lang="en-US" dirty="0" err="1"/>
              <a:t>npm</a:t>
            </a:r>
            <a:r>
              <a:rPr lang="en-US" dirty="0"/>
              <a:t>, bower, composure, or CDN</a:t>
            </a:r>
          </a:p>
          <a:p>
            <a:pPr lvl="1"/>
            <a:endParaRPr lang="en-US" sz="1800" dirty="0"/>
          </a:p>
          <a:p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Fewer features </a:t>
            </a:r>
            <a:r>
              <a:rPr lang="en-US" dirty="0" err="1"/>
              <a:t>vs</a:t>
            </a:r>
            <a:r>
              <a:rPr lang="en-US" dirty="0"/>
              <a:t> larger CSS frameworks </a:t>
            </a:r>
            <a:r>
              <a:rPr lang="en-US" i="1" dirty="0"/>
              <a:t>(focuses on min. functional feature set)</a:t>
            </a:r>
          </a:p>
          <a:p>
            <a:pPr lvl="1"/>
            <a:r>
              <a:rPr lang="en-US" dirty="0"/>
              <a:t>Not suited for beginners </a:t>
            </a:r>
            <a:r>
              <a:rPr lang="en-US" i="1" dirty="0"/>
              <a:t>(no ready-access to multitude of styles)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68838" y="1659717"/>
            <a:ext cx="3812852" cy="1695958"/>
            <a:chOff x="6946242" y="2094120"/>
            <a:chExt cx="3319192" cy="1476378"/>
          </a:xfrm>
        </p:grpSpPr>
        <p:pic>
          <p:nvPicPr>
            <p:cNvPr id="15366" name="Picture 6" descr="Image result for pros and con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6242" y="2094120"/>
              <a:ext cx="3319192" cy="1476378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8436634" y="2665562"/>
              <a:ext cx="365890" cy="348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/>
                <a:t>vs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689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DA4C-FA60-814D-9141-D8A5FE2E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CSS frameworks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7789" y="1830476"/>
          <a:ext cx="10147541" cy="428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9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711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PureCSS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Size </a:t>
                      </a:r>
                      <a:r>
                        <a:rPr lang="en-US" sz="1200" b="1" i="1" dirty="0"/>
                        <a:t>(no</a:t>
                      </a:r>
                      <a:r>
                        <a:rPr lang="en-US" sz="1200" b="1" i="1" baseline="0" dirty="0"/>
                        <a:t> </a:t>
                      </a:r>
                      <a:r>
                        <a:rPr lang="en-US" sz="1200" b="1" i="1" dirty="0" err="1"/>
                        <a:t>minif</a:t>
                      </a:r>
                      <a:r>
                        <a:rPr lang="en-US" sz="1200" b="1" i="1" dirty="0"/>
                        <a:t>/</a:t>
                      </a:r>
                      <a:r>
                        <a:rPr lang="en-US" sz="1200" b="1" i="1" dirty="0" err="1"/>
                        <a:t>gzip</a:t>
                      </a:r>
                      <a:r>
                        <a:rPr lang="en-US" sz="1200" b="1" i="1" dirty="0"/>
                        <a:t>)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Small</a:t>
                      </a:r>
                      <a:r>
                        <a:rPr lang="en-US" i="1" baseline="0" dirty="0"/>
                        <a:t> </a:t>
                      </a:r>
                    </a:p>
                    <a:p>
                      <a:pPr algn="ctr"/>
                      <a:r>
                        <a:rPr lang="en-US" sz="1600" i="1" dirty="0"/>
                        <a:t>(~80KB)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 </a:t>
                      </a:r>
                    </a:p>
                    <a:p>
                      <a:pPr algn="ctr"/>
                      <a:r>
                        <a:rPr lang="en-US" sz="1600" dirty="0"/>
                        <a:t>(~300KB)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</a:t>
                      </a:r>
                    </a:p>
                    <a:p>
                      <a:pPr algn="ctr"/>
                      <a:r>
                        <a:rPr lang="en-US" sz="1600" dirty="0"/>
                        <a:t>(&gt;</a:t>
                      </a:r>
                      <a:r>
                        <a:rPr lang="en-US" sz="1600" baseline="0" dirty="0"/>
                        <a:t> 500KB)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Large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300KB w/o fonts)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Complexity /  Learning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Low-Medium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Low-Medium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Extendibility /</a:t>
                      </a:r>
                    </a:p>
                    <a:p>
                      <a:r>
                        <a:rPr lang="en-US" b="1" dirty="0"/>
                        <a:t>Customizability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Extreme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Medium-High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Support</a:t>
                      </a:r>
                      <a:r>
                        <a:rPr lang="en-US" b="1" baseline="0" dirty="0"/>
                        <a:t> and Documentation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Simple, minimal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Popularity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Medium</a:t>
                      </a:r>
                    </a:p>
                    <a:p>
                      <a:pPr algn="ctr"/>
                      <a:r>
                        <a:rPr lang="en-US" i="1" dirty="0"/>
                        <a:t>(~18K</a:t>
                      </a:r>
                      <a:r>
                        <a:rPr lang="en-US" i="1" baseline="0" dirty="0"/>
                        <a:t> GH stars)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</a:t>
                      </a:r>
                    </a:p>
                    <a:p>
                      <a:pPr algn="ctr"/>
                      <a:r>
                        <a:rPr lang="en-US" dirty="0"/>
                        <a:t>(~123K</a:t>
                      </a:r>
                      <a:r>
                        <a:rPr lang="en-US" baseline="0" dirty="0"/>
                        <a:t> GH stars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  <a:p>
                      <a:pPr algn="ctr"/>
                      <a:r>
                        <a:rPr lang="en-US" dirty="0"/>
                        <a:t>(~30K GH stars)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</a:t>
                      </a:r>
                    </a:p>
                    <a:p>
                      <a:pPr algn="ctr"/>
                      <a:r>
                        <a:rPr lang="en-US" dirty="0"/>
                        <a:t>(~32K GH stars)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Feature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Minimal: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dirty="0"/>
                        <a:t>all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req’d</a:t>
                      </a:r>
                      <a:r>
                        <a:rPr lang="en-US" i="1" baseline="0" dirty="0"/>
                        <a:t> basics, no JS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extensive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Extensive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338" name="Picture 2" descr="Image result for bootstrap logo"/>
          <p:cNvPicPr>
            <a:picLocks noChangeAspect="1" noChangeArrowheads="1"/>
          </p:cNvPicPr>
          <p:nvPr/>
        </p:nvPicPr>
        <p:blipFill>
          <a:blip r:embed="rId2"/>
          <a:srcRect t="37108" b="37404"/>
          <a:stretch>
            <a:fillRect/>
          </a:stretch>
        </p:blipFill>
        <p:spPr bwMode="auto">
          <a:xfrm>
            <a:off x="5406813" y="1881913"/>
            <a:ext cx="1370880" cy="349405"/>
          </a:xfrm>
          <a:prstGeom prst="rect">
            <a:avLst/>
          </a:prstGeom>
          <a:noFill/>
        </p:spPr>
      </p:pic>
      <p:pic>
        <p:nvPicPr>
          <p:cNvPr id="7" name="Picture 2" descr="Image result for purecss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7582" y="1913663"/>
            <a:ext cx="1572393" cy="272073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958" y="1860428"/>
            <a:ext cx="1374236" cy="40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1056" y="1886569"/>
            <a:ext cx="1912518" cy="34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797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1BBF-6FA6-2548-9AB0-2294C54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2CCA-E03C-E548-BCEF-ECB07029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layouts built with Pure: </a:t>
            </a:r>
            <a:r>
              <a:rPr lang="en-US" dirty="0">
                <a:hlinkClick r:id="rId2"/>
              </a:rPr>
              <a:t>https://purecss.io/layouts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https://github.com/pure-css/pure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4"/>
              </a:rPr>
              <a:t>http://blog.purecss.io</a:t>
            </a:r>
            <a:endParaRPr lang="en-US" dirty="0"/>
          </a:p>
          <a:p>
            <a:r>
              <a:rPr lang="en-US" dirty="0"/>
              <a:t>SMACSS info: </a:t>
            </a:r>
            <a:r>
              <a:rPr lang="en-US" dirty="0">
                <a:hlinkClick r:id="rId5"/>
              </a:rPr>
              <a:t>https://smacss.com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sz="1600" b="1" dirty="0"/>
          </a:p>
          <a:p>
            <a:pPr lvl="1">
              <a:buNone/>
            </a:pPr>
            <a:r>
              <a:rPr lang="en-US" b="1" dirty="0"/>
              <a:t>				 		</a:t>
            </a:r>
            <a:r>
              <a:rPr lang="en-US" sz="3600" b="1" dirty="0"/>
              <a:t>QUESTIONS?</a:t>
            </a:r>
            <a:endParaRPr lang="en-US" b="1" dirty="0"/>
          </a:p>
        </p:txBody>
      </p:sp>
      <p:pic>
        <p:nvPicPr>
          <p:cNvPr id="13314" name="Picture 2" descr="Image result for QUESTI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818" y="4684442"/>
            <a:ext cx="1716359" cy="171635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04181" y="4123431"/>
            <a:ext cx="9929004" cy="21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AB72-62DF-874C-98AE-FBA4C0BF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CBD5-97C6-964E-B036-1ADB3EAC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75192"/>
            <a:ext cx="6162138" cy="4625609"/>
          </a:xfrm>
        </p:spPr>
        <p:txBody>
          <a:bodyPr>
            <a:noAutofit/>
          </a:bodyPr>
          <a:lstStyle/>
          <a:p>
            <a:r>
              <a:rPr lang="en-US" sz="2800" dirty="0"/>
              <a:t>URL: </a:t>
            </a:r>
            <a:r>
              <a:rPr lang="en-US" sz="2800" dirty="0">
                <a:hlinkClick r:id="rId3"/>
              </a:rPr>
              <a:t>https://purecss.io</a:t>
            </a:r>
            <a:endParaRPr lang="en-US" sz="2800" dirty="0"/>
          </a:p>
          <a:p>
            <a:pPr lvl="1"/>
            <a:r>
              <a:rPr lang="en-US" sz="2400" dirty="0"/>
              <a:t>Developed at Yahoo!</a:t>
            </a:r>
          </a:p>
          <a:p>
            <a:pPr lvl="1"/>
            <a:r>
              <a:rPr lang="en-US" sz="2400" dirty="0"/>
              <a:t>Open source: </a:t>
            </a:r>
            <a:r>
              <a:rPr lang="en-US" sz="2400" i="1" dirty="0"/>
              <a:t>Yahoo! Inc. BSD license</a:t>
            </a:r>
          </a:p>
          <a:p>
            <a:r>
              <a:rPr lang="en-US" sz="2800" dirty="0"/>
              <a:t>Minimal footprint CSS framework</a:t>
            </a:r>
          </a:p>
          <a:p>
            <a:pPr lvl="1"/>
            <a:r>
              <a:rPr lang="en-US" sz="2400" b="1" dirty="0"/>
              <a:t>~4</a:t>
            </a:r>
            <a:r>
              <a:rPr lang="en-US" sz="2000" b="1" dirty="0"/>
              <a:t>KB</a:t>
            </a:r>
            <a:r>
              <a:rPr lang="en-US" sz="2400" b="1" dirty="0"/>
              <a:t> </a:t>
            </a:r>
            <a:r>
              <a:rPr lang="en-US" sz="2400" dirty="0"/>
              <a:t>minified &amp; </a:t>
            </a:r>
            <a:r>
              <a:rPr lang="en-US" sz="2400" dirty="0" err="1"/>
              <a:t>gzipped</a:t>
            </a:r>
            <a:endParaRPr lang="en-US" sz="2400" dirty="0"/>
          </a:p>
          <a:p>
            <a:pPr lvl="1">
              <a:buNone/>
            </a:pPr>
            <a:endParaRPr lang="en-US" sz="1000" dirty="0"/>
          </a:p>
          <a:p>
            <a:r>
              <a:rPr lang="en-US" sz="2800" dirty="0"/>
              <a:t>Mobile-first</a:t>
            </a:r>
            <a:endParaRPr lang="en-US" sz="600" dirty="0"/>
          </a:p>
          <a:p>
            <a:r>
              <a:rPr lang="en-US" sz="2800" dirty="0"/>
              <a:t>No JavaScript needed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popularity</a:t>
            </a:r>
          </a:p>
          <a:p>
            <a:pPr lvl="1"/>
            <a:r>
              <a:rPr lang="en-US" sz="2400" b="1" dirty="0"/>
              <a:t>&gt; 18,000 stars</a:t>
            </a:r>
          </a:p>
          <a:p>
            <a:pPr lvl="1"/>
            <a:r>
              <a:rPr lang="en-US" sz="2400" b="1" dirty="0"/>
              <a:t>&gt; 2,000 forks</a:t>
            </a:r>
            <a:endParaRPr lang="en-US" sz="2400" dirty="0"/>
          </a:p>
        </p:txBody>
      </p:sp>
      <p:pic>
        <p:nvPicPr>
          <p:cNvPr id="22530" name="Picture 2" descr="Image result for purecss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8452" y="1663049"/>
            <a:ext cx="4676453" cy="809171"/>
          </a:xfrm>
          <a:prstGeom prst="rect">
            <a:avLst/>
          </a:prstGeom>
          <a:noFill/>
        </p:spPr>
      </p:pic>
      <p:pic>
        <p:nvPicPr>
          <p:cNvPr id="22532" name="Picture 4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11379" y="2657540"/>
            <a:ext cx="3530424" cy="1251564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7308452" y="5549547"/>
            <a:ext cx="4544238" cy="1207327"/>
            <a:chOff x="6890711" y="4801787"/>
            <a:chExt cx="4748303" cy="1261544"/>
          </a:xfrm>
        </p:grpSpPr>
        <p:pic>
          <p:nvPicPr>
            <p:cNvPr id="22536" name="Picture 8" descr="Image result for github logo star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890711" y="4801787"/>
              <a:ext cx="2436424" cy="932956"/>
            </a:xfrm>
            <a:prstGeom prst="rect">
              <a:avLst/>
            </a:prstGeom>
            <a:noFill/>
          </p:spPr>
        </p:pic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748820" y="4992874"/>
              <a:ext cx="1881568" cy="607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4" name="Picture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51298" y="5514053"/>
              <a:ext cx="4487716" cy="549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10105191" y="3910843"/>
            <a:ext cx="1597806" cy="1524106"/>
            <a:chOff x="8842460" y="3953973"/>
            <a:chExt cx="1597806" cy="1524106"/>
          </a:xfrm>
        </p:grpSpPr>
        <p:pic>
          <p:nvPicPr>
            <p:cNvPr id="22538" name="Picture 10" descr="Image result for javascript logo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035055" y="4170578"/>
              <a:ext cx="1247119" cy="1247119"/>
            </a:xfrm>
            <a:prstGeom prst="rect">
              <a:avLst/>
            </a:prstGeom>
            <a:noFill/>
          </p:spPr>
        </p:pic>
        <p:sp>
          <p:nvSpPr>
            <p:cNvPr id="11" name="&quot;No&quot; Symbol 10"/>
            <p:cNvSpPr/>
            <p:nvPr/>
          </p:nvSpPr>
          <p:spPr>
            <a:xfrm>
              <a:off x="8842460" y="3953973"/>
              <a:ext cx="1597806" cy="1524106"/>
            </a:xfrm>
            <a:prstGeom prst="noSmoking">
              <a:avLst>
                <a:gd name="adj" fmla="val 386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540" name="Picture 12" descr="Image result for mobile firs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12578" y="3909104"/>
            <a:ext cx="1525845" cy="1525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D3B5-14CD-3B47-8E50-2A2BEAFA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BAD1-D04D-3C45-A9B9-C2CD524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908364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S</a:t>
            </a:r>
            <a:r>
              <a:rPr lang="en-US" dirty="0"/>
              <a:t>calable and </a:t>
            </a:r>
            <a:r>
              <a:rPr lang="en-US" b="1" u="sng" dirty="0"/>
              <a:t>M</a:t>
            </a:r>
            <a:r>
              <a:rPr lang="en-US" dirty="0"/>
              <a:t>odular </a:t>
            </a:r>
            <a:r>
              <a:rPr lang="en-US" b="1" u="sng" dirty="0"/>
              <a:t>A</a:t>
            </a:r>
            <a:r>
              <a:rPr lang="en-US" dirty="0"/>
              <a:t>rchitecture for </a:t>
            </a:r>
            <a:r>
              <a:rPr lang="en-US" b="1" u="sng" dirty="0"/>
              <a:t>CSS</a:t>
            </a:r>
          </a:p>
          <a:p>
            <a:pPr lvl="1"/>
            <a:r>
              <a:rPr lang="en-US" i="1" dirty="0"/>
              <a:t>Uses Categories of Rules:</a:t>
            </a:r>
          </a:p>
          <a:p>
            <a:pPr lvl="2"/>
            <a:r>
              <a:rPr lang="en-US" b="1" dirty="0"/>
              <a:t>Base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Layout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Module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State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Theme </a:t>
            </a:r>
            <a:r>
              <a:rPr lang="en-US" dirty="0"/>
              <a:t>Rules</a:t>
            </a:r>
          </a:p>
          <a:p>
            <a:pPr lvl="2"/>
            <a:endParaRPr lang="en-US" sz="1500" dirty="0"/>
          </a:p>
          <a:p>
            <a:r>
              <a:rPr lang="en-US" dirty="0"/>
              <a:t>Pure Base Rules: </a:t>
            </a:r>
            <a:r>
              <a:rPr lang="en-US" b="1" dirty="0">
                <a:latin typeface="Consolas" pitchFamily="49" charset="0"/>
                <a:cs typeface="Courier New" pitchFamily="49" charset="0"/>
              </a:rPr>
              <a:t>Normalize.css</a:t>
            </a:r>
            <a:r>
              <a:rPr lang="en-US" dirty="0"/>
              <a:t> – CSS reset</a:t>
            </a:r>
          </a:p>
          <a:p>
            <a:r>
              <a:rPr lang="en-US" dirty="0"/>
              <a:t>Pure Layout Rules: Grid, fixed </a:t>
            </a:r>
            <a:r>
              <a:rPr lang="en-US"/>
              <a:t>and responsive</a:t>
            </a:r>
            <a:endParaRPr lang="en-US" dirty="0"/>
          </a:p>
          <a:p>
            <a:r>
              <a:rPr lang="en-US" dirty="0"/>
              <a:t>Pure Module Rules: Forms, Buttons, Tables, Menus</a:t>
            </a:r>
          </a:p>
        </p:txBody>
      </p:sp>
      <p:pic>
        <p:nvPicPr>
          <p:cNvPr id="21508" name="Picture 4" descr="Stack of books. Because you want more than on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6310" y="1645802"/>
            <a:ext cx="2539606" cy="337243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828102" y="4951149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https://smacss.com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EAE7-24FA-7D44-8A9F-6D175D7C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996D-9651-CD4D-A726-4941C2C6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 name format: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framework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&gt;-&lt;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&gt;(-&lt;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specialization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&gt;)</a:t>
            </a:r>
          </a:p>
          <a:p>
            <a:r>
              <a:rPr lang="en-US" dirty="0"/>
              <a:t>All classes prefixed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-*</a:t>
            </a:r>
          </a:p>
          <a:p>
            <a:r>
              <a:rPr lang="en-US" dirty="0"/>
              <a:t>Followed by module name: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table</a:t>
            </a:r>
            <a:r>
              <a:rPr lang="en-US" dirty="0"/>
              <a:t>,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button</a:t>
            </a:r>
            <a:endParaRPr lang="en-US" dirty="0"/>
          </a:p>
          <a:p>
            <a:r>
              <a:rPr lang="en-US" dirty="0"/>
              <a:t>Specializations: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table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bordered</a:t>
            </a:r>
            <a:r>
              <a:rPr lang="en-US" dirty="0"/>
              <a:t>,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button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primary</a:t>
            </a:r>
          </a:p>
          <a:p>
            <a:r>
              <a:rPr lang="en-US" dirty="0"/>
              <a:t>Include both module class and specialization class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3000" dirty="0"/>
              <a:t>Bordered Table: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&lt;table class=“pure-table pure-table-bordered”&gt;</a:t>
            </a:r>
          </a:p>
          <a:p>
            <a:pPr lvl="1"/>
            <a:r>
              <a:rPr lang="en-US" sz="3000" dirty="0"/>
              <a:t>Primary Button: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&lt;a class=“pure-button pure-button-primary”&gt;</a:t>
            </a:r>
          </a:p>
          <a:p>
            <a:pPr lvl="1"/>
            <a:r>
              <a:rPr lang="en-US" sz="3000" dirty="0" err="1"/>
              <a:t>Horiz</a:t>
            </a:r>
            <a:r>
              <a:rPr lang="en-US" sz="3000" dirty="0"/>
              <a:t>. Menu:	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ul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 class=“pure-menu pure-menu-horizontal”&gt;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0CC-3266-8A4D-84C0-01CD1498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1560-55AB-744A-91E9-93F91A64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75192"/>
            <a:ext cx="6498566" cy="4910280"/>
          </a:xfrm>
        </p:spPr>
        <p:txBody>
          <a:bodyPr>
            <a:normAutofit/>
          </a:bodyPr>
          <a:lstStyle/>
          <a:p>
            <a:r>
              <a:rPr lang="en-US" sz="2800" dirty="0"/>
              <a:t>Classes: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pure-g, pure-u-*</a:t>
            </a:r>
            <a:endParaRPr lang="en-US" sz="2000" b="1" dirty="0">
              <a:latin typeface="Consolas" pitchFamily="49" charset="0"/>
              <a:cs typeface="Courier New" pitchFamily="49" charset="0"/>
            </a:endParaRPr>
          </a:p>
          <a:p>
            <a:r>
              <a:rPr lang="en-US" sz="2800" b="1" dirty="0"/>
              <a:t>5</a:t>
            </a:r>
            <a:r>
              <a:rPr lang="en-US" sz="2800" dirty="0"/>
              <a:t>ths-based and </a:t>
            </a:r>
            <a:r>
              <a:rPr lang="en-US" sz="2800" b="1" dirty="0"/>
              <a:t>24</a:t>
            </a:r>
            <a:r>
              <a:rPr lang="en-US" sz="2800" dirty="0"/>
              <a:t>ths-based grids</a:t>
            </a:r>
          </a:p>
          <a:p>
            <a:r>
              <a:rPr lang="en-US" sz="2800" dirty="0"/>
              <a:t>Units are fractions (</a:t>
            </a:r>
            <a:r>
              <a:rPr lang="en-US" sz="2800" b="1" dirty="0"/>
              <a:t>1/3</a:t>
            </a:r>
            <a:r>
              <a:rPr lang="en-US" sz="2800" dirty="0"/>
              <a:t>s, </a:t>
            </a:r>
            <a:r>
              <a:rPr lang="en-US" sz="2800" b="1" dirty="0"/>
              <a:t>1/5</a:t>
            </a:r>
            <a:r>
              <a:rPr lang="en-US" sz="2800" dirty="0"/>
              <a:t>s, etc.)</a:t>
            </a:r>
          </a:p>
          <a:p>
            <a:r>
              <a:rPr lang="en-US" sz="2800" dirty="0"/>
              <a:t>Responsive, mobile-first</a:t>
            </a:r>
          </a:p>
          <a:p>
            <a:r>
              <a:rPr lang="en-US" sz="2800" dirty="0"/>
              <a:t>Default media queries:</a:t>
            </a:r>
          </a:p>
          <a:p>
            <a:pPr lvl="1"/>
            <a:r>
              <a:rPr lang="en-US" sz="2400" i="1" dirty="0"/>
              <a:t>Small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sm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≥ 568px </a:t>
            </a:r>
          </a:p>
          <a:p>
            <a:pPr lvl="1"/>
            <a:r>
              <a:rPr lang="en-US" sz="2400" i="1" dirty="0"/>
              <a:t>Medium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pure-u-md-*</a:t>
            </a:r>
            <a:r>
              <a:rPr lang="en-US" sz="2400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/>
              <a:t>≥ 768px</a:t>
            </a:r>
          </a:p>
          <a:p>
            <a:pPr lvl="1"/>
            <a:r>
              <a:rPr lang="en-US" sz="2400" i="1" dirty="0"/>
              <a:t>Large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lg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≥ 1024px</a:t>
            </a:r>
          </a:p>
          <a:p>
            <a:pPr lvl="1"/>
            <a:r>
              <a:rPr lang="en-US" sz="2400" i="1" dirty="0"/>
              <a:t>Extra Large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pure-u-xl-*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≥ 1280px</a:t>
            </a:r>
          </a:p>
          <a:p>
            <a:r>
              <a:rPr lang="en-US" sz="2800" dirty="0"/>
              <a:t>Customizable media queries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0264" y="1791208"/>
            <a:ext cx="2947732" cy="2119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2826" y="4155245"/>
            <a:ext cx="4553578" cy="2047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68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ED6-D288-8846-8722-99BEDCA1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59D4-5B3E-F14F-844F-08CF4A03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8620125" cy="4625609"/>
          </a:xfrm>
        </p:spPr>
        <p:txBody>
          <a:bodyPr>
            <a:normAutofit/>
          </a:bodyPr>
          <a:lstStyle/>
          <a:p>
            <a:r>
              <a:rPr lang="en-US" dirty="0"/>
              <a:t>Default:</a:t>
            </a:r>
            <a:r>
              <a:rPr lang="en-US" b="1" dirty="0"/>
              <a:t>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-form</a:t>
            </a:r>
          </a:p>
          <a:p>
            <a:r>
              <a:rPr lang="en-US" dirty="0"/>
              <a:t>Stacked: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-form-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stacked</a:t>
            </a:r>
          </a:p>
          <a:p>
            <a:r>
              <a:rPr lang="en-US" dirty="0"/>
              <a:t>Aligned: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-form-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aligned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				pure-control-group</a:t>
            </a:r>
          </a:p>
          <a:p>
            <a:r>
              <a:rPr lang="en-US" dirty="0"/>
              <a:t>Grouped inputs: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fieldset.pure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-group</a:t>
            </a:r>
          </a:p>
          <a:p>
            <a:r>
              <a:rPr lang="en-US" dirty="0"/>
              <a:t>Sized inputs: 	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input.pure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-input-*</a:t>
            </a: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Required: 	</a:t>
            </a:r>
            <a:r>
              <a:rPr lang="en-US" sz="2800" dirty="0"/>
              <a:t>add</a:t>
            </a:r>
            <a:r>
              <a:rPr lang="en-US" dirty="0"/>
              <a:t>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required</a:t>
            </a:r>
            <a:r>
              <a:rPr lang="en-US" sz="2400" dirty="0"/>
              <a:t>  </a:t>
            </a:r>
            <a:r>
              <a:rPr lang="en-US" sz="2800" dirty="0"/>
              <a:t>attribute</a:t>
            </a:r>
            <a:endParaRPr lang="en-US" dirty="0"/>
          </a:p>
          <a:p>
            <a:r>
              <a:rPr lang="en-US" dirty="0"/>
              <a:t>Disabled: 	</a:t>
            </a:r>
            <a:r>
              <a:rPr lang="en-US" sz="2800" dirty="0"/>
              <a:t>add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disabled</a:t>
            </a:r>
            <a:r>
              <a:rPr lang="en-US" sz="2400" dirty="0"/>
              <a:t>  </a:t>
            </a:r>
            <a:r>
              <a:rPr lang="en-US" sz="2800" dirty="0"/>
              <a:t>attribute</a:t>
            </a:r>
            <a:endParaRPr lang="en-US" dirty="0"/>
          </a:p>
          <a:p>
            <a:r>
              <a:rPr lang="en-US" dirty="0"/>
              <a:t>Read-only: 	</a:t>
            </a:r>
            <a:r>
              <a:rPr lang="en-US" sz="2800" dirty="0"/>
              <a:t>add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readonly</a:t>
            </a:r>
            <a:r>
              <a:rPr lang="en-US" dirty="0"/>
              <a:t> </a:t>
            </a:r>
            <a:r>
              <a:rPr lang="en-US" sz="2800" dirty="0"/>
              <a:t>attribute</a:t>
            </a:r>
            <a:endParaRPr lang="en-US" dirty="0"/>
          </a:p>
        </p:txBody>
      </p:sp>
      <p:pic>
        <p:nvPicPr>
          <p:cNvPr id="19458" name="Picture 2" descr="Image result for html form icon"/>
          <p:cNvPicPr>
            <a:picLocks noChangeAspect="1" noChangeArrowheads="1"/>
          </p:cNvPicPr>
          <p:nvPr/>
        </p:nvPicPr>
        <p:blipFill>
          <a:blip r:embed="rId2"/>
          <a:srcRect l="10572" r="10863"/>
          <a:stretch>
            <a:fillRect/>
          </a:stretch>
        </p:blipFill>
        <p:spPr bwMode="auto">
          <a:xfrm>
            <a:off x="9463172" y="2026146"/>
            <a:ext cx="2501658" cy="3184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34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C0A8-7354-B446-BCEC-341ED8E0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7306-5692-424C-9EE0-9AEB3CA7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Default: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a.pure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-button,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</a:t>
            </a:r>
          </a:p>
          <a:p>
            <a:pPr marL="118872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Disabled:  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.pure-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disabled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Active: 	    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.pure-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active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Primary: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.pure-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primary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Grouped:  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div.pure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-button-group</a:t>
            </a:r>
          </a:p>
        </p:txBody>
      </p:sp>
      <p:pic>
        <p:nvPicPr>
          <p:cNvPr id="18434" name="Picture 2" descr="https://wegraphics.net/wp-content/uploads/2011/10/css-btn-slide1.jpg"/>
          <p:cNvPicPr>
            <a:picLocks noChangeAspect="1" noChangeArrowheads="1"/>
          </p:cNvPicPr>
          <p:nvPr/>
        </p:nvPicPr>
        <p:blipFill>
          <a:blip r:embed="rId2"/>
          <a:srcRect l="44801"/>
          <a:stretch>
            <a:fillRect/>
          </a:stretch>
        </p:blipFill>
        <p:spPr bwMode="auto">
          <a:xfrm>
            <a:off x="9954704" y="2261541"/>
            <a:ext cx="2237296" cy="265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8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361-0FB0-184A-876F-4E074CB1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0470-267B-9140-85BE-1BEBB1DE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3"/>
            <a:ext cx="10972800" cy="2187208"/>
          </a:xfrm>
        </p:spPr>
        <p:txBody>
          <a:bodyPr/>
          <a:lstStyle/>
          <a:p>
            <a:r>
              <a:rPr lang="en-US" dirty="0"/>
              <a:t>Default: 	  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</a:t>
            </a:r>
            <a:r>
              <a:rPr lang="en-US" b="1" dirty="0" err="1">
                <a:latin typeface="Consolas" pitchFamily="49" charset="0"/>
                <a:cs typeface="Courier New" pitchFamily="49" charset="0"/>
              </a:rPr>
              <a:t>.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-table</a:t>
            </a:r>
          </a:p>
          <a:p>
            <a:r>
              <a:rPr lang="en-US" dirty="0"/>
              <a:t>Bordered: 	  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-table-bordered</a:t>
            </a:r>
          </a:p>
          <a:p>
            <a:r>
              <a:rPr lang="en-US" dirty="0" err="1"/>
              <a:t>Horiz</a:t>
            </a:r>
            <a:r>
              <a:rPr lang="en-US" dirty="0"/>
              <a:t>. borders: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-table-horizontal</a:t>
            </a:r>
          </a:p>
          <a:p>
            <a:r>
              <a:rPr lang="en-US" dirty="0"/>
              <a:t>Striped: 	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-table-striped</a:t>
            </a:r>
          </a:p>
          <a:p>
            <a:endParaRPr lang="en-US" dirty="0"/>
          </a:p>
        </p:txBody>
      </p:sp>
      <p:pic>
        <p:nvPicPr>
          <p:cNvPr id="17410" name="Picture 2" descr="Image result for purecss ta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6580" y="4165145"/>
            <a:ext cx="5675882" cy="24325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39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purecss men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5737" y="2923159"/>
            <a:ext cx="3236263" cy="237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FD13-69DF-2740-84AA-8DA07A9D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4A99-F678-9D42-BE91-73BCDF2B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9966385" cy="46256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Vertical (</a:t>
            </a:r>
            <a:r>
              <a:rPr lang="en-US" i="1" dirty="0"/>
              <a:t>default</a:t>
            </a:r>
            <a:r>
              <a:rPr lang="en-US" dirty="0"/>
              <a:t>): 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pure-menu, pure-menu-heading,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anose="020B0609020204030204" pitchFamily="49" charset="0"/>
              </a:rPr>
              <a:t>					</a:t>
            </a:r>
            <a:r>
              <a:rPr lang="en-US" sz="2400" b="1" dirty="0" err="1">
                <a:latin typeface="Consolas" pitchFamily="49" charset="0"/>
                <a:cs typeface="Consolas" panose="020B0609020204030204" pitchFamily="49" charset="0"/>
              </a:rPr>
              <a:t>ul.pure</a:t>
            </a:r>
            <a:r>
              <a:rPr lang="en-US" sz="2400" b="1" dirty="0">
                <a:latin typeface="Consolas" pitchFamily="49" charset="0"/>
                <a:cs typeface="Consolas" panose="020B0609020204030204" pitchFamily="49" charset="0"/>
              </a:rPr>
              <a:t>-menu-list, </a:t>
            </a:r>
            <a:r>
              <a:rPr lang="en-US" sz="2400" b="1" dirty="0" err="1">
                <a:latin typeface="Consolas" pitchFamily="49" charset="0"/>
                <a:cs typeface="Consolas" panose="020B0609020204030204" pitchFamily="49" charset="0"/>
              </a:rPr>
              <a:t>li.pure</a:t>
            </a:r>
            <a:r>
              <a:rPr lang="en-US" sz="2400" b="1" dirty="0">
                <a:latin typeface="Consolas" pitchFamily="49" charset="0"/>
                <a:cs typeface="Consolas" panose="020B0609020204030204" pitchFamily="49" charset="0"/>
              </a:rPr>
              <a:t>-menu-item</a:t>
            </a:r>
          </a:p>
          <a:p>
            <a:r>
              <a:rPr lang="en-US" dirty="0"/>
              <a:t>Horizontal: 	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pure-menu-horizontal</a:t>
            </a:r>
          </a:p>
          <a:p>
            <a:r>
              <a:rPr lang="en-US" dirty="0"/>
              <a:t>Selected: 	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pure-menu-selected</a:t>
            </a:r>
          </a:p>
          <a:p>
            <a:r>
              <a:rPr lang="en-US" dirty="0"/>
              <a:t>Disabled: 	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pure-menu-disabled</a:t>
            </a:r>
          </a:p>
          <a:p>
            <a:r>
              <a:rPr lang="en-US" dirty="0"/>
              <a:t>Dropdowns: 	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ul.pure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-menu-list, </a:t>
            </a:r>
          </a:p>
          <a:p>
            <a:pPr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li.pure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-menu-item</a:t>
            </a:r>
          </a:p>
          <a:p>
            <a:r>
              <a:rPr lang="en-US" dirty="0"/>
              <a:t>Submenus: 	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li.pure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-menu-has-children, </a:t>
            </a:r>
          </a:p>
          <a:p>
            <a:pPr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ul.pure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-menu-children</a:t>
            </a:r>
          </a:p>
          <a:p>
            <a:r>
              <a:rPr lang="en-US" dirty="0"/>
              <a:t>Scrollable (</a:t>
            </a:r>
            <a:r>
              <a:rPr lang="en-US" i="1" dirty="0" err="1"/>
              <a:t>horiz</a:t>
            </a:r>
            <a:r>
              <a:rPr lang="en-US" i="1" dirty="0"/>
              <a:t>. &amp; vert.</a:t>
            </a:r>
            <a:r>
              <a:rPr lang="en-US" dirty="0"/>
              <a:t>):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pure-menu-scrollable</a:t>
            </a:r>
          </a:p>
        </p:txBody>
      </p:sp>
    </p:spTree>
    <p:extLst>
      <p:ext uri="{BB962C8B-B14F-4D97-AF65-F5344CB8AC3E}">
        <p14:creationId xmlns:p14="http://schemas.microsoft.com/office/powerpoint/2010/main" val="1304859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450</Words>
  <Application>Microsoft Macintosh PowerPoint</Application>
  <PresentationFormat>Widescreen</PresentationFormat>
  <Paragraphs>156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Wingdings 3</vt:lpstr>
      <vt:lpstr>Module</vt:lpstr>
      <vt:lpstr>Pure CSS</vt:lpstr>
      <vt:lpstr>Overview</vt:lpstr>
      <vt:lpstr>SMACSS</vt:lpstr>
      <vt:lpstr>Naming Convention</vt:lpstr>
      <vt:lpstr>Grids</vt:lpstr>
      <vt:lpstr>Forms</vt:lpstr>
      <vt:lpstr>Buttons</vt:lpstr>
      <vt:lpstr>Tables</vt:lpstr>
      <vt:lpstr>Menus</vt:lpstr>
      <vt:lpstr>Demo</vt:lpstr>
      <vt:lpstr>Pros and Cons</vt:lpstr>
      <vt:lpstr>Comparison to other CSS frameworks</vt:lpstr>
      <vt:lpstr>Summary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CSS</dc:title>
  <dc:creator>Jeremy Ryan</dc:creator>
  <cp:lastModifiedBy>Jeremy Ryan</cp:lastModifiedBy>
  <cp:revision>247</cp:revision>
  <dcterms:created xsi:type="dcterms:W3CDTF">2018-02-27T03:09:21Z</dcterms:created>
  <dcterms:modified xsi:type="dcterms:W3CDTF">2018-03-20T03:53:47Z</dcterms:modified>
</cp:coreProperties>
</file>