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302"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9" r:id="rId33"/>
    <p:sldId id="291" r:id="rId34"/>
    <p:sldId id="290" r:id="rId35"/>
    <p:sldId id="292" r:id="rId36"/>
    <p:sldId id="293" r:id="rId37"/>
    <p:sldId id="294" r:id="rId38"/>
    <p:sldId id="295" r:id="rId39"/>
    <p:sldId id="296" r:id="rId40"/>
    <p:sldId id="297" r:id="rId41"/>
    <p:sldId id="298" r:id="rId42"/>
    <p:sldId id="299" r:id="rId43"/>
    <p:sldId id="300" r:id="rId44"/>
    <p:sldId id="301" r:id="rId45"/>
    <p:sldId id="303" r:id="rId46"/>
    <p:sldId id="304" r:id="rId47"/>
    <p:sldId id="305" r:id="rId48"/>
    <p:sldId id="306" r:id="rId49"/>
    <p:sldId id="307" r:id="rId50"/>
    <p:sldId id="308" r:id="rId51"/>
    <p:sldId id="309" r:id="rId52"/>
    <p:sldId id="310" r:id="rId53"/>
    <p:sldId id="315" r:id="rId54"/>
    <p:sldId id="316" r:id="rId55"/>
    <p:sldId id="317" r:id="rId56"/>
    <p:sldId id="318" r:id="rId57"/>
    <p:sldId id="314" r:id="rId58"/>
    <p:sldId id="311" r:id="rId59"/>
    <p:sldId id="313" r:id="rId60"/>
    <p:sldId id="319" r:id="rId61"/>
    <p:sldId id="320" r:id="rId62"/>
    <p:sldId id="321" r:id="rId63"/>
    <p:sldId id="322" r:id="rId64"/>
    <p:sldId id="323" r:id="rId6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08"/>
  </p:normalViewPr>
  <p:slideViewPr>
    <p:cSldViewPr snapToGrid="0" snapToObjects="1">
      <p:cViewPr>
        <p:scale>
          <a:sx n="108" d="100"/>
          <a:sy n="108" d="100"/>
        </p:scale>
        <p:origin x="2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Cliquez et modifiez le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2463DEA4-C0FB-DA41-99A0-8984DCB45A6A}" type="datetimeFigureOut">
              <a:rPr lang="fr-FR" smtClean="0"/>
              <a:t>24/04/2016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A2BBB-56A0-154F-9F4C-DDD9A08DE727}" type="slidenum">
              <a:rPr lang="fr-FR" smtClean="0"/>
              <a:t>‹#›</a:t>
            </a:fld>
            <a:endParaRPr lang="fr-FR"/>
          </a:p>
        </p:txBody>
      </p:sp>
    </p:spTree>
    <p:extLst>
      <p:ext uri="{BB962C8B-B14F-4D97-AF65-F5344CB8AC3E}">
        <p14:creationId xmlns:p14="http://schemas.microsoft.com/office/powerpoint/2010/main" val="42283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463DEA4-C0FB-DA41-99A0-8984DCB45A6A}" type="datetimeFigureOut">
              <a:rPr lang="fr-FR" smtClean="0"/>
              <a:t>24/04/2016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A2BBB-56A0-154F-9F4C-DDD9A08DE727}" type="slidenum">
              <a:rPr lang="fr-FR" smtClean="0"/>
              <a:t>‹#›</a:t>
            </a:fld>
            <a:endParaRPr lang="fr-FR"/>
          </a:p>
        </p:txBody>
      </p:sp>
    </p:spTree>
    <p:extLst>
      <p:ext uri="{BB962C8B-B14F-4D97-AF65-F5344CB8AC3E}">
        <p14:creationId xmlns:p14="http://schemas.microsoft.com/office/powerpoint/2010/main" val="129867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463DEA4-C0FB-DA41-99A0-8984DCB45A6A}" type="datetimeFigureOut">
              <a:rPr lang="fr-FR" smtClean="0"/>
              <a:t>24/04/2016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A2BBB-56A0-154F-9F4C-DDD9A08DE727}" type="slidenum">
              <a:rPr lang="fr-FR" smtClean="0"/>
              <a:t>‹#›</a:t>
            </a:fld>
            <a:endParaRPr lang="fr-FR"/>
          </a:p>
        </p:txBody>
      </p:sp>
    </p:spTree>
    <p:extLst>
      <p:ext uri="{BB962C8B-B14F-4D97-AF65-F5344CB8AC3E}">
        <p14:creationId xmlns:p14="http://schemas.microsoft.com/office/powerpoint/2010/main" val="190070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463DEA4-C0FB-DA41-99A0-8984DCB45A6A}" type="datetimeFigureOut">
              <a:rPr lang="fr-FR" smtClean="0"/>
              <a:t>24/04/2016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A2BBB-56A0-154F-9F4C-DDD9A08DE727}" type="slidenum">
              <a:rPr lang="fr-FR" smtClean="0"/>
              <a:t>‹#›</a:t>
            </a:fld>
            <a:endParaRPr lang="fr-FR"/>
          </a:p>
        </p:txBody>
      </p:sp>
    </p:spTree>
    <p:extLst>
      <p:ext uri="{BB962C8B-B14F-4D97-AF65-F5344CB8AC3E}">
        <p14:creationId xmlns:p14="http://schemas.microsoft.com/office/powerpoint/2010/main" val="196497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Cliquez et modifiez le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2463DEA4-C0FB-DA41-99A0-8984DCB45A6A}" type="datetimeFigureOut">
              <a:rPr lang="fr-FR" smtClean="0"/>
              <a:t>24/04/2016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A2BBB-56A0-154F-9F4C-DDD9A08DE727}" type="slidenum">
              <a:rPr lang="fr-FR" smtClean="0"/>
              <a:t>‹#›</a:t>
            </a:fld>
            <a:endParaRPr lang="fr-FR"/>
          </a:p>
        </p:txBody>
      </p:sp>
    </p:spTree>
    <p:extLst>
      <p:ext uri="{BB962C8B-B14F-4D97-AF65-F5344CB8AC3E}">
        <p14:creationId xmlns:p14="http://schemas.microsoft.com/office/powerpoint/2010/main" val="883075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463DEA4-C0FB-DA41-99A0-8984DCB45A6A}" type="datetimeFigureOut">
              <a:rPr lang="fr-FR" smtClean="0"/>
              <a:t>24/04/2016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3A2BBB-56A0-154F-9F4C-DDD9A08DE727}" type="slidenum">
              <a:rPr lang="fr-FR" smtClean="0"/>
              <a:t>‹#›</a:t>
            </a:fld>
            <a:endParaRPr lang="fr-FR"/>
          </a:p>
        </p:txBody>
      </p:sp>
    </p:spTree>
    <p:extLst>
      <p:ext uri="{BB962C8B-B14F-4D97-AF65-F5344CB8AC3E}">
        <p14:creationId xmlns:p14="http://schemas.microsoft.com/office/powerpoint/2010/main" val="58209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Cliquez et modifiez le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463DEA4-C0FB-DA41-99A0-8984DCB45A6A}" type="datetimeFigureOut">
              <a:rPr lang="fr-FR" smtClean="0"/>
              <a:t>24/04/2016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33A2BBB-56A0-154F-9F4C-DDD9A08DE727}" type="slidenum">
              <a:rPr lang="fr-FR" smtClean="0"/>
              <a:t>‹#›</a:t>
            </a:fld>
            <a:endParaRPr lang="fr-FR"/>
          </a:p>
        </p:txBody>
      </p:sp>
    </p:spTree>
    <p:extLst>
      <p:ext uri="{BB962C8B-B14F-4D97-AF65-F5344CB8AC3E}">
        <p14:creationId xmlns:p14="http://schemas.microsoft.com/office/powerpoint/2010/main" val="141549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2463DEA4-C0FB-DA41-99A0-8984DCB45A6A}" type="datetimeFigureOut">
              <a:rPr lang="fr-FR" smtClean="0"/>
              <a:t>24/04/2016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33A2BBB-56A0-154F-9F4C-DDD9A08DE727}" type="slidenum">
              <a:rPr lang="fr-FR" smtClean="0"/>
              <a:t>‹#›</a:t>
            </a:fld>
            <a:endParaRPr lang="fr-FR"/>
          </a:p>
        </p:txBody>
      </p:sp>
    </p:spTree>
    <p:extLst>
      <p:ext uri="{BB962C8B-B14F-4D97-AF65-F5344CB8AC3E}">
        <p14:creationId xmlns:p14="http://schemas.microsoft.com/office/powerpoint/2010/main" val="352605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463DEA4-C0FB-DA41-99A0-8984DCB45A6A}" type="datetimeFigureOut">
              <a:rPr lang="fr-FR" smtClean="0"/>
              <a:t>24/04/2016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33A2BBB-56A0-154F-9F4C-DDD9A08DE727}" type="slidenum">
              <a:rPr lang="fr-FR" smtClean="0"/>
              <a:t>‹#›</a:t>
            </a:fld>
            <a:endParaRPr lang="fr-FR"/>
          </a:p>
        </p:txBody>
      </p:sp>
    </p:spTree>
    <p:extLst>
      <p:ext uri="{BB962C8B-B14F-4D97-AF65-F5344CB8AC3E}">
        <p14:creationId xmlns:p14="http://schemas.microsoft.com/office/powerpoint/2010/main" val="134056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463DEA4-C0FB-DA41-99A0-8984DCB45A6A}" type="datetimeFigureOut">
              <a:rPr lang="fr-FR" smtClean="0"/>
              <a:t>24/04/2016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3A2BBB-56A0-154F-9F4C-DDD9A08DE727}" type="slidenum">
              <a:rPr lang="fr-FR" smtClean="0"/>
              <a:t>‹#›</a:t>
            </a:fld>
            <a:endParaRPr lang="fr-FR"/>
          </a:p>
        </p:txBody>
      </p:sp>
    </p:spTree>
    <p:extLst>
      <p:ext uri="{BB962C8B-B14F-4D97-AF65-F5344CB8AC3E}">
        <p14:creationId xmlns:p14="http://schemas.microsoft.com/office/powerpoint/2010/main" val="166656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463DEA4-C0FB-DA41-99A0-8984DCB45A6A}" type="datetimeFigureOut">
              <a:rPr lang="fr-FR" smtClean="0"/>
              <a:t>24/04/2016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3A2BBB-56A0-154F-9F4C-DDD9A08DE727}" type="slidenum">
              <a:rPr lang="fr-FR" smtClean="0"/>
              <a:t>‹#›</a:t>
            </a:fld>
            <a:endParaRPr lang="fr-FR"/>
          </a:p>
        </p:txBody>
      </p:sp>
    </p:spTree>
    <p:extLst>
      <p:ext uri="{BB962C8B-B14F-4D97-AF65-F5344CB8AC3E}">
        <p14:creationId xmlns:p14="http://schemas.microsoft.com/office/powerpoint/2010/main" val="2653343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3DEA4-C0FB-DA41-99A0-8984DCB45A6A}" type="datetimeFigureOut">
              <a:rPr lang="fr-FR" smtClean="0"/>
              <a:t>24/04/2016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A2BBB-56A0-154F-9F4C-DDD9A08DE727}" type="slidenum">
              <a:rPr lang="fr-FR" smtClean="0"/>
              <a:t>‹#›</a:t>
            </a:fld>
            <a:endParaRPr lang="fr-FR"/>
          </a:p>
        </p:txBody>
      </p:sp>
    </p:spTree>
    <p:extLst>
      <p:ext uri="{BB962C8B-B14F-4D97-AF65-F5344CB8AC3E}">
        <p14:creationId xmlns:p14="http://schemas.microsoft.com/office/powerpoint/2010/main" val="35510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ibdepot.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hyperlink" Target="http://www-igm.univ-mlv.fr/~dr/XPOSE2002/vollerin/v1.ht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openxmlformats.org/officeDocument/2006/relationships/hyperlink" Target="http://www-igm.univ-mlv.fr/~dr/XPOSE2002/vollerin/authv3.ht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js@topsystem.ma"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urceforge.net/projects/snmpb/"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httpdss/collectd-web.git" TargetMode="External"/><Relationship Id="rId3" Type="http://schemas.openxmlformats.org/officeDocument/2006/relationships/hyperlink" Target="https://collectd.org/wiki/index.php/Plugin:SNMP"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gi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SNMP sous Linux	</a:t>
            </a:r>
            <a:endParaRPr lang="fr-FR" dirty="0"/>
          </a:p>
        </p:txBody>
      </p:sp>
      <p:sp>
        <p:nvSpPr>
          <p:cNvPr id="3" name="Sous-titre 2"/>
          <p:cNvSpPr>
            <a:spLocks noGrp="1"/>
          </p:cNvSpPr>
          <p:nvPr>
            <p:ph type="subTitle" idx="1"/>
          </p:nvPr>
        </p:nvSpPr>
        <p:spPr/>
        <p:txBody>
          <a:bodyPr/>
          <a:lstStyle/>
          <a:p>
            <a:r>
              <a:rPr lang="fr-FR" dirty="0" smtClean="0"/>
              <a:t>IGS 2016 – AUX090</a:t>
            </a:r>
            <a:endParaRPr lang="fr-FR" dirty="0"/>
          </a:p>
        </p:txBody>
      </p:sp>
    </p:spTree>
    <p:extLst>
      <p:ext uri="{BB962C8B-B14F-4D97-AF65-F5344CB8AC3E}">
        <p14:creationId xmlns:p14="http://schemas.microsoft.com/office/powerpoint/2010/main" val="50975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6888" y="348272"/>
            <a:ext cx="10782795" cy="6001643"/>
          </a:xfrm>
          <a:prstGeom prst="rect">
            <a:avLst/>
          </a:prstGeom>
        </p:spPr>
        <p:txBody>
          <a:bodyPr wrap="square">
            <a:spAutoFit/>
          </a:bodyPr>
          <a:lstStyle/>
          <a:p>
            <a:r>
              <a:rPr lang="fr-FR" sz="1600" dirty="0" smtClean="0"/>
              <a:t>Le fonctionnement de SNMP est asymétrique. Il est constitué d’un ensemble de requêtes, de réponses et d’un nombre limité d’alertes. La station de gestion envoie des requêtes à l’agent, lequel retourne des réponses. Lorsqu’un événement anormal surgit sur l’élément réseaux, l’agent envoie une alerte </a:t>
            </a:r>
            <a:r>
              <a:rPr lang="fr-FR" sz="1600" i="1" dirty="0" smtClean="0"/>
              <a:t>(</a:t>
            </a:r>
            <a:r>
              <a:rPr lang="fr-FR" sz="1600" i="1" dirty="0" err="1" smtClean="0"/>
              <a:t>trap</a:t>
            </a:r>
            <a:r>
              <a:rPr lang="fr-FR" sz="1600" i="1" dirty="0" smtClean="0"/>
              <a:t>)</a:t>
            </a:r>
            <a:r>
              <a:rPr lang="fr-FR" sz="1600" dirty="0" smtClean="0"/>
              <a:t> à la station de gestion du réseau </a:t>
            </a:r>
            <a:r>
              <a:rPr lang="fr-FR" sz="1600" i="1" dirty="0" smtClean="0"/>
              <a:t>(manager)</a:t>
            </a:r>
            <a:r>
              <a:rPr lang="fr-FR" sz="1600" dirty="0" smtClean="0"/>
              <a:t>. Les commandes et les données sont représentées dans le format ASN.1 </a:t>
            </a:r>
            <a:r>
              <a:rPr lang="fr-FR" sz="1600" i="1" dirty="0" smtClean="0"/>
              <a:t>(Abstract System Notation One)</a:t>
            </a:r>
            <a:r>
              <a:rPr lang="fr-FR" sz="1600" dirty="0" smtClean="0"/>
              <a:t>. </a:t>
            </a:r>
            <a:br>
              <a:rPr lang="fr-FR" sz="1600" dirty="0" smtClean="0"/>
            </a:br>
            <a:r>
              <a:rPr lang="fr-FR" sz="1600" dirty="0" smtClean="0"/>
              <a:t/>
            </a:r>
            <a:br>
              <a:rPr lang="fr-FR" sz="1600" dirty="0" smtClean="0"/>
            </a:br>
            <a:r>
              <a:rPr lang="fr-FR" sz="1600" dirty="0" smtClean="0"/>
              <a:t>SNMP utilise le protocole UDP [RFC 768]. Le port 161 est utilisé par l’agent pour recevoir les requêtes de la station de gestion. Le port 162 est réservé pour la station de gestion pour recevoir les alertes des agents. </a:t>
            </a:r>
          </a:p>
          <a:p>
            <a:endParaRPr lang="fr-FR" sz="1600" b="1" dirty="0"/>
          </a:p>
          <a:p>
            <a:r>
              <a:rPr lang="fr-FR" sz="1600" b="1" dirty="0" smtClean="0"/>
              <a:t>Les requêtes de SNMP</a:t>
            </a:r>
            <a:r>
              <a:rPr lang="fr-FR" sz="1600" dirty="0" smtClean="0"/>
              <a:t/>
            </a:r>
            <a:br>
              <a:rPr lang="fr-FR" sz="1600" dirty="0" smtClean="0"/>
            </a:br>
            <a:r>
              <a:rPr lang="fr-FR" sz="1600" dirty="0" smtClean="0"/>
              <a:t>Il existe quatre types de requêtes: </a:t>
            </a:r>
            <a:r>
              <a:rPr lang="fr-FR" sz="1600" b="1" dirty="0" err="1" smtClean="0"/>
              <a:t>GetRequest</a:t>
            </a:r>
            <a:r>
              <a:rPr lang="fr-FR" sz="1600" dirty="0" smtClean="0"/>
              <a:t>, </a:t>
            </a:r>
            <a:r>
              <a:rPr lang="fr-FR" sz="1600" b="1" dirty="0" err="1" smtClean="0"/>
              <a:t>GetNextRequest</a:t>
            </a:r>
            <a:r>
              <a:rPr lang="fr-FR" sz="1600" dirty="0" smtClean="0"/>
              <a:t>, </a:t>
            </a:r>
            <a:r>
              <a:rPr lang="fr-FR" sz="1600" b="1" dirty="0" err="1" smtClean="0"/>
              <a:t>GetBulk</a:t>
            </a:r>
            <a:r>
              <a:rPr lang="fr-FR" sz="1600" dirty="0" smtClean="0"/>
              <a:t>, </a:t>
            </a:r>
            <a:r>
              <a:rPr lang="fr-FR" sz="1600" b="1" dirty="0" err="1" smtClean="0"/>
              <a:t>SetRequest</a:t>
            </a:r>
            <a:r>
              <a:rPr lang="fr-FR" sz="1600" dirty="0" smtClean="0"/>
              <a:t>.</a:t>
            </a:r>
          </a:p>
          <a:p>
            <a:r>
              <a:rPr lang="fr-FR" sz="1600" dirty="0" smtClean="0"/>
              <a:t/>
            </a:r>
            <a:br>
              <a:rPr lang="fr-FR" sz="1600" dirty="0" smtClean="0"/>
            </a:br>
            <a:r>
              <a:rPr lang="fr-FR" sz="1600" dirty="0" smtClean="0"/>
              <a:t>La requête </a:t>
            </a:r>
            <a:r>
              <a:rPr lang="fr-FR" sz="1600" dirty="0" err="1" smtClean="0"/>
              <a:t>GetRequest</a:t>
            </a:r>
            <a:r>
              <a:rPr lang="fr-FR" sz="1600" dirty="0" smtClean="0"/>
              <a:t> permet la recherche d’une variable sur un agent.</a:t>
            </a:r>
            <a:br>
              <a:rPr lang="fr-FR" sz="1600" dirty="0" smtClean="0"/>
            </a:br>
            <a:r>
              <a:rPr lang="fr-FR" sz="1600" dirty="0" smtClean="0"/>
              <a:t>La requête </a:t>
            </a:r>
            <a:r>
              <a:rPr lang="fr-FR" sz="1600" dirty="0" err="1" smtClean="0"/>
              <a:t>GetNextRequest</a:t>
            </a:r>
            <a:r>
              <a:rPr lang="fr-FR" sz="1600" dirty="0" smtClean="0"/>
              <a:t> permet la recherche de la variable suivante.</a:t>
            </a:r>
            <a:br>
              <a:rPr lang="fr-FR" sz="1600" dirty="0" smtClean="0"/>
            </a:br>
            <a:r>
              <a:rPr lang="fr-FR" sz="1600" dirty="0" smtClean="0"/>
              <a:t>La requête </a:t>
            </a:r>
            <a:r>
              <a:rPr lang="fr-FR" sz="1600" dirty="0" err="1" smtClean="0"/>
              <a:t>GetBulk</a:t>
            </a:r>
            <a:r>
              <a:rPr lang="fr-FR" sz="1600" dirty="0" smtClean="0"/>
              <a:t> permet la recherche d’un ensemble de variables regroupées.</a:t>
            </a:r>
            <a:br>
              <a:rPr lang="fr-FR" sz="1600" dirty="0" smtClean="0"/>
            </a:br>
            <a:r>
              <a:rPr lang="fr-FR" sz="1600" dirty="0" smtClean="0"/>
              <a:t>La requête </a:t>
            </a:r>
            <a:r>
              <a:rPr lang="fr-FR" sz="1600" dirty="0" err="1" smtClean="0"/>
              <a:t>SetRequest</a:t>
            </a:r>
            <a:r>
              <a:rPr lang="fr-FR" sz="1600" dirty="0" smtClean="0"/>
              <a:t> permet de changer la valeur d’une variable sur un agent. </a:t>
            </a:r>
          </a:p>
          <a:p>
            <a:endParaRPr lang="fr-FR" sz="1600" b="1" dirty="0" smtClean="0"/>
          </a:p>
          <a:p>
            <a:r>
              <a:rPr lang="fr-FR" sz="1600" b="1" dirty="0" smtClean="0"/>
              <a:t>Les réponses de SNMP</a:t>
            </a:r>
            <a:r>
              <a:rPr lang="fr-FR" sz="1600" dirty="0" smtClean="0"/>
              <a:t/>
            </a:r>
            <a:br>
              <a:rPr lang="fr-FR" sz="1600" dirty="0" smtClean="0"/>
            </a:br>
            <a:r>
              <a:rPr lang="fr-FR" sz="1600" dirty="0" smtClean="0"/>
              <a:t>À des requêtes, l’agent répond toujours par </a:t>
            </a:r>
            <a:r>
              <a:rPr lang="fr-FR" sz="1600" b="1" dirty="0" err="1" smtClean="0"/>
              <a:t>GetResponse</a:t>
            </a:r>
            <a:r>
              <a:rPr lang="fr-FR" sz="1600" dirty="0" smtClean="0"/>
              <a:t>. Toutefois si la variable demandée n’est pas disponible, le </a:t>
            </a:r>
            <a:r>
              <a:rPr lang="fr-FR" sz="1600" dirty="0" err="1" smtClean="0"/>
              <a:t>GetResponse</a:t>
            </a:r>
            <a:r>
              <a:rPr lang="fr-FR" sz="1600" dirty="0" smtClean="0"/>
              <a:t> sera accompagné d’une erreur </a:t>
            </a:r>
            <a:r>
              <a:rPr lang="fr-FR" sz="1600" dirty="0" err="1" smtClean="0"/>
              <a:t>noSuchObject</a:t>
            </a:r>
            <a:r>
              <a:rPr lang="fr-FR" sz="1600" dirty="0" smtClean="0"/>
              <a:t>. </a:t>
            </a:r>
          </a:p>
          <a:p>
            <a:endParaRPr lang="fr-FR" sz="1600" b="1" dirty="0" smtClean="0"/>
          </a:p>
          <a:p>
            <a:r>
              <a:rPr lang="fr-FR" sz="1600" b="1" dirty="0" smtClean="0"/>
              <a:t>Les alertes (</a:t>
            </a:r>
            <a:r>
              <a:rPr lang="fr-FR" sz="1600" b="1" dirty="0" err="1" smtClean="0"/>
              <a:t>Traps</a:t>
            </a:r>
            <a:r>
              <a:rPr lang="fr-FR" sz="1600" b="1" dirty="0" smtClean="0"/>
              <a:t>, Notifications)</a:t>
            </a:r>
            <a:r>
              <a:rPr lang="fr-FR" sz="1600" dirty="0" smtClean="0"/>
              <a:t/>
            </a:r>
            <a:br>
              <a:rPr lang="fr-FR" sz="1600" dirty="0" smtClean="0"/>
            </a:br>
            <a:r>
              <a:rPr lang="fr-FR" sz="1600" dirty="0" smtClean="0"/>
              <a:t>Les alertes sont envoyées quand un événement non attendu se produit sur l'agent. Celui-ci en informe à la station de gestion via une </a:t>
            </a:r>
            <a:r>
              <a:rPr lang="fr-FR" sz="1600" dirty="0" err="1" smtClean="0"/>
              <a:t>trap</a:t>
            </a:r>
            <a:r>
              <a:rPr lang="fr-FR" sz="1600" dirty="0" smtClean="0"/>
              <a:t>. Les alertes possibles sont: </a:t>
            </a:r>
            <a:r>
              <a:rPr lang="fr-FR" sz="1600" b="1" dirty="0" err="1" smtClean="0"/>
              <a:t>ColdStart</a:t>
            </a:r>
            <a:r>
              <a:rPr lang="fr-FR" sz="1600" dirty="0" smtClean="0"/>
              <a:t>, </a:t>
            </a:r>
            <a:r>
              <a:rPr lang="fr-FR" sz="1600" b="1" dirty="0" err="1" smtClean="0"/>
              <a:t>WarmStart</a:t>
            </a:r>
            <a:r>
              <a:rPr lang="fr-FR" sz="1600" dirty="0" smtClean="0"/>
              <a:t>, </a:t>
            </a:r>
            <a:r>
              <a:rPr lang="fr-FR" sz="1600" b="1" dirty="0" err="1" smtClean="0"/>
              <a:t>LinkDown</a:t>
            </a:r>
            <a:r>
              <a:rPr lang="fr-FR" sz="1600" dirty="0" smtClean="0"/>
              <a:t>, </a:t>
            </a:r>
            <a:r>
              <a:rPr lang="fr-FR" sz="1600" b="1" dirty="0" err="1" smtClean="0"/>
              <a:t>LinkUp</a:t>
            </a:r>
            <a:r>
              <a:rPr lang="fr-FR" sz="1600" dirty="0" smtClean="0"/>
              <a:t>, </a:t>
            </a:r>
            <a:r>
              <a:rPr lang="fr-FR" sz="1600" b="1" dirty="0" err="1" smtClean="0"/>
              <a:t>AuthentificationFailure</a:t>
            </a:r>
            <a:r>
              <a:rPr lang="fr-FR" sz="1600" dirty="0" smtClean="0"/>
              <a:t>. La nouvelle version de SNMP offre une autre forme d’alerte : la « notification ». </a:t>
            </a:r>
            <a:endParaRPr lang="fr-FR" sz="1600" dirty="0"/>
          </a:p>
        </p:txBody>
      </p:sp>
    </p:spTree>
    <p:extLst>
      <p:ext uri="{BB962C8B-B14F-4D97-AF65-F5344CB8AC3E}">
        <p14:creationId xmlns:p14="http://schemas.microsoft.com/office/powerpoint/2010/main" val="399840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7517" y="1998116"/>
            <a:ext cx="11044052" cy="2554545"/>
          </a:xfrm>
          <a:prstGeom prst="rect">
            <a:avLst/>
          </a:prstGeom>
        </p:spPr>
        <p:txBody>
          <a:bodyPr wrap="square">
            <a:spAutoFit/>
          </a:bodyPr>
          <a:lstStyle/>
          <a:p>
            <a:r>
              <a:rPr lang="fr-FR" sz="1600" dirty="0"/>
              <a:t>Les informations de gestion peuvent être, par exemple : la quantité d’information transmise à chaque port d’un routeur, la température à l’intérieur d’un imprimante laser ou l’usager qui utilise actuellement une station de travail. </a:t>
            </a:r>
            <a:br>
              <a:rPr lang="fr-FR" sz="1600" dirty="0"/>
            </a:br>
            <a:r>
              <a:rPr lang="fr-FR" sz="1600" dirty="0"/>
              <a:t/>
            </a:r>
            <a:br>
              <a:rPr lang="fr-FR" sz="1600" dirty="0"/>
            </a:br>
            <a:r>
              <a:rPr lang="fr-FR" sz="1600" dirty="0"/>
              <a:t>Généralement, un équipement à plusieurs dizaines ou même des centaines d’informations de gestion. Pour chacune de ces informations de gestion, on doit s’entendre sur l’identification et la signification d’un objet de gestion. </a:t>
            </a:r>
            <a:br>
              <a:rPr lang="fr-FR" sz="1600" dirty="0"/>
            </a:br>
            <a:r>
              <a:rPr lang="fr-FR" sz="1600" dirty="0"/>
              <a:t/>
            </a:r>
            <a:br>
              <a:rPr lang="fr-FR" sz="1600" dirty="0"/>
            </a:br>
            <a:r>
              <a:rPr lang="fr-FR" sz="1600" dirty="0"/>
              <a:t>Cette entente permet à une plate-forme de gestion de demander des informations de gestion à un agent et de les interpréter correctement. </a:t>
            </a:r>
            <a:br>
              <a:rPr lang="fr-FR" sz="1600" dirty="0"/>
            </a:br>
            <a:r>
              <a:rPr lang="fr-FR" sz="1600" dirty="0"/>
              <a:t/>
            </a:r>
            <a:br>
              <a:rPr lang="fr-FR" sz="1600" dirty="0"/>
            </a:br>
            <a:r>
              <a:rPr lang="fr-FR" sz="1600" dirty="0"/>
              <a:t>Pour ce faire, des documents de standards décrivent les identificateurs d’objets </a:t>
            </a:r>
            <a:r>
              <a:rPr lang="fr-FR" sz="1600" i="1" dirty="0"/>
              <a:t>(OID)</a:t>
            </a:r>
            <a:r>
              <a:rPr lang="fr-FR" sz="1600" dirty="0"/>
              <a:t> placés dans des </a:t>
            </a:r>
            <a:r>
              <a:rPr lang="fr-FR" sz="1600" dirty="0" err="1"/>
              <a:t>MIBs</a:t>
            </a:r>
            <a:r>
              <a:rPr lang="fr-FR" sz="1600" dirty="0"/>
              <a:t>.</a:t>
            </a:r>
          </a:p>
        </p:txBody>
      </p:sp>
      <p:sp>
        <p:nvSpPr>
          <p:cNvPr id="3" name="ZoneTexte 2"/>
          <p:cNvSpPr txBox="1"/>
          <p:nvPr/>
        </p:nvSpPr>
        <p:spPr>
          <a:xfrm>
            <a:off x="570016" y="427512"/>
            <a:ext cx="6958939" cy="338554"/>
          </a:xfrm>
          <a:prstGeom prst="rect">
            <a:avLst/>
          </a:prstGeom>
          <a:noFill/>
        </p:spPr>
        <p:txBody>
          <a:bodyPr wrap="square" rtlCol="0">
            <a:spAutoFit/>
          </a:bodyPr>
          <a:lstStyle/>
          <a:p>
            <a:r>
              <a:rPr lang="fr-FR" sz="1600" b="1" dirty="0" smtClean="0"/>
              <a:t>MIB et OID</a:t>
            </a:r>
            <a:endParaRPr lang="fr-FR" sz="1600" dirty="0"/>
          </a:p>
        </p:txBody>
      </p:sp>
    </p:spTree>
    <p:extLst>
      <p:ext uri="{BB962C8B-B14F-4D97-AF65-F5344CB8AC3E}">
        <p14:creationId xmlns:p14="http://schemas.microsoft.com/office/powerpoint/2010/main" val="351145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0015" y="1788639"/>
            <a:ext cx="10972800" cy="3785652"/>
          </a:xfrm>
          <a:prstGeom prst="rect">
            <a:avLst/>
          </a:prstGeom>
        </p:spPr>
        <p:txBody>
          <a:bodyPr wrap="square">
            <a:spAutoFit/>
          </a:bodyPr>
          <a:lstStyle/>
          <a:p>
            <a:r>
              <a:rPr lang="fr-FR" sz="1600" dirty="0" smtClean="0"/>
              <a:t>L'acronyme </a:t>
            </a:r>
            <a:r>
              <a:rPr lang="fr-FR" sz="1600" dirty="0"/>
              <a:t>OID veut dire </a:t>
            </a:r>
            <a:r>
              <a:rPr lang="fr-FR" sz="1600" dirty="0" smtClean="0"/>
              <a:t>« Object </a:t>
            </a:r>
            <a:r>
              <a:rPr lang="fr-FR" sz="1600" dirty="0" err="1" smtClean="0"/>
              <a:t>Identifer</a:t>
            </a:r>
            <a:r>
              <a:rPr lang="fr-FR" sz="1600" dirty="0" smtClean="0"/>
              <a:t> ». </a:t>
            </a:r>
            <a:r>
              <a:rPr lang="fr-FR" sz="1600" dirty="0"/>
              <a:t>Comme </a:t>
            </a:r>
            <a:r>
              <a:rPr lang="fr-FR" sz="1600" dirty="0" smtClean="0"/>
              <a:t>nous allons </a:t>
            </a:r>
            <a:r>
              <a:rPr lang="fr-FR" sz="1600" dirty="0"/>
              <a:t>le voir, il permet </a:t>
            </a:r>
            <a:r>
              <a:rPr lang="fr-FR" sz="1600" dirty="0" smtClean="0"/>
              <a:t>d'identifier </a:t>
            </a:r>
            <a:r>
              <a:rPr lang="fr-FR" sz="1600" dirty="0"/>
              <a:t>un </a:t>
            </a:r>
            <a:r>
              <a:rPr lang="fr-FR" sz="1600" dirty="0" smtClean="0"/>
              <a:t>objet </a:t>
            </a:r>
            <a:r>
              <a:rPr lang="fr-FR" sz="1600" dirty="0"/>
              <a:t>au sein de la MIB.</a:t>
            </a:r>
          </a:p>
          <a:p>
            <a:r>
              <a:rPr lang="fr-FR" sz="1600" dirty="0"/>
              <a:t>Les variables que l’on cherche à administrer à distance doivent être identifiées de façon unique. Elles ne peuvent être choisies aléatoirement. Des règles normalisées ont été proposées pour autoriser l’utilisation de ces numéros d’identificateur. Un objet représente une variable ou un groupe de variables. L’identificateur d’un objet est une séquence d’entiers séparés par un point (.). On dispose alors d’un structure hiérarchique représentée sous forme d’un arbre (voir schéma </a:t>
            </a:r>
            <a:r>
              <a:rPr lang="fr-FR" sz="1600" dirty="0" smtClean="0"/>
              <a:t>slide suivant). </a:t>
            </a:r>
            <a:r>
              <a:rPr lang="fr-FR" sz="1600" dirty="0"/>
              <a:t>La racine n’est pas numérotée. Chaque nœud de l’arbre décrit un identificateur d’objet. Le numéro de l’identificateur de l’objet MIB s’écrit 1.3.6.1.2.1. Par exemple, le nom de cet identificateur est </a:t>
            </a:r>
            <a:r>
              <a:rPr lang="fr-FR" sz="1600" dirty="0" err="1"/>
              <a:t>iso.org.dod.internet.mgmt.mib</a:t>
            </a:r>
            <a:r>
              <a:rPr lang="fr-FR" sz="1600" dirty="0"/>
              <a:t>.</a:t>
            </a:r>
            <a:br>
              <a:rPr lang="fr-FR" sz="1600" dirty="0"/>
            </a:br>
            <a:r>
              <a:rPr lang="fr-FR" sz="1600" dirty="0"/>
              <a:t/>
            </a:r>
            <a:br>
              <a:rPr lang="fr-FR" sz="1600" dirty="0"/>
            </a:br>
            <a:r>
              <a:rPr lang="fr-FR" sz="1600" dirty="0"/>
              <a:t>Les feuilles de l’arbre correspondent alors aux instances de l’objet qui sont les variables. La valeur échangée entre l’agent et la plate-forme de gestion est le numéro d’identificateur.</a:t>
            </a:r>
            <a:br>
              <a:rPr lang="fr-FR" sz="1600" dirty="0"/>
            </a:br>
            <a:r>
              <a:rPr lang="fr-FR" sz="1600" dirty="0"/>
              <a:t/>
            </a:r>
            <a:br>
              <a:rPr lang="fr-FR" sz="1600" dirty="0"/>
            </a:br>
            <a:r>
              <a:rPr lang="fr-FR" sz="1600" dirty="0"/>
              <a:t>Lorsqu’une entreprise veut définir son propre ensemble de variables de gestion, elle va enregistrer son numéro d’objet sous le nœud </a:t>
            </a:r>
            <a:r>
              <a:rPr lang="fr-FR" sz="1600" dirty="0" err="1"/>
              <a:t>iso.org.dod.internet.private.entreprise</a:t>
            </a:r>
            <a:r>
              <a:rPr lang="fr-FR" sz="1600" dirty="0"/>
              <a:t>. Ces MIB seront dites privées. Elles correspondent à la racine 1.3.6.1.4.1. </a:t>
            </a:r>
            <a:endParaRPr lang="fr-FR" sz="1600" dirty="0" smtClean="0"/>
          </a:p>
          <a:p>
            <a:endParaRPr lang="fr-FR" sz="1600" dirty="0"/>
          </a:p>
          <a:p>
            <a:r>
              <a:rPr lang="fr-FR" sz="1600" dirty="0"/>
              <a:t>Des sites comme </a:t>
            </a:r>
            <a:r>
              <a:rPr lang="fr-FR" sz="1600" dirty="0">
                <a:hlinkClick r:id="rId2"/>
              </a:rPr>
              <a:t>http://</a:t>
            </a:r>
            <a:r>
              <a:rPr lang="fr-FR" sz="1600" dirty="0" smtClean="0">
                <a:hlinkClick r:id="rId2"/>
              </a:rPr>
              <a:t>www.mibdepot.com</a:t>
            </a:r>
            <a:r>
              <a:rPr lang="fr-FR" sz="1600" dirty="0" smtClean="0"/>
              <a:t> existe pour visualiser en ligne des MIB.</a:t>
            </a:r>
            <a:endParaRPr lang="fr-FR" sz="1600" dirty="0"/>
          </a:p>
        </p:txBody>
      </p:sp>
      <p:sp>
        <p:nvSpPr>
          <p:cNvPr id="3" name="ZoneTexte 2"/>
          <p:cNvSpPr txBox="1"/>
          <p:nvPr/>
        </p:nvSpPr>
        <p:spPr>
          <a:xfrm>
            <a:off x="570016" y="427512"/>
            <a:ext cx="6958939" cy="338554"/>
          </a:xfrm>
          <a:prstGeom prst="rect">
            <a:avLst/>
          </a:prstGeom>
          <a:noFill/>
        </p:spPr>
        <p:txBody>
          <a:bodyPr wrap="square" rtlCol="0">
            <a:spAutoFit/>
          </a:bodyPr>
          <a:lstStyle/>
          <a:p>
            <a:r>
              <a:rPr lang="fr-FR" sz="1600" b="1" dirty="0" smtClean="0"/>
              <a:t>MIB et OID</a:t>
            </a:r>
            <a:endParaRPr lang="fr-FR" sz="1600" dirty="0"/>
          </a:p>
        </p:txBody>
      </p:sp>
    </p:spTree>
    <p:extLst>
      <p:ext uri="{BB962C8B-B14F-4D97-AF65-F5344CB8AC3E}">
        <p14:creationId xmlns:p14="http://schemas.microsoft.com/office/powerpoint/2010/main" val="765838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igm.univ-mlv.fr/%7Edr/XPOSE2002/vollerin/images/oi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831" y="985652"/>
            <a:ext cx="6056415" cy="512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751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0016" y="1305342"/>
            <a:ext cx="10782794" cy="2554545"/>
          </a:xfrm>
          <a:prstGeom prst="rect">
            <a:avLst/>
          </a:prstGeom>
        </p:spPr>
        <p:txBody>
          <a:bodyPr wrap="square">
            <a:spAutoFit/>
          </a:bodyPr>
          <a:lstStyle/>
          <a:p>
            <a:r>
              <a:rPr lang="fr-FR" sz="1600" dirty="0"/>
              <a:t>La MIB </a:t>
            </a:r>
            <a:r>
              <a:rPr lang="fr-FR" sz="1600" i="1" dirty="0"/>
              <a:t>(Management Information base)</a:t>
            </a:r>
            <a:r>
              <a:rPr lang="fr-FR" sz="1600" dirty="0"/>
              <a:t> est la </a:t>
            </a:r>
            <a:r>
              <a:rPr lang="fr-FR" sz="1600" dirty="0" smtClean="0"/>
              <a:t>base </a:t>
            </a:r>
            <a:r>
              <a:rPr lang="fr-FR" sz="1600" dirty="0"/>
              <a:t>de données des informations de gestion maintenue par l’agent, auprès de </a:t>
            </a:r>
            <a:r>
              <a:rPr lang="fr-FR" sz="1600" dirty="0" smtClean="0"/>
              <a:t>laquelle le </a:t>
            </a:r>
            <a:r>
              <a:rPr lang="fr-FR" sz="1600" dirty="0"/>
              <a:t>manager va venir pour s’informer.</a:t>
            </a:r>
            <a:br>
              <a:rPr lang="fr-FR" sz="1600" dirty="0"/>
            </a:br>
            <a:r>
              <a:rPr lang="fr-FR" sz="1600" dirty="0"/>
              <a:t/>
            </a:r>
            <a:br>
              <a:rPr lang="fr-FR" sz="1600" dirty="0"/>
            </a:br>
            <a:r>
              <a:rPr lang="fr-FR" sz="1600" dirty="0"/>
              <a:t>Cette base de données d’informations de gestion est constituée d’objets qui représentent des variables. Deux MIB publics ont été normalisées: </a:t>
            </a:r>
            <a:r>
              <a:rPr lang="fr-FR" sz="1600" b="1" dirty="0"/>
              <a:t>MIB I </a:t>
            </a:r>
            <a:r>
              <a:rPr lang="fr-FR" sz="1600" dirty="0"/>
              <a:t>et</a:t>
            </a:r>
            <a:r>
              <a:rPr lang="fr-FR" sz="1600" b="1" dirty="0"/>
              <a:t> MIB II</a:t>
            </a:r>
            <a:r>
              <a:rPr lang="fr-FR" sz="1600" dirty="0"/>
              <a:t> (dite 1 et 2). Elles décrivent l’ensemble des variables TCP/IP. Le tableau ci dessous décrit l’ensemble des groupes de variables qui sont décrit dans la MIB I. On forme généralement un groupe de variables pour chaque partie de l’instrumentation que l’on doit gérer.</a:t>
            </a:r>
            <a:br>
              <a:rPr lang="fr-FR" sz="1600" dirty="0"/>
            </a:br>
            <a:r>
              <a:rPr lang="fr-FR" sz="1600" dirty="0"/>
              <a:t/>
            </a:r>
            <a:br>
              <a:rPr lang="fr-FR" sz="1600" dirty="0"/>
            </a:br>
            <a:r>
              <a:rPr lang="fr-FR" sz="1600" dirty="0"/>
              <a:t>La MIB II est utilisée par la version SNMPv2. Elle est riche en terme de variables. Les entreprises peuvent de leur côté définir leur propre MIB. Le tableau suivant décrit la MIB I </a:t>
            </a:r>
          </a:p>
        </p:txBody>
      </p:sp>
      <p:sp>
        <p:nvSpPr>
          <p:cNvPr id="3" name="ZoneTexte 2"/>
          <p:cNvSpPr txBox="1"/>
          <p:nvPr/>
        </p:nvSpPr>
        <p:spPr>
          <a:xfrm>
            <a:off x="570016" y="427512"/>
            <a:ext cx="6958939" cy="338554"/>
          </a:xfrm>
          <a:prstGeom prst="rect">
            <a:avLst/>
          </a:prstGeom>
          <a:noFill/>
        </p:spPr>
        <p:txBody>
          <a:bodyPr wrap="square" rtlCol="0">
            <a:spAutoFit/>
          </a:bodyPr>
          <a:lstStyle/>
          <a:p>
            <a:r>
              <a:rPr lang="fr-FR" sz="1600" b="1" dirty="0" smtClean="0"/>
              <a:t>MIB et OID</a:t>
            </a:r>
            <a:endParaRPr lang="fr-FR" sz="1600" dirty="0"/>
          </a:p>
        </p:txBody>
      </p:sp>
    </p:spTree>
    <p:extLst>
      <p:ext uri="{BB962C8B-B14F-4D97-AF65-F5344CB8AC3E}">
        <p14:creationId xmlns:p14="http://schemas.microsoft.com/office/powerpoint/2010/main" val="1538088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560664070"/>
              </p:ext>
            </p:extLst>
          </p:nvPr>
        </p:nvGraphicFramePr>
        <p:xfrm>
          <a:off x="1068779" y="993555"/>
          <a:ext cx="9785268" cy="4064000"/>
        </p:xfrm>
        <a:graphic>
          <a:graphicData uri="http://schemas.openxmlformats.org/drawingml/2006/table">
            <a:tbl>
              <a:tblPr/>
              <a:tblGrid>
                <a:gridCol w="2837728"/>
                <a:gridCol w="6947540"/>
              </a:tblGrid>
              <a:tr h="317500">
                <a:tc>
                  <a:txBody>
                    <a:bodyPr/>
                    <a:lstStyle/>
                    <a:p>
                      <a:pPr algn="ctr"/>
                      <a:r>
                        <a:rPr lang="fr-FR" sz="1600" b="1" i="1">
                          <a:latin typeface="+mn-lt"/>
                        </a:rPr>
                        <a:t>NOM du groupe</a:t>
                      </a:r>
                      <a:endParaRPr lang="fr-FR" sz="1600">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600" b="1" i="1">
                          <a:latin typeface="+mn-lt"/>
                        </a:rPr>
                        <a:t>Description</a:t>
                      </a:r>
                      <a:endParaRPr lang="fr-FR" sz="1600">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0">
                <a:tc>
                  <a:txBody>
                    <a:bodyPr/>
                    <a:lstStyle/>
                    <a:p>
                      <a:pPr algn="ctr"/>
                      <a:r>
                        <a:rPr lang="fr-FR" sz="1600">
                          <a:latin typeface="+mn-lt"/>
                        </a:rPr>
                        <a:t>System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600" dirty="0">
                          <a:latin typeface="+mn-lt"/>
                        </a:rPr>
                        <a:t>La description de toutes les entités gérées.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0">
                <a:tc>
                  <a:txBody>
                    <a:bodyPr/>
                    <a:lstStyle/>
                    <a:p>
                      <a:pPr algn="ctr"/>
                      <a:r>
                        <a:rPr lang="fr-FR" sz="1600">
                          <a:latin typeface="+mn-lt"/>
                        </a:rPr>
                        <a:t>Interface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600" dirty="0">
                          <a:latin typeface="+mn-lt"/>
                        </a:rPr>
                        <a:t>L’interface de données dynamiques ou statiques.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8800">
                <a:tc>
                  <a:txBody>
                    <a:bodyPr/>
                    <a:lstStyle/>
                    <a:p>
                      <a:pPr algn="ctr"/>
                      <a:r>
                        <a:rPr lang="fr-FR" sz="1600" dirty="0" err="1">
                          <a:latin typeface="+mn-lt"/>
                        </a:rPr>
                        <a:t>Address</a:t>
                      </a:r>
                      <a:r>
                        <a:rPr lang="fr-FR" sz="1600" dirty="0">
                          <a:latin typeface="+mn-lt"/>
                        </a:rPr>
                        <a:t> translation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600" dirty="0">
                          <a:latin typeface="+mn-lt"/>
                        </a:rPr>
                        <a:t>La table d’adresses IP pour les correspondances avec les adresses physiques.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6100">
                <a:tc>
                  <a:txBody>
                    <a:bodyPr/>
                    <a:lstStyle/>
                    <a:p>
                      <a:pPr algn="ctr"/>
                      <a:r>
                        <a:rPr lang="fr-FR" sz="1600">
                          <a:latin typeface="+mn-lt"/>
                        </a:rPr>
                        <a:t>IP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600" dirty="0">
                          <a:latin typeface="+mn-lt"/>
                        </a:rPr>
                        <a:t>Les statistiques du protocole IP, l’adresse cachée, la table de routage.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0">
                <a:tc>
                  <a:txBody>
                    <a:bodyPr/>
                    <a:lstStyle/>
                    <a:p>
                      <a:pPr algn="ctr"/>
                      <a:r>
                        <a:rPr lang="fr-FR" sz="1600" dirty="0">
                          <a:latin typeface="+mn-lt"/>
                        </a:rPr>
                        <a:t>ICMP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600" dirty="0">
                          <a:latin typeface="+mn-lt"/>
                        </a:rPr>
                        <a:t>Les statistiques du protocole ICMP.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algn="ctr"/>
                      <a:r>
                        <a:rPr lang="fr-FR" sz="1600">
                          <a:latin typeface="+mn-lt"/>
                        </a:rPr>
                        <a:t>TCP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600" dirty="0">
                          <a:latin typeface="+mn-lt"/>
                        </a:rPr>
                        <a:t>Les paramètres TCP, les statistiques, la table de connexion.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8300">
                <a:tc>
                  <a:txBody>
                    <a:bodyPr/>
                    <a:lstStyle/>
                    <a:p>
                      <a:pPr algn="ctr"/>
                      <a:r>
                        <a:rPr lang="fr-FR" sz="1600">
                          <a:latin typeface="+mn-lt"/>
                        </a:rPr>
                        <a:t>UDP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600" dirty="0">
                          <a:latin typeface="+mn-lt"/>
                        </a:rPr>
                        <a:t>Les statistiques UDP.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600">
                <a:tc>
                  <a:txBody>
                    <a:bodyPr/>
                    <a:lstStyle/>
                    <a:p>
                      <a:pPr algn="ctr"/>
                      <a:r>
                        <a:rPr lang="fr-FR" sz="1600">
                          <a:latin typeface="+mn-lt"/>
                        </a:rPr>
                        <a:t>EGP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600" dirty="0">
                          <a:latin typeface="+mn-lt"/>
                        </a:rPr>
                        <a:t>Les statistiques EGP, table d’accessibilité.</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600">
                <a:tc>
                  <a:txBody>
                    <a:bodyPr/>
                    <a:lstStyle/>
                    <a:p>
                      <a:pPr algn="ctr"/>
                      <a:r>
                        <a:rPr lang="fr-FR" sz="1600">
                          <a:latin typeface="+mn-lt"/>
                        </a:rPr>
                        <a:t>SNMP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600" dirty="0">
                          <a:latin typeface="+mn-lt"/>
                        </a:rPr>
                        <a:t>Les statistiques du protocole SNMP.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416175" y="18843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a:ln>
                  <a:noFill/>
                </a:ln>
                <a:solidFill>
                  <a:schemeClr val="tx1"/>
                </a:solidFill>
                <a:effectLst/>
                <a:latin typeface="Arial" charset="0"/>
              </a:rPr>
              <a:t/>
            </a:r>
            <a:br>
              <a:rPr kumimoji="0" lang="fr-FR" altLang="fr-FR" sz="1800" b="0" i="0" u="none" strike="noStrike" cap="none" normalizeH="0" baseline="0">
                <a:ln>
                  <a:noFill/>
                </a:ln>
                <a:solidFill>
                  <a:schemeClr val="tx1"/>
                </a:solidFill>
                <a:effectLst/>
                <a:latin typeface="Arial" charset="0"/>
              </a:rPr>
            </a:br>
            <a:endParaRPr kumimoji="0" lang="fr-FR" altLang="fr-FR" sz="1800" b="0" i="0" u="none" strike="noStrike" cap="none" normalizeH="0" baseline="0">
              <a:ln>
                <a:noFill/>
              </a:ln>
              <a:solidFill>
                <a:schemeClr val="tx1"/>
              </a:solidFill>
              <a:effectLst/>
              <a:latin typeface="Arial" charset="0"/>
            </a:endParaRPr>
          </a:p>
        </p:txBody>
      </p:sp>
      <p:sp>
        <p:nvSpPr>
          <p:cNvPr id="6" name="Rectangle 5"/>
          <p:cNvSpPr/>
          <p:nvPr/>
        </p:nvSpPr>
        <p:spPr>
          <a:xfrm>
            <a:off x="724395" y="5461153"/>
            <a:ext cx="9547761" cy="646331"/>
          </a:xfrm>
          <a:prstGeom prst="rect">
            <a:avLst/>
          </a:prstGeom>
        </p:spPr>
        <p:txBody>
          <a:bodyPr wrap="square">
            <a:spAutoFit/>
          </a:bodyPr>
          <a:lstStyle/>
          <a:p>
            <a:r>
              <a:rPr lang="fr-FR" dirty="0"/>
              <a:t>Dans ces groupes de variables, on retrouve les principaux paramètres de configuration et les statistiques relatives à la famille des protocoles TCP/IP.</a:t>
            </a:r>
          </a:p>
        </p:txBody>
      </p:sp>
    </p:spTree>
    <p:extLst>
      <p:ext uri="{BB962C8B-B14F-4D97-AF65-F5344CB8AC3E}">
        <p14:creationId xmlns:p14="http://schemas.microsoft.com/office/powerpoint/2010/main" val="63862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70016" y="1475049"/>
            <a:ext cx="10307782" cy="830997"/>
          </a:xfrm>
          <a:prstGeom prst="rect">
            <a:avLst/>
          </a:prstGeom>
        </p:spPr>
        <p:txBody>
          <a:bodyPr wrap="square">
            <a:spAutoFit/>
          </a:bodyPr>
          <a:lstStyle/>
          <a:p>
            <a:r>
              <a:rPr lang="fr-FR" sz="1600" dirty="0"/>
              <a:t>Il est important de comprendre que plusieurs versions SNMP ont été décrites et publiées dans des documents de standards ou dans des publications d'entreprises. Voici les différentes</a:t>
            </a:r>
            <a:br>
              <a:rPr lang="fr-FR" sz="1600" dirty="0"/>
            </a:br>
            <a:r>
              <a:rPr lang="fr-FR" sz="1600" dirty="0"/>
              <a:t>versions de SNMP (aussi voir " L'état des </a:t>
            </a:r>
            <a:r>
              <a:rPr lang="fr-FR" sz="1600" dirty="0" err="1"/>
              <a:t>RFCs</a:t>
            </a:r>
            <a:r>
              <a:rPr lang="fr-FR" sz="1600" dirty="0"/>
              <a:t> " plus bas) :</a:t>
            </a:r>
          </a:p>
        </p:txBody>
      </p:sp>
      <p:sp>
        <p:nvSpPr>
          <p:cNvPr id="3" name="ZoneTexte 2"/>
          <p:cNvSpPr txBox="1"/>
          <p:nvPr/>
        </p:nvSpPr>
        <p:spPr>
          <a:xfrm>
            <a:off x="570016" y="427512"/>
            <a:ext cx="6958939" cy="338554"/>
          </a:xfrm>
          <a:prstGeom prst="rect">
            <a:avLst/>
          </a:prstGeom>
          <a:noFill/>
        </p:spPr>
        <p:txBody>
          <a:bodyPr wrap="square" rtlCol="0">
            <a:spAutoFit/>
          </a:bodyPr>
          <a:lstStyle/>
          <a:p>
            <a:r>
              <a:rPr lang="fr-FR" sz="1600" b="1" dirty="0" smtClean="0"/>
              <a:t>Evolution de SNMP</a:t>
            </a:r>
            <a:endParaRPr lang="fr-FR" sz="1600" dirty="0"/>
          </a:p>
        </p:txBody>
      </p:sp>
    </p:spTree>
    <p:extLst>
      <p:ext uri="{BB962C8B-B14F-4D97-AF65-F5344CB8AC3E}">
        <p14:creationId xmlns:p14="http://schemas.microsoft.com/office/powerpoint/2010/main" val="1535745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7517" y="1349252"/>
            <a:ext cx="10770920" cy="4031873"/>
          </a:xfrm>
          <a:prstGeom prst="rect">
            <a:avLst/>
          </a:prstGeom>
        </p:spPr>
        <p:txBody>
          <a:bodyPr wrap="square">
            <a:spAutoFit/>
          </a:bodyPr>
          <a:lstStyle/>
          <a:p>
            <a:r>
              <a:rPr lang="fr-FR" sz="1600" b="1" dirty="0"/>
              <a:t>SNMPv1 </a:t>
            </a:r>
            <a:r>
              <a:rPr lang="fr-FR" sz="1600" dirty="0"/>
              <a:t>(ancien standard): Ceci est la première version du protocole, tel que définie dans le RFC 1157. Ce document remplace les documents plus vieux comme RFC 1067 et RFC 1098. On dit que la sécurité de cette version est triviale, car la </a:t>
            </a:r>
            <a:r>
              <a:rPr lang="fr-FR" sz="1600" dirty="0" smtClean="0"/>
              <a:t>seule </a:t>
            </a:r>
            <a:r>
              <a:rPr lang="fr-FR" sz="1600" dirty="0"/>
              <a:t>vérification qui est faite est basée sur la chaîne de caractères " </a:t>
            </a:r>
            <a:r>
              <a:rPr lang="fr-FR" sz="1600" dirty="0" err="1"/>
              <a:t>community</a:t>
            </a:r>
            <a:r>
              <a:rPr lang="fr-FR" sz="1600" dirty="0"/>
              <a:t> ". </a:t>
            </a:r>
            <a:endParaRPr lang="fr-FR" sz="1600" dirty="0" smtClean="0"/>
          </a:p>
          <a:p>
            <a:endParaRPr lang="fr-FR" sz="1600" dirty="0"/>
          </a:p>
          <a:p>
            <a:r>
              <a:rPr lang="fr-FR" sz="1600" b="1" dirty="0" err="1" smtClean="0"/>
              <a:t>SNMPsec</a:t>
            </a:r>
            <a:r>
              <a:rPr lang="fr-FR" sz="1600" b="1" dirty="0" smtClean="0"/>
              <a:t> </a:t>
            </a:r>
            <a:r>
              <a:rPr lang="fr-FR" sz="1600" dirty="0"/>
              <a:t>(historique): Cette version ajoute de la sécurité au protocole SNMPv1 et est définie par RFC 1351, RFC 1352 et RFC 1353. La sécurité est basée sur des groupes. Très peu ou aucun manufacturiers n'a utilisé cette version qui est maintenant largement oubliée</a:t>
            </a:r>
            <a:r>
              <a:rPr lang="fr-FR" sz="1600" dirty="0" smtClean="0"/>
              <a:t>.</a:t>
            </a:r>
          </a:p>
          <a:p>
            <a:endParaRPr lang="fr-FR" sz="1600" dirty="0" smtClean="0"/>
          </a:p>
          <a:p>
            <a:r>
              <a:rPr lang="fr-FR" sz="1600" b="1" dirty="0" smtClean="0"/>
              <a:t>SNMPv2p</a:t>
            </a:r>
            <a:r>
              <a:rPr lang="fr-FR" sz="1600" dirty="0" smtClean="0"/>
              <a:t> </a:t>
            </a:r>
            <a:r>
              <a:rPr lang="fr-FR" sz="1600" dirty="0"/>
              <a:t>(historique): Beaucoup de travaux on été exécutés pour faire une mise à jour de SNMPv1. Ces travaux ne portaient pas seulement sur la sécurité. Le résultat est une mise à jour des opérations du protocole, des nouvelles opérations, des nouveaux types de données. La sécurité est basée sur les groupes de </a:t>
            </a:r>
            <a:r>
              <a:rPr lang="fr-FR" sz="1600" dirty="0" err="1"/>
              <a:t>SNMPsec</a:t>
            </a:r>
            <a:r>
              <a:rPr lang="fr-FR" sz="1600" dirty="0"/>
              <a:t>. Cette version est décrite par RFC 1441, RFC 1445, RFC 1446, RFC 1448 et RFC 1449</a:t>
            </a:r>
            <a:r>
              <a:rPr lang="fr-FR" sz="1600" dirty="0" smtClean="0"/>
              <a:t>.</a:t>
            </a:r>
          </a:p>
          <a:p>
            <a:endParaRPr lang="fr-FR" sz="1600" dirty="0"/>
          </a:p>
          <a:p>
            <a:r>
              <a:rPr lang="fr-FR" sz="1600" b="1" dirty="0"/>
              <a:t>SNMPv2c</a:t>
            </a:r>
            <a:r>
              <a:rPr lang="fr-FR" sz="1600" dirty="0"/>
              <a:t> (expérimental): Cette version du protocole est appelé " </a:t>
            </a:r>
            <a:r>
              <a:rPr lang="fr-FR" sz="1600" dirty="0" err="1"/>
              <a:t>community</a:t>
            </a:r>
            <a:r>
              <a:rPr lang="fr-FR" sz="1600" dirty="0"/>
              <a:t> </a:t>
            </a:r>
            <a:r>
              <a:rPr lang="fr-FR" sz="1600" dirty="0" smtClean="0"/>
              <a:t>string </a:t>
            </a:r>
            <a:r>
              <a:rPr lang="fr-FR" sz="1600" dirty="0" err="1" smtClean="0"/>
              <a:t>based</a:t>
            </a:r>
            <a:r>
              <a:rPr lang="fr-FR" sz="1600" dirty="0" smtClean="0"/>
              <a:t> </a:t>
            </a:r>
            <a:r>
              <a:rPr lang="fr-FR" sz="1600" dirty="0"/>
              <a:t>SNMPv2 ". Ceci est une amélioration des opérations de protocole et des types d'opérations de SNMPv2p et utilise la sécurité par chaîne de caractères " </a:t>
            </a:r>
            <a:r>
              <a:rPr lang="fr-FR" sz="1600" dirty="0" err="1"/>
              <a:t>community</a:t>
            </a:r>
            <a:r>
              <a:rPr lang="fr-FR" sz="1600" dirty="0"/>
              <a:t> " de SNMPv1. Cette version est définie par RFC 1901, RFC 1905 et RFC 1906.</a:t>
            </a:r>
          </a:p>
        </p:txBody>
      </p:sp>
      <p:sp>
        <p:nvSpPr>
          <p:cNvPr id="3" name="ZoneTexte 2"/>
          <p:cNvSpPr txBox="1"/>
          <p:nvPr/>
        </p:nvSpPr>
        <p:spPr>
          <a:xfrm>
            <a:off x="570016" y="427512"/>
            <a:ext cx="6958939" cy="338554"/>
          </a:xfrm>
          <a:prstGeom prst="rect">
            <a:avLst/>
          </a:prstGeom>
          <a:noFill/>
        </p:spPr>
        <p:txBody>
          <a:bodyPr wrap="square" rtlCol="0">
            <a:spAutoFit/>
          </a:bodyPr>
          <a:lstStyle/>
          <a:p>
            <a:r>
              <a:rPr lang="fr-FR" sz="1600" b="1" dirty="0" smtClean="0"/>
              <a:t>Evolution de SNMP</a:t>
            </a:r>
            <a:endParaRPr lang="fr-FR" sz="1600" dirty="0"/>
          </a:p>
        </p:txBody>
      </p:sp>
    </p:spTree>
    <p:extLst>
      <p:ext uri="{BB962C8B-B14F-4D97-AF65-F5344CB8AC3E}">
        <p14:creationId xmlns:p14="http://schemas.microsoft.com/office/powerpoint/2010/main" val="221392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7826" y="1166843"/>
            <a:ext cx="10711543" cy="2554545"/>
          </a:xfrm>
          <a:prstGeom prst="rect">
            <a:avLst/>
          </a:prstGeom>
        </p:spPr>
        <p:txBody>
          <a:bodyPr wrap="square">
            <a:spAutoFit/>
          </a:bodyPr>
          <a:lstStyle/>
          <a:p>
            <a:r>
              <a:rPr lang="fr-FR" sz="1600" b="1" dirty="0"/>
              <a:t>SNMPv2u</a:t>
            </a:r>
            <a:r>
              <a:rPr lang="fr-FR" sz="1600" dirty="0"/>
              <a:t> (expérimental): Cette version du protocole utilise les opérations, les types de données de SNMPv2c et la sécurité basée sur les usagers. Cette version est décrite par RFC 1905, RFC 1906, RFC 1909 et RFC 1910</a:t>
            </a:r>
            <a:r>
              <a:rPr lang="fr-FR" sz="1600" dirty="0" smtClean="0"/>
              <a:t>.</a:t>
            </a:r>
          </a:p>
          <a:p>
            <a:endParaRPr lang="fr-FR" sz="1600" dirty="0"/>
          </a:p>
          <a:p>
            <a:r>
              <a:rPr lang="fr-FR" sz="1600" b="1" dirty="0"/>
              <a:t>SNMPv2*</a:t>
            </a:r>
            <a:r>
              <a:rPr lang="fr-FR" sz="1600" dirty="0"/>
              <a:t> (expérimental): Cette version combine les meilleures parties de SNMPv2p et SNMPv2u. Les documents qui décrivent cette version n'ont jamais été publiés dans 12 les RFC. Des copies de ces documents peuvent être trouvées sur le site web et SNMP </a:t>
            </a:r>
            <a:r>
              <a:rPr lang="fr-FR" sz="1600" dirty="0" err="1"/>
              <a:t>Research</a:t>
            </a:r>
            <a:r>
              <a:rPr lang="fr-FR" sz="1600" dirty="0"/>
              <a:t> (un des premiers à défendre de cette version</a:t>
            </a:r>
            <a:r>
              <a:rPr lang="fr-FR" sz="1600" dirty="0" smtClean="0"/>
              <a:t>).</a:t>
            </a:r>
          </a:p>
          <a:p>
            <a:endParaRPr lang="fr-FR" sz="1600" dirty="0"/>
          </a:p>
          <a:p>
            <a:r>
              <a:rPr lang="fr-FR" sz="1600" b="1" dirty="0"/>
              <a:t>SNMPv3</a:t>
            </a:r>
            <a:r>
              <a:rPr lang="fr-FR" sz="1600" dirty="0"/>
              <a:t> (standard actuel): Cette version comprend une combinaison de la sécurité basée sur les usagers et les types et les opérations de SNMPv2p, avec en plus la capacité pour les " </a:t>
            </a:r>
            <a:r>
              <a:rPr lang="fr-FR" sz="1600" dirty="0" err="1"/>
              <a:t>proxies</a:t>
            </a:r>
            <a:r>
              <a:rPr lang="fr-FR" sz="1600" dirty="0"/>
              <a:t> ". La sécurité est basée sur ce qui se trouve dans SNMPv2u et SNMPv2*. </a:t>
            </a:r>
          </a:p>
        </p:txBody>
      </p:sp>
      <p:sp>
        <p:nvSpPr>
          <p:cNvPr id="7" name="Rectangle 6"/>
          <p:cNvSpPr/>
          <p:nvPr/>
        </p:nvSpPr>
        <p:spPr>
          <a:xfrm>
            <a:off x="700642" y="5801533"/>
            <a:ext cx="10485913" cy="338554"/>
          </a:xfrm>
          <a:prstGeom prst="rect">
            <a:avLst/>
          </a:prstGeom>
        </p:spPr>
        <p:txBody>
          <a:bodyPr wrap="square">
            <a:spAutoFit/>
          </a:bodyPr>
          <a:lstStyle/>
          <a:p>
            <a:r>
              <a:rPr lang="fr-FR" sz="1600"/>
              <a:t>Il faut rajouter que généralement quand nous attendons parler de SNMPv2, nous faisons références à la version SNMPv2c</a:t>
            </a:r>
          </a:p>
        </p:txBody>
      </p:sp>
      <p:sp>
        <p:nvSpPr>
          <p:cNvPr id="4" name="ZoneTexte 3"/>
          <p:cNvSpPr txBox="1"/>
          <p:nvPr/>
        </p:nvSpPr>
        <p:spPr>
          <a:xfrm>
            <a:off x="570016" y="427512"/>
            <a:ext cx="6958939" cy="338554"/>
          </a:xfrm>
          <a:prstGeom prst="rect">
            <a:avLst/>
          </a:prstGeom>
          <a:noFill/>
        </p:spPr>
        <p:txBody>
          <a:bodyPr wrap="square" rtlCol="0">
            <a:spAutoFit/>
          </a:bodyPr>
          <a:lstStyle/>
          <a:p>
            <a:r>
              <a:rPr lang="fr-FR" sz="1600" b="1" dirty="0" smtClean="0"/>
              <a:t>Evolution de SNMP</a:t>
            </a:r>
            <a:endParaRPr lang="fr-FR" sz="1600" dirty="0"/>
          </a:p>
        </p:txBody>
      </p:sp>
    </p:spTree>
    <p:extLst>
      <p:ext uri="{BB962C8B-B14F-4D97-AF65-F5344CB8AC3E}">
        <p14:creationId xmlns:p14="http://schemas.microsoft.com/office/powerpoint/2010/main" val="1799682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0016" y="1107565"/>
            <a:ext cx="9444842" cy="830997"/>
          </a:xfrm>
          <a:prstGeom prst="rect">
            <a:avLst/>
          </a:prstGeom>
        </p:spPr>
        <p:txBody>
          <a:bodyPr wrap="square">
            <a:spAutoFit/>
          </a:bodyPr>
          <a:lstStyle/>
          <a:p>
            <a:r>
              <a:rPr lang="fr-FR" sz="1600" dirty="0"/>
              <a:t>Le paquet SNMPv1 [RFC 1157] est complètement encodé en ASN.1 [ISO 87]. La dimension des champs est indiquée dans le paquet par l’encodage ASN.1 et BER (Basic </a:t>
            </a:r>
            <a:r>
              <a:rPr lang="fr-FR" sz="1600" dirty="0" err="1"/>
              <a:t>Encoding</a:t>
            </a:r>
            <a:r>
              <a:rPr lang="fr-FR" sz="1600" dirty="0"/>
              <a:t> </a:t>
            </a:r>
            <a:r>
              <a:rPr lang="fr-FR" sz="1600" dirty="0" err="1"/>
              <a:t>Rules</a:t>
            </a:r>
            <a:r>
              <a:rPr lang="fr-FR" sz="1600" dirty="0"/>
              <a:t>). Les requêtes et les réponses ont le même format.</a:t>
            </a:r>
          </a:p>
        </p:txBody>
      </p:sp>
      <p:pic>
        <p:nvPicPr>
          <p:cNvPr id="6146" name="Picture 2" descr="http://www-igm.univ-mlv.fr/%7Edr/XPOSE2002/vollerin/images/tramev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763" y="1972531"/>
            <a:ext cx="5791200" cy="254317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570016" y="427512"/>
            <a:ext cx="6958939" cy="338554"/>
          </a:xfrm>
          <a:prstGeom prst="rect">
            <a:avLst/>
          </a:prstGeom>
          <a:noFill/>
        </p:spPr>
        <p:txBody>
          <a:bodyPr wrap="square" rtlCol="0">
            <a:spAutoFit/>
          </a:bodyPr>
          <a:lstStyle/>
          <a:p>
            <a:r>
              <a:rPr lang="fr-FR" sz="1600" b="1" dirty="0" smtClean="0"/>
              <a:t>Composition d’un paquet</a:t>
            </a:r>
            <a:endParaRPr lang="fr-FR" sz="1600" dirty="0"/>
          </a:p>
        </p:txBody>
      </p:sp>
      <p:sp>
        <p:nvSpPr>
          <p:cNvPr id="6" name="Rectangle 5"/>
          <p:cNvSpPr/>
          <p:nvPr/>
        </p:nvSpPr>
        <p:spPr>
          <a:xfrm>
            <a:off x="570016" y="4549676"/>
            <a:ext cx="10889672" cy="2062103"/>
          </a:xfrm>
          <a:prstGeom prst="rect">
            <a:avLst/>
          </a:prstGeom>
        </p:spPr>
        <p:txBody>
          <a:bodyPr wrap="square">
            <a:spAutoFit/>
          </a:bodyPr>
          <a:lstStyle/>
          <a:p>
            <a:r>
              <a:rPr lang="fr-FR" sz="1600" dirty="0" smtClean="0"/>
              <a:t>La </a:t>
            </a:r>
            <a:r>
              <a:rPr lang="fr-FR" sz="1600" b="1" dirty="0"/>
              <a:t>version</a:t>
            </a:r>
            <a:r>
              <a:rPr lang="fr-FR" sz="1600" dirty="0"/>
              <a:t> la plus utilisée est encore la version 1. Plusieurs versions 2 ont été </a:t>
            </a:r>
            <a:r>
              <a:rPr lang="fr-FR" sz="1600" dirty="0" smtClean="0"/>
              <a:t>proposées par </a:t>
            </a:r>
            <a:r>
              <a:rPr lang="fr-FR" sz="1600" dirty="0"/>
              <a:t>des documents de travail, mais malheureusement, aucune d’entre elles n’a jamais </a:t>
            </a:r>
            <a:r>
              <a:rPr lang="fr-FR" sz="1600" dirty="0" smtClean="0"/>
              <a:t>été adoptée </a:t>
            </a:r>
            <a:r>
              <a:rPr lang="fr-FR" sz="1600" dirty="0"/>
              <a:t>comme standard. La version 3 est actuellement en voie d’être adoptée. On place </a:t>
            </a:r>
            <a:r>
              <a:rPr lang="fr-FR" sz="1600" dirty="0" smtClean="0"/>
              <a:t>la valeur </a:t>
            </a:r>
            <a:r>
              <a:rPr lang="fr-FR" sz="1600" dirty="0"/>
              <a:t>zéro dans le champ version pour SNMPv1, et la valeur 3 pour SNMPv3. </a:t>
            </a:r>
            <a:br>
              <a:rPr lang="fr-FR" sz="1600" dirty="0"/>
            </a:br>
            <a:endParaRPr lang="fr-FR" sz="1600" dirty="0" smtClean="0"/>
          </a:p>
          <a:p>
            <a:r>
              <a:rPr lang="fr-FR" sz="1600" dirty="0" smtClean="0"/>
              <a:t>La </a:t>
            </a:r>
            <a:r>
              <a:rPr lang="fr-FR" sz="1600" b="1" dirty="0"/>
              <a:t>communauté</a:t>
            </a:r>
            <a:r>
              <a:rPr lang="fr-FR" sz="1600" dirty="0"/>
              <a:t> permet de créer des domaines d’administration. La communauté </a:t>
            </a:r>
            <a:r>
              <a:rPr lang="fr-FR" sz="1600" dirty="0" smtClean="0"/>
              <a:t>est décrite </a:t>
            </a:r>
            <a:r>
              <a:rPr lang="fr-FR" sz="1600" dirty="0"/>
              <a:t>par une chaîne de caractères. Par défaut, la communauté est « PUBLIC ». </a:t>
            </a:r>
            <a:br>
              <a:rPr lang="fr-FR" sz="1600" dirty="0"/>
            </a:br>
            <a:r>
              <a:rPr lang="fr-FR" sz="1600" dirty="0"/>
              <a:t/>
            </a:r>
            <a:br>
              <a:rPr lang="fr-FR" sz="1600" dirty="0"/>
            </a:br>
            <a:r>
              <a:rPr lang="fr-FR" sz="1600" dirty="0" smtClean="0"/>
              <a:t>Le </a:t>
            </a:r>
            <a:r>
              <a:rPr lang="fr-FR" sz="1600" b="1" dirty="0"/>
              <a:t>PDU</a:t>
            </a:r>
            <a:r>
              <a:rPr lang="fr-FR" sz="1600" dirty="0"/>
              <a:t> </a:t>
            </a:r>
            <a:r>
              <a:rPr lang="fr-FR" sz="1600" i="1" dirty="0"/>
              <a:t>(</a:t>
            </a:r>
            <a:r>
              <a:rPr lang="fr-FR" sz="1600" i="1" dirty="0" err="1"/>
              <a:t>Packet</a:t>
            </a:r>
            <a:r>
              <a:rPr lang="fr-FR" sz="1600" i="1" dirty="0"/>
              <a:t> Data Unit)</a:t>
            </a:r>
            <a:endParaRPr lang="fr-FR" sz="1600" dirty="0"/>
          </a:p>
        </p:txBody>
      </p:sp>
    </p:spTree>
    <p:extLst>
      <p:ext uri="{BB962C8B-B14F-4D97-AF65-F5344CB8AC3E}">
        <p14:creationId xmlns:p14="http://schemas.microsoft.com/office/powerpoint/2010/main" val="214473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0016" y="1084544"/>
            <a:ext cx="10592790" cy="5509200"/>
          </a:xfrm>
          <a:prstGeom prst="rect">
            <a:avLst/>
          </a:prstGeom>
        </p:spPr>
        <p:txBody>
          <a:bodyPr wrap="square">
            <a:spAutoFit/>
          </a:bodyPr>
          <a:lstStyle/>
          <a:p>
            <a:r>
              <a:rPr lang="fr-FR" sz="1600" dirty="0" smtClean="0"/>
              <a:t>Les réseaux informatiques touchent de plus en plus notre vie courante. On compte sur les services offerts par les réseaux pour les transactions bancaires, les recherches web, la téléconférence, etc. </a:t>
            </a:r>
            <a:br>
              <a:rPr lang="fr-FR" sz="1600" dirty="0" smtClean="0"/>
            </a:br>
            <a:r>
              <a:rPr lang="fr-FR" sz="1600" dirty="0" smtClean="0"/>
              <a:t/>
            </a:r>
            <a:br>
              <a:rPr lang="fr-FR" sz="1600" dirty="0" smtClean="0"/>
            </a:br>
            <a:r>
              <a:rPr lang="fr-FR" sz="1600" dirty="0" smtClean="0"/>
              <a:t>Les services offerts sont devenus indispensables. Pour assurer que ces services soient convenables, il est nécessaire de surveiller le réseau et d'agir quand une erreur se produit. Pour ce faire, il faut obtenir les données de gestion des équipements réseaux et, si nécessaire, contrôler ces équipements. </a:t>
            </a:r>
            <a:br>
              <a:rPr lang="fr-FR" sz="1600" dirty="0" smtClean="0"/>
            </a:br>
            <a:r>
              <a:rPr lang="fr-FR" sz="1600" dirty="0" smtClean="0"/>
              <a:t/>
            </a:r>
            <a:br>
              <a:rPr lang="fr-FR" sz="1600" dirty="0" smtClean="0"/>
            </a:br>
            <a:r>
              <a:rPr lang="fr-FR" sz="1600" dirty="0" smtClean="0"/>
              <a:t>En 1988, la première version de SNMP </a:t>
            </a:r>
            <a:r>
              <a:rPr lang="fr-FR" sz="1600" i="1" dirty="0" smtClean="0"/>
              <a:t>(Simple Network Management Protocol)</a:t>
            </a:r>
            <a:r>
              <a:rPr lang="fr-FR" sz="1600" dirty="0" smtClean="0"/>
              <a:t> est adoptée comme standard par l'IETF </a:t>
            </a:r>
            <a:r>
              <a:rPr lang="fr-FR" sz="1600" i="1" dirty="0" smtClean="0"/>
              <a:t>(Internet Engineering </a:t>
            </a:r>
            <a:r>
              <a:rPr lang="fr-FR" sz="1600" i="1" dirty="0" err="1" smtClean="0"/>
              <a:t>Task</a:t>
            </a:r>
            <a:r>
              <a:rPr lang="fr-FR" sz="1600" i="1" dirty="0" smtClean="0"/>
              <a:t> Force)</a:t>
            </a:r>
            <a:r>
              <a:rPr lang="fr-FR" sz="1600" dirty="0" smtClean="0"/>
              <a:t>. Ce protocole de gestion est incorporé dans beaucoup d'équipements construits jusqu'à aujourd'hui. </a:t>
            </a:r>
            <a:br>
              <a:rPr lang="fr-FR" sz="1600" dirty="0" smtClean="0"/>
            </a:br>
            <a:r>
              <a:rPr lang="fr-FR" sz="1600" dirty="0" smtClean="0"/>
              <a:t/>
            </a:r>
            <a:br>
              <a:rPr lang="fr-FR" sz="1600" dirty="0" smtClean="0"/>
            </a:br>
            <a:r>
              <a:rPr lang="fr-FR" sz="1600" dirty="0" smtClean="0"/>
              <a:t>Depuis dix ans, les besoins en gestion de réseau ont beaucoup augmenté. Certaines organisations ont plusieurs milliers d'unités à gérer dans plusieurs domaines d'administration, aussi la gestion d'équipements se fait maintenant par les réseaux publics et privé. Comme la première version de SNMP ne comporte pas de mécanisme de sécurité, elle ne pouvait pas être utilisé sur les réseaux publics. </a:t>
            </a:r>
            <a:br>
              <a:rPr lang="fr-FR" sz="1600" dirty="0" smtClean="0"/>
            </a:br>
            <a:r>
              <a:rPr lang="fr-FR" sz="1600" dirty="0" smtClean="0"/>
              <a:t/>
            </a:r>
            <a:br>
              <a:rPr lang="fr-FR" sz="1600" dirty="0" smtClean="0"/>
            </a:br>
            <a:r>
              <a:rPr lang="fr-FR" sz="1600" dirty="0" smtClean="0"/>
              <a:t>Avec SNMPv2, l'IETF a voulu faire une mise à jour de SNMP. Après plusieurs années de recherche, le groupe de travail de l'IETF n'est pas parvenu à un consensus. Une autre tentative de mise à jour de SNMP a été lancée à partir des conclusions du groupe de travail de SNMPv2. </a:t>
            </a:r>
            <a:br>
              <a:rPr lang="fr-FR" sz="1600" dirty="0" smtClean="0"/>
            </a:br>
            <a:r>
              <a:rPr lang="fr-FR" sz="1600" dirty="0" smtClean="0"/>
              <a:t/>
            </a:r>
            <a:br>
              <a:rPr lang="fr-FR" sz="1600" dirty="0" smtClean="0"/>
            </a:br>
            <a:r>
              <a:rPr lang="fr-FR" sz="1600" dirty="0" smtClean="0"/>
              <a:t>SNMPv3 est la toute dernière version de ce protocole qui introduit la sécurité dans la gestion de réseau. Cette version est devenu le nouveau standard depuis mars 2002.</a:t>
            </a:r>
            <a:endParaRPr lang="fr-FR" sz="1600" dirty="0"/>
          </a:p>
        </p:txBody>
      </p:sp>
      <p:sp>
        <p:nvSpPr>
          <p:cNvPr id="2" name="ZoneTexte 1"/>
          <p:cNvSpPr txBox="1"/>
          <p:nvPr/>
        </p:nvSpPr>
        <p:spPr>
          <a:xfrm>
            <a:off x="570016" y="427512"/>
            <a:ext cx="6958939" cy="369332"/>
          </a:xfrm>
          <a:prstGeom prst="rect">
            <a:avLst/>
          </a:prstGeom>
          <a:noFill/>
        </p:spPr>
        <p:txBody>
          <a:bodyPr wrap="square" rtlCol="0">
            <a:spAutoFit/>
          </a:bodyPr>
          <a:lstStyle/>
          <a:p>
            <a:r>
              <a:rPr lang="fr-FR" b="1" dirty="0" smtClean="0"/>
              <a:t>La naissance de SNMP</a:t>
            </a:r>
            <a:endParaRPr lang="fr-FR" b="1" dirty="0"/>
          </a:p>
        </p:txBody>
      </p:sp>
    </p:spTree>
    <p:extLst>
      <p:ext uri="{BB962C8B-B14F-4D97-AF65-F5344CB8AC3E}">
        <p14:creationId xmlns:p14="http://schemas.microsoft.com/office/powerpoint/2010/main" val="1343620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igm.univ-mlv.fr/%7Edr/XPOSE2002/vollerin/images/PDUv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304" y="1793174"/>
            <a:ext cx="7791450" cy="292417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570016" y="427512"/>
            <a:ext cx="6958939" cy="338554"/>
          </a:xfrm>
          <a:prstGeom prst="rect">
            <a:avLst/>
          </a:prstGeom>
          <a:noFill/>
        </p:spPr>
        <p:txBody>
          <a:bodyPr wrap="square" rtlCol="0">
            <a:spAutoFit/>
          </a:bodyPr>
          <a:lstStyle/>
          <a:p>
            <a:r>
              <a:rPr lang="fr-FR" sz="1600" b="1" dirty="0" smtClean="0"/>
              <a:t>Composition d’un paquet</a:t>
            </a:r>
            <a:endParaRPr lang="fr-FR" sz="1600" dirty="0"/>
          </a:p>
        </p:txBody>
      </p:sp>
    </p:spTree>
    <p:extLst>
      <p:ext uri="{BB962C8B-B14F-4D97-AF65-F5344CB8AC3E}">
        <p14:creationId xmlns:p14="http://schemas.microsoft.com/office/powerpoint/2010/main" val="2090870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1476" y="1419060"/>
            <a:ext cx="10402784" cy="338554"/>
          </a:xfrm>
          <a:prstGeom prst="rect">
            <a:avLst/>
          </a:prstGeom>
        </p:spPr>
        <p:txBody>
          <a:bodyPr wrap="square">
            <a:spAutoFit/>
          </a:bodyPr>
          <a:lstStyle/>
          <a:p>
            <a:r>
              <a:rPr lang="fr-FR" sz="1600" dirty="0"/>
              <a:t>Le « </a:t>
            </a:r>
            <a:r>
              <a:rPr lang="fr-FR" sz="1600" b="1" dirty="0"/>
              <a:t>PDU type</a:t>
            </a:r>
            <a:r>
              <a:rPr lang="fr-FR" sz="1600" dirty="0"/>
              <a:t> » décrit le type de requête, de réponse ou d’alerte. Le Tableau 2 donne les valeurs associées à ces champs.</a:t>
            </a:r>
          </a:p>
        </p:txBody>
      </p:sp>
      <p:pic>
        <p:nvPicPr>
          <p:cNvPr id="5" name="Image 4"/>
          <p:cNvPicPr>
            <a:picLocks noChangeAspect="1"/>
          </p:cNvPicPr>
          <p:nvPr/>
        </p:nvPicPr>
        <p:blipFill>
          <a:blip r:embed="rId2"/>
          <a:stretch>
            <a:fillRect/>
          </a:stretch>
        </p:blipFill>
        <p:spPr>
          <a:xfrm>
            <a:off x="3822618" y="2410608"/>
            <a:ext cx="4000500" cy="2654300"/>
          </a:xfrm>
          <a:prstGeom prst="rect">
            <a:avLst/>
          </a:prstGeom>
        </p:spPr>
      </p:pic>
      <p:sp>
        <p:nvSpPr>
          <p:cNvPr id="6" name="ZoneTexte 5"/>
          <p:cNvSpPr txBox="1"/>
          <p:nvPr/>
        </p:nvSpPr>
        <p:spPr>
          <a:xfrm>
            <a:off x="570016" y="427512"/>
            <a:ext cx="6958939" cy="338554"/>
          </a:xfrm>
          <a:prstGeom prst="rect">
            <a:avLst/>
          </a:prstGeom>
          <a:noFill/>
        </p:spPr>
        <p:txBody>
          <a:bodyPr wrap="square" rtlCol="0">
            <a:spAutoFit/>
          </a:bodyPr>
          <a:lstStyle/>
          <a:p>
            <a:r>
              <a:rPr lang="fr-FR" sz="1600" b="1" dirty="0" smtClean="0"/>
              <a:t>Composition d’un paquet</a:t>
            </a:r>
            <a:endParaRPr lang="fr-FR" sz="1600" dirty="0"/>
          </a:p>
        </p:txBody>
      </p:sp>
    </p:spTree>
    <p:extLst>
      <p:ext uri="{BB962C8B-B14F-4D97-AF65-F5344CB8AC3E}">
        <p14:creationId xmlns:p14="http://schemas.microsoft.com/office/powerpoint/2010/main" val="141034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0016" y="943922"/>
            <a:ext cx="10715501" cy="1077218"/>
          </a:xfrm>
          <a:prstGeom prst="rect">
            <a:avLst/>
          </a:prstGeom>
        </p:spPr>
        <p:txBody>
          <a:bodyPr wrap="square">
            <a:spAutoFit/>
          </a:bodyPr>
          <a:lstStyle/>
          <a:p>
            <a:r>
              <a:rPr lang="fr-FR" sz="1600" dirty="0"/>
              <a:t>Le « </a:t>
            </a:r>
            <a:r>
              <a:rPr lang="fr-FR" sz="1600" b="1" dirty="0" err="1"/>
              <a:t>Request</a:t>
            </a:r>
            <a:r>
              <a:rPr lang="fr-FR" sz="1600" b="1" dirty="0"/>
              <a:t> ID</a:t>
            </a:r>
            <a:r>
              <a:rPr lang="fr-FR" sz="1600" dirty="0"/>
              <a:t> » permet à la station de gestion d’associer les réponses à ses requêtes. </a:t>
            </a:r>
            <a:endParaRPr lang="fr-FR" sz="1600" dirty="0" smtClean="0"/>
          </a:p>
          <a:p>
            <a:r>
              <a:rPr lang="fr-FR" sz="1600" dirty="0"/>
              <a:t/>
            </a:r>
            <a:br>
              <a:rPr lang="fr-FR" sz="1600" dirty="0"/>
            </a:br>
            <a:r>
              <a:rPr lang="fr-FR" sz="1600" dirty="0"/>
              <a:t>Le « </a:t>
            </a:r>
            <a:r>
              <a:rPr lang="fr-FR" sz="1600" b="1" dirty="0" err="1"/>
              <a:t>Error</a:t>
            </a:r>
            <a:r>
              <a:rPr lang="fr-FR" sz="1600" b="1" dirty="0"/>
              <a:t> </a:t>
            </a:r>
            <a:r>
              <a:rPr lang="fr-FR" sz="1600" b="1" dirty="0" err="1"/>
              <a:t>Status</a:t>
            </a:r>
            <a:r>
              <a:rPr lang="fr-FR" sz="1600" dirty="0"/>
              <a:t> » est l’indicateur du type d’erreur. Si aucune erreur ne s’est produite, ce champ est mis à zéro. Les réponses négatives possibles sont décrites dans le tableau suivant : </a:t>
            </a:r>
          </a:p>
        </p:txBody>
      </p:sp>
      <p:pic>
        <p:nvPicPr>
          <p:cNvPr id="5" name="Image 4"/>
          <p:cNvPicPr>
            <a:picLocks noChangeAspect="1"/>
          </p:cNvPicPr>
          <p:nvPr/>
        </p:nvPicPr>
        <p:blipFill>
          <a:blip r:embed="rId2"/>
          <a:stretch>
            <a:fillRect/>
          </a:stretch>
        </p:blipFill>
        <p:spPr>
          <a:xfrm>
            <a:off x="3387766" y="2329625"/>
            <a:ext cx="5080000" cy="4051300"/>
          </a:xfrm>
          <a:prstGeom prst="rect">
            <a:avLst/>
          </a:prstGeom>
        </p:spPr>
      </p:pic>
      <p:sp>
        <p:nvSpPr>
          <p:cNvPr id="6" name="ZoneTexte 5"/>
          <p:cNvSpPr txBox="1"/>
          <p:nvPr/>
        </p:nvSpPr>
        <p:spPr>
          <a:xfrm>
            <a:off x="570016" y="427512"/>
            <a:ext cx="6958939" cy="338554"/>
          </a:xfrm>
          <a:prstGeom prst="rect">
            <a:avLst/>
          </a:prstGeom>
          <a:noFill/>
        </p:spPr>
        <p:txBody>
          <a:bodyPr wrap="square" rtlCol="0">
            <a:spAutoFit/>
          </a:bodyPr>
          <a:lstStyle/>
          <a:p>
            <a:r>
              <a:rPr lang="fr-FR" sz="1600" b="1" dirty="0" smtClean="0"/>
              <a:t>Composition d’un paquet</a:t>
            </a:r>
            <a:endParaRPr lang="fr-FR" sz="1600" dirty="0"/>
          </a:p>
        </p:txBody>
      </p:sp>
    </p:spTree>
    <p:extLst>
      <p:ext uri="{BB962C8B-B14F-4D97-AF65-F5344CB8AC3E}">
        <p14:creationId xmlns:p14="http://schemas.microsoft.com/office/powerpoint/2010/main" val="1868224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0016" y="1590764"/>
            <a:ext cx="10569038" cy="3539430"/>
          </a:xfrm>
          <a:prstGeom prst="rect">
            <a:avLst/>
          </a:prstGeom>
        </p:spPr>
        <p:txBody>
          <a:bodyPr wrap="square">
            <a:spAutoFit/>
          </a:bodyPr>
          <a:lstStyle/>
          <a:p>
            <a:r>
              <a:rPr lang="fr-FR" sz="1600" dirty="0"/>
              <a:t>U</a:t>
            </a:r>
            <a:r>
              <a:rPr lang="fr-FR" sz="1600" dirty="0" smtClean="0"/>
              <a:t>ne </a:t>
            </a:r>
            <a:r>
              <a:rPr lang="fr-FR" sz="1600" dirty="0"/>
              <a:t>des plus grandes faiblesses du protocole SNMPv1 est l'absence d'un mécanisme adéquat pour assurer la confidentialité et la sécurité des fonctions de gestion. Les faiblesses comprennent aussi l'authentification et l'</a:t>
            </a:r>
            <a:r>
              <a:rPr lang="fr-FR" sz="1600" dirty="0" err="1"/>
              <a:t>encryption</a:t>
            </a:r>
            <a:r>
              <a:rPr lang="fr-FR" sz="1600" dirty="0"/>
              <a:t>, en plus de l'absence d'un cadre administratif pour l'autorisation et le contrôle d'accès. Ce problème rend la sécurité sur SNMPv1 du type : "SHOW-AND-TELNET", c'est à dire qu'on utilise SNMP pour l'acquisition des données de gestion, mais pas pour effectuer le contrôle on utilise le protocole Telnet.</a:t>
            </a:r>
            <a:br>
              <a:rPr lang="fr-FR" sz="1600" dirty="0"/>
            </a:br>
            <a:r>
              <a:rPr lang="fr-FR" sz="1600" dirty="0"/>
              <a:t/>
            </a:r>
            <a:br>
              <a:rPr lang="fr-FR" sz="1600" dirty="0"/>
            </a:br>
            <a:r>
              <a:rPr lang="fr-FR" sz="1600" dirty="0"/>
              <a:t>Le groupe de travail de l'IETF qui a </a:t>
            </a:r>
            <a:r>
              <a:rPr lang="fr-FR" sz="1600" dirty="0" smtClean="0"/>
              <a:t>œuvré </a:t>
            </a:r>
            <a:r>
              <a:rPr lang="fr-FR" sz="1600" dirty="0"/>
              <a:t>sur SNMPv2 a voulu inclure la sécurité dans la nouvelle version. Malheureusement, ce groupe n'a pas pu atteindre un consensus sur le fonctionnement du mécanisme de sécurité. Partant de là, deux propositions ont été développées (SNMPv2u et SNMPv2*). La plupart des experts s'entendent pour dire que deux standards SNMP ne peuvent pas coexister, et que ceci n'est pas une solution à long terme. </a:t>
            </a:r>
            <a:br>
              <a:rPr lang="fr-FR" sz="1600" dirty="0"/>
            </a:br>
            <a:r>
              <a:rPr lang="fr-FR" sz="1600" dirty="0"/>
              <a:t/>
            </a:r>
            <a:br>
              <a:rPr lang="fr-FR" sz="1600" dirty="0"/>
            </a:br>
            <a:r>
              <a:rPr lang="fr-FR" sz="1600" dirty="0"/>
              <a:t>Tous les consensus du groupe de travail ont été rassemblés (uniquement les améliorations qui ne portaient pas sur la sécurité), et le groupe de travail SNMPv2 de l'IETF a terminé ses travaux en publiant une version de SNMPv2 (on l'appelle SNMPv2c, RFC 1901, RFC 1905 et RFC 1906) sans sécurité.</a:t>
            </a:r>
          </a:p>
        </p:txBody>
      </p:sp>
      <p:sp>
        <p:nvSpPr>
          <p:cNvPr id="3" name="ZoneTexte 2"/>
          <p:cNvSpPr txBox="1"/>
          <p:nvPr/>
        </p:nvSpPr>
        <p:spPr>
          <a:xfrm>
            <a:off x="570016" y="427512"/>
            <a:ext cx="6958939" cy="338554"/>
          </a:xfrm>
          <a:prstGeom prst="rect">
            <a:avLst/>
          </a:prstGeom>
          <a:noFill/>
        </p:spPr>
        <p:txBody>
          <a:bodyPr wrap="square" rtlCol="0">
            <a:spAutoFit/>
          </a:bodyPr>
          <a:lstStyle/>
          <a:p>
            <a:r>
              <a:rPr lang="fr-FR" sz="1600" b="1" dirty="0" smtClean="0"/>
              <a:t>Faiblesse de SNMPv1</a:t>
            </a:r>
            <a:endParaRPr lang="fr-FR" sz="1600" dirty="0"/>
          </a:p>
        </p:txBody>
      </p:sp>
    </p:spTree>
    <p:extLst>
      <p:ext uri="{BB962C8B-B14F-4D97-AF65-F5344CB8AC3E}">
        <p14:creationId xmlns:p14="http://schemas.microsoft.com/office/powerpoint/2010/main" val="364029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0016" y="1344696"/>
            <a:ext cx="9999024" cy="1569660"/>
          </a:xfrm>
          <a:prstGeom prst="rect">
            <a:avLst/>
          </a:prstGeom>
        </p:spPr>
        <p:txBody>
          <a:bodyPr wrap="square">
            <a:spAutoFit/>
          </a:bodyPr>
          <a:lstStyle/>
          <a:p>
            <a:r>
              <a:rPr lang="fr-FR" sz="1600" dirty="0" smtClean="0"/>
              <a:t>SNMPv2c </a:t>
            </a:r>
            <a:r>
              <a:rPr lang="fr-FR" sz="1600" dirty="0"/>
              <a:t>a introduit quelques nouveaux types, mais sa nouveauté majeure est l’opération GETBULK, qui permet à une plate forme de gestion, de demander en bloc </a:t>
            </a:r>
            <a:r>
              <a:rPr lang="fr-FR" sz="1600" dirty="0" smtClean="0"/>
              <a:t>plusieurs </a:t>
            </a:r>
            <a:r>
              <a:rPr lang="fr-FR" sz="1600" dirty="0"/>
              <a:t>variables consécutives dans la MIB de l’agent. </a:t>
            </a:r>
            <a:endParaRPr lang="fr-FR" sz="1600" dirty="0" smtClean="0"/>
          </a:p>
          <a:p>
            <a:endParaRPr lang="fr-FR" sz="1600" dirty="0" smtClean="0"/>
          </a:p>
          <a:p>
            <a:r>
              <a:rPr lang="fr-FR" sz="1600" dirty="0" smtClean="0"/>
              <a:t>Généralement</a:t>
            </a:r>
            <a:r>
              <a:rPr lang="fr-FR" sz="1600" dirty="0"/>
              <a:t>, on demande autant de variables que l’on peut mettre dans un paquet SNMP. Ceci règle un problème majeur de performance dans SNMPv1. Avec la version 1, la plate forme est obligée de faire un GETNEXT et d’attendre la réponse pour chaque variable de gestion.</a:t>
            </a:r>
          </a:p>
        </p:txBody>
      </p:sp>
      <p:sp>
        <p:nvSpPr>
          <p:cNvPr id="3" name="ZoneTexte 2"/>
          <p:cNvSpPr txBox="1"/>
          <p:nvPr/>
        </p:nvSpPr>
        <p:spPr>
          <a:xfrm>
            <a:off x="570016" y="427512"/>
            <a:ext cx="6958939" cy="338554"/>
          </a:xfrm>
          <a:prstGeom prst="rect">
            <a:avLst/>
          </a:prstGeom>
          <a:noFill/>
        </p:spPr>
        <p:txBody>
          <a:bodyPr wrap="square" rtlCol="0">
            <a:spAutoFit/>
          </a:bodyPr>
          <a:lstStyle/>
          <a:p>
            <a:r>
              <a:rPr lang="fr-FR" sz="1600" b="1" dirty="0" smtClean="0"/>
              <a:t>Amélioration : SNMPv2c</a:t>
            </a:r>
            <a:endParaRPr lang="fr-FR" sz="1600" dirty="0"/>
          </a:p>
        </p:txBody>
      </p:sp>
    </p:spTree>
    <p:extLst>
      <p:ext uri="{BB962C8B-B14F-4D97-AF65-F5344CB8AC3E}">
        <p14:creationId xmlns:p14="http://schemas.microsoft.com/office/powerpoint/2010/main" val="1992790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0016" y="1463588"/>
            <a:ext cx="11103429" cy="1815882"/>
          </a:xfrm>
          <a:prstGeom prst="rect">
            <a:avLst/>
          </a:prstGeom>
        </p:spPr>
        <p:txBody>
          <a:bodyPr wrap="square">
            <a:spAutoFit/>
          </a:bodyPr>
          <a:lstStyle/>
          <a:p>
            <a:r>
              <a:rPr lang="fr-FR" sz="1600" dirty="0"/>
              <a:t>Cette nouvelle version du protocole SNMP vise essentiellement à inclure la sécurité des transactions. La sécurité </a:t>
            </a:r>
            <a:r>
              <a:rPr lang="fr-FR" sz="1600" dirty="0" smtClean="0"/>
              <a:t>comprend </a:t>
            </a:r>
            <a:r>
              <a:rPr lang="fr-FR" sz="1600" dirty="0"/>
              <a:t>l’identification des parties qui communiquent et l’assurance que la conversation soit privée, même si elle passe par un réseau public. </a:t>
            </a:r>
            <a:br>
              <a:rPr lang="fr-FR" sz="1600" dirty="0"/>
            </a:br>
            <a:r>
              <a:rPr lang="fr-FR" sz="1600" dirty="0"/>
              <a:t/>
            </a:r>
            <a:br>
              <a:rPr lang="fr-FR" sz="1600" dirty="0"/>
            </a:br>
            <a:r>
              <a:rPr lang="fr-FR" sz="1600" dirty="0"/>
              <a:t>Le protocole SNMPv3 est décrit en sept documents </a:t>
            </a:r>
            <a:r>
              <a:rPr lang="fr-FR" sz="1600" dirty="0" smtClean="0"/>
              <a:t>spécifiques </a:t>
            </a:r>
            <a:r>
              <a:rPr lang="fr-FR" sz="1600" dirty="0"/>
              <a:t>afin d'assurer que si quelqu’un construit un logiciel SNMPv3 à partir de ces documents, le programme puisse fonctionner avec d’autres mises en œuvres de SNMPv3. </a:t>
            </a:r>
            <a:br>
              <a:rPr lang="fr-FR" sz="1600" dirty="0"/>
            </a:br>
            <a:r>
              <a:rPr lang="fr-FR" sz="1600" dirty="0"/>
              <a:t/>
            </a:r>
            <a:br>
              <a:rPr lang="fr-FR" sz="1600" dirty="0"/>
            </a:br>
            <a:r>
              <a:rPr lang="fr-FR" sz="1600" dirty="0"/>
              <a:t>Toutefois, les documents du standard ne visent pas à décrire comment construire un logiciel SNMPv3.</a:t>
            </a:r>
          </a:p>
        </p:txBody>
      </p:sp>
      <p:sp>
        <p:nvSpPr>
          <p:cNvPr id="5" name="ZoneTexte 4"/>
          <p:cNvSpPr txBox="1"/>
          <p:nvPr/>
        </p:nvSpPr>
        <p:spPr>
          <a:xfrm>
            <a:off x="570016" y="427512"/>
            <a:ext cx="6958939" cy="338554"/>
          </a:xfrm>
          <a:prstGeom prst="rect">
            <a:avLst/>
          </a:prstGeom>
          <a:noFill/>
        </p:spPr>
        <p:txBody>
          <a:bodyPr wrap="square" rtlCol="0">
            <a:spAutoFit/>
          </a:bodyPr>
          <a:lstStyle/>
          <a:p>
            <a:r>
              <a:rPr lang="fr-FR" sz="1600" b="1" dirty="0" smtClean="0"/>
              <a:t>Amélioration : SNMPv3</a:t>
            </a:r>
            <a:endParaRPr lang="fr-FR" sz="1600" dirty="0"/>
          </a:p>
        </p:txBody>
      </p:sp>
    </p:spTree>
    <p:extLst>
      <p:ext uri="{BB962C8B-B14F-4D97-AF65-F5344CB8AC3E}">
        <p14:creationId xmlns:p14="http://schemas.microsoft.com/office/powerpoint/2010/main" val="817255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9807" y="845795"/>
            <a:ext cx="10620498" cy="1077218"/>
          </a:xfrm>
          <a:prstGeom prst="rect">
            <a:avLst/>
          </a:prstGeom>
        </p:spPr>
        <p:txBody>
          <a:bodyPr wrap="square">
            <a:spAutoFit/>
          </a:bodyPr>
          <a:lstStyle/>
          <a:p>
            <a:r>
              <a:rPr lang="fr-FR" sz="1600" dirty="0"/>
              <a:t>Les schéma ci dessous sont tiré directement du document SNMPv3 (RFC 2271). Ils montrent le fonctionnement et les divisions d’un gestionnaire SNMP traditionnel. On remarque qu’on a des divisions entre le transport, le traitement, la sécurité et les applications.</a:t>
            </a:r>
          </a:p>
          <a:p>
            <a:r>
              <a:rPr lang="fr-FR" sz="1600" dirty="0"/>
              <a:t>Tout d'abord, voici l'architecture d'une plateforme de gestion (ou manager) :</a:t>
            </a:r>
          </a:p>
        </p:txBody>
      </p:sp>
      <p:pic>
        <p:nvPicPr>
          <p:cNvPr id="9218" name="Picture 2" descr="http://www-igm.univ-mlv.fr/%7Edr/XPOSE2002/vollerin/images/managerv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569" y="2173185"/>
            <a:ext cx="5514975" cy="443865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570016" y="427512"/>
            <a:ext cx="6958939" cy="338554"/>
          </a:xfrm>
          <a:prstGeom prst="rect">
            <a:avLst/>
          </a:prstGeom>
          <a:noFill/>
        </p:spPr>
        <p:txBody>
          <a:bodyPr wrap="square" rtlCol="0">
            <a:spAutoFit/>
          </a:bodyPr>
          <a:lstStyle/>
          <a:p>
            <a:r>
              <a:rPr lang="fr-FR" sz="1600" b="1" dirty="0" smtClean="0"/>
              <a:t>Amélioration : SNMPv3</a:t>
            </a:r>
            <a:endParaRPr lang="fr-FR" sz="1600" dirty="0"/>
          </a:p>
        </p:txBody>
      </p:sp>
    </p:spTree>
    <p:extLst>
      <p:ext uri="{BB962C8B-B14F-4D97-AF65-F5344CB8AC3E}">
        <p14:creationId xmlns:p14="http://schemas.microsoft.com/office/powerpoint/2010/main" val="532101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5431" y="940659"/>
            <a:ext cx="10287989" cy="584775"/>
          </a:xfrm>
          <a:prstGeom prst="rect">
            <a:avLst/>
          </a:prstGeom>
        </p:spPr>
        <p:txBody>
          <a:bodyPr wrap="square">
            <a:spAutoFit/>
          </a:bodyPr>
          <a:lstStyle/>
          <a:p>
            <a:r>
              <a:rPr lang="fr-FR" sz="1600" dirty="0"/>
              <a:t>Le prochain diagramme montre un agent SNMP selon le document SNMPv3 (RFC 2271). Dans un agent SNMPv3, on retrouve le module « </a:t>
            </a:r>
            <a:r>
              <a:rPr lang="fr-FR" sz="1600" dirty="0" err="1"/>
              <a:t>access</a:t>
            </a:r>
            <a:r>
              <a:rPr lang="fr-FR" sz="1600" dirty="0"/>
              <a:t> control » et les applications qui communiquent avec l’instrumentation.</a:t>
            </a:r>
          </a:p>
        </p:txBody>
      </p:sp>
      <p:pic>
        <p:nvPicPr>
          <p:cNvPr id="10242" name="Picture 2" descr="http://www-igm.univ-mlv.fr/%7Edr/XPOSE2002/vollerin/images/agentv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639" y="1733797"/>
            <a:ext cx="5743575" cy="488632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570016" y="427512"/>
            <a:ext cx="6958939" cy="338554"/>
          </a:xfrm>
          <a:prstGeom prst="rect">
            <a:avLst/>
          </a:prstGeom>
          <a:noFill/>
        </p:spPr>
        <p:txBody>
          <a:bodyPr wrap="square" rtlCol="0">
            <a:spAutoFit/>
          </a:bodyPr>
          <a:lstStyle/>
          <a:p>
            <a:r>
              <a:rPr lang="fr-FR" sz="1600" b="1" dirty="0" smtClean="0"/>
              <a:t>Amélioration : SNMPv3</a:t>
            </a:r>
            <a:endParaRPr lang="fr-FR" sz="1600" dirty="0"/>
          </a:p>
        </p:txBody>
      </p:sp>
    </p:spTree>
    <p:extLst>
      <p:ext uri="{BB962C8B-B14F-4D97-AF65-F5344CB8AC3E}">
        <p14:creationId xmlns:p14="http://schemas.microsoft.com/office/powerpoint/2010/main" val="1652386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1268" y="1305342"/>
            <a:ext cx="10747168" cy="2800767"/>
          </a:xfrm>
          <a:prstGeom prst="rect">
            <a:avLst/>
          </a:prstGeom>
        </p:spPr>
        <p:txBody>
          <a:bodyPr wrap="square">
            <a:spAutoFit/>
          </a:bodyPr>
          <a:lstStyle/>
          <a:p>
            <a:r>
              <a:rPr lang="fr-FR" sz="1600" dirty="0"/>
              <a:t>Le modèle SNMPv3 comporte donc plusieurs modules dont les plus importants sont </a:t>
            </a:r>
            <a:r>
              <a:rPr lang="fr-FR" sz="1600" dirty="0" smtClean="0"/>
              <a:t>:</a:t>
            </a:r>
          </a:p>
          <a:p>
            <a:endParaRPr lang="fr-FR" sz="1600" dirty="0"/>
          </a:p>
          <a:p>
            <a:pPr>
              <a:buFont typeface="Arial" charset="0"/>
              <a:buChar char="•"/>
            </a:pPr>
            <a:r>
              <a:rPr lang="fr-FR" sz="1600" dirty="0"/>
              <a:t>  Le transporteur (Transport </a:t>
            </a:r>
            <a:r>
              <a:rPr lang="fr-FR" sz="1600" dirty="0" err="1"/>
              <a:t>mapping</a:t>
            </a:r>
            <a:r>
              <a:rPr lang="fr-FR" sz="1600" dirty="0"/>
              <a:t>)</a:t>
            </a:r>
          </a:p>
          <a:p>
            <a:pPr>
              <a:buFont typeface="Arial" charset="0"/>
              <a:buChar char="•"/>
            </a:pPr>
            <a:r>
              <a:rPr lang="fr-FR" sz="1600" dirty="0"/>
              <a:t>  Module de traitement (</a:t>
            </a:r>
            <a:r>
              <a:rPr lang="fr-FR" sz="1600" dirty="0" err="1"/>
              <a:t>Processing</a:t>
            </a:r>
            <a:r>
              <a:rPr lang="fr-FR" sz="1600" dirty="0"/>
              <a:t> Module)</a:t>
            </a:r>
          </a:p>
          <a:p>
            <a:pPr>
              <a:buFont typeface="Arial" charset="0"/>
              <a:buChar char="•"/>
            </a:pPr>
            <a:r>
              <a:rPr lang="fr-FR" sz="1600" dirty="0"/>
              <a:t>  La sécurité (Security </a:t>
            </a:r>
            <a:r>
              <a:rPr lang="fr-FR" sz="1600" dirty="0" err="1"/>
              <a:t>Subsystem</a:t>
            </a:r>
            <a:r>
              <a:rPr lang="fr-FR" sz="1600" dirty="0"/>
              <a:t>)</a:t>
            </a:r>
          </a:p>
          <a:p>
            <a:pPr>
              <a:buFont typeface="Arial" charset="0"/>
              <a:buChar char="•"/>
            </a:pPr>
            <a:r>
              <a:rPr lang="fr-FR" sz="1600" dirty="0"/>
              <a:t>  Les applications. </a:t>
            </a:r>
          </a:p>
          <a:p>
            <a:r>
              <a:rPr lang="fr-FR" sz="1600" dirty="0"/>
              <a:t/>
            </a:r>
            <a:br>
              <a:rPr lang="fr-FR" sz="1600" dirty="0"/>
            </a:br>
            <a:r>
              <a:rPr lang="fr-FR" sz="1600" dirty="0"/>
              <a:t>Le standard ne fait pas que diviser les modules, il décrit aussi les primitives d’appels entre les modules. Il est important de rappeler que le standard n’impose rien quant à une mise en œuvre d’un logiciel supportant SNMPv3. Un programmeur n’est pas encouragé à suivre le découpage des modules ou les interfaces décrits dans le standard. Le découpage en modules a pour seul usage de permettre le découpage du standard SNMPv3 en plusieurs documents.</a:t>
            </a:r>
          </a:p>
        </p:txBody>
      </p:sp>
      <p:sp>
        <p:nvSpPr>
          <p:cNvPr id="3" name="ZoneTexte 2"/>
          <p:cNvSpPr txBox="1"/>
          <p:nvPr/>
        </p:nvSpPr>
        <p:spPr>
          <a:xfrm>
            <a:off x="570016" y="427512"/>
            <a:ext cx="6958939" cy="338554"/>
          </a:xfrm>
          <a:prstGeom prst="rect">
            <a:avLst/>
          </a:prstGeom>
          <a:noFill/>
        </p:spPr>
        <p:txBody>
          <a:bodyPr wrap="square" rtlCol="0">
            <a:spAutoFit/>
          </a:bodyPr>
          <a:lstStyle/>
          <a:p>
            <a:r>
              <a:rPr lang="fr-FR" sz="1600" b="1" dirty="0" smtClean="0"/>
              <a:t>Amélioration : SNMPv3</a:t>
            </a:r>
            <a:endParaRPr lang="fr-FR" sz="1600" dirty="0"/>
          </a:p>
        </p:txBody>
      </p:sp>
    </p:spTree>
    <p:extLst>
      <p:ext uri="{BB962C8B-B14F-4D97-AF65-F5344CB8AC3E}">
        <p14:creationId xmlns:p14="http://schemas.microsoft.com/office/powerpoint/2010/main" val="1905804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0016" y="959596"/>
            <a:ext cx="10513621" cy="1569660"/>
          </a:xfrm>
          <a:prstGeom prst="rect">
            <a:avLst/>
          </a:prstGeom>
        </p:spPr>
        <p:txBody>
          <a:bodyPr wrap="square">
            <a:spAutoFit/>
          </a:bodyPr>
          <a:lstStyle/>
          <a:p>
            <a:r>
              <a:rPr lang="fr-FR" sz="1600" b="1" dirty="0"/>
              <a:t>Les modules de transport</a:t>
            </a:r>
            <a:r>
              <a:rPr lang="fr-FR" sz="1600" dirty="0"/>
              <a:t/>
            </a:r>
            <a:br>
              <a:rPr lang="fr-FR" sz="1600" dirty="0"/>
            </a:br>
            <a:r>
              <a:rPr lang="fr-FR" sz="1600" dirty="0"/>
              <a:t>(UDP, IPX, autres)</a:t>
            </a:r>
            <a:br>
              <a:rPr lang="fr-FR" sz="1600" dirty="0"/>
            </a:br>
            <a:r>
              <a:rPr lang="fr-FR" sz="1600" dirty="0"/>
              <a:t>Le protocole SNMP n’est ni lié à un protocole réseau et ni à un mode de transport particulier, même si en pratique il est plus que souvent utilisé sur le protocole UDP [RFC 768]. Pour permettre l’indépendance du moyen de transport, le module gérant cet aspect est externe au moteur SNMP. Il est possible d’en placer plusieurs qui fonctionnent simultanément. On pourrait avoir par exemple, un module de transport UDP, un AppleTalk ou un RS-232. </a:t>
            </a:r>
          </a:p>
        </p:txBody>
      </p:sp>
      <p:sp>
        <p:nvSpPr>
          <p:cNvPr id="5" name="Rectangle 4"/>
          <p:cNvSpPr/>
          <p:nvPr/>
        </p:nvSpPr>
        <p:spPr>
          <a:xfrm>
            <a:off x="570016" y="2722786"/>
            <a:ext cx="10497787" cy="3046988"/>
          </a:xfrm>
          <a:prstGeom prst="rect">
            <a:avLst/>
          </a:prstGeom>
        </p:spPr>
        <p:txBody>
          <a:bodyPr wrap="square">
            <a:spAutoFit/>
          </a:bodyPr>
          <a:lstStyle/>
          <a:p>
            <a:r>
              <a:rPr lang="fr-FR" sz="1600" b="1" dirty="0"/>
              <a:t>Les modules de traitement</a:t>
            </a:r>
            <a:r>
              <a:rPr lang="fr-FR" sz="1600" dirty="0"/>
              <a:t/>
            </a:r>
            <a:br>
              <a:rPr lang="fr-FR" sz="1600" dirty="0"/>
            </a:br>
            <a:r>
              <a:rPr lang="fr-FR" sz="1600" dirty="0"/>
              <a:t>(MPv1, MPv3, </a:t>
            </a:r>
            <a:r>
              <a:rPr lang="fr-FR" sz="1600" dirty="0" err="1"/>
              <a:t>MPng</a:t>
            </a:r>
            <a:r>
              <a:rPr lang="fr-FR" sz="1600" dirty="0"/>
              <a:t>)</a:t>
            </a:r>
            <a:br>
              <a:rPr lang="fr-FR" sz="1600" dirty="0"/>
            </a:br>
            <a:r>
              <a:rPr lang="fr-FR" sz="1600" dirty="0"/>
              <a:t>Un module de traitement est requis pour faire le décodage des paquets SNMP qui arrivent du réseau et l’encodage de ceux qui s’apprêtent à partir sur le réseau. Pour garder SNMP flexible, et permettre les changements futurs, chaque paquet SNMP est marqué d’un numéro de version (voir la description d'une trame). Ce numéro de version permet à un moteur SNMP de déterminer à quel module de traitement ce message est destiné. Normalement, chaque module de traitement prend en charge une version de SNMP. Ce module a aussi la tâche d’imposer le respect d’un standard SNMP, pour la version qui le concerne. Le module de traitement est modulaire, ceci permet l’adaptation aux prochaines versions de SNMP. Un ajout d’un nouveau module de traitement pourrait permettre au moteur SNMP de comprendre des messages </a:t>
            </a:r>
            <a:r>
              <a:rPr lang="fr-FR" sz="1600" dirty="0" err="1"/>
              <a:t>SNMPng</a:t>
            </a:r>
            <a:r>
              <a:rPr lang="fr-FR" sz="1600" dirty="0"/>
              <a:t> </a:t>
            </a:r>
            <a:r>
              <a:rPr lang="fr-FR" sz="1600" i="1" dirty="0"/>
              <a:t>(</a:t>
            </a:r>
            <a:r>
              <a:rPr lang="fr-FR" sz="1600" i="1" dirty="0" err="1"/>
              <a:t>Snmp</a:t>
            </a:r>
            <a:r>
              <a:rPr lang="fr-FR" sz="1600" i="1" dirty="0"/>
              <a:t> </a:t>
            </a:r>
            <a:r>
              <a:rPr lang="fr-FR" sz="1600" i="1" dirty="0" err="1"/>
              <a:t>Next</a:t>
            </a:r>
            <a:r>
              <a:rPr lang="fr-FR" sz="1600" i="1" dirty="0"/>
              <a:t> </a:t>
            </a:r>
            <a:r>
              <a:rPr lang="fr-FR" sz="1600" i="1" dirty="0" err="1"/>
              <a:t>Generation</a:t>
            </a:r>
            <a:r>
              <a:rPr lang="fr-FR" sz="1600" i="1" dirty="0"/>
              <a:t>)</a:t>
            </a:r>
            <a:r>
              <a:rPr lang="fr-FR" sz="1600" dirty="0"/>
              <a:t>. Ceci permet l’évolution du protocole sans entraîner les coûts de reconstruction complète du moteur. Un des grands avantages est qu’il est possible de faire fonctionner plusieurs modules de traitements simultanément. Il est donc possible pour un moteur SNMP de traiter des messages SNMPv1, SNMPv3, </a:t>
            </a:r>
            <a:r>
              <a:rPr lang="fr-FR" sz="1600" dirty="0" err="1"/>
              <a:t>SNMPng</a:t>
            </a:r>
            <a:r>
              <a:rPr lang="fr-FR" sz="1600" dirty="0"/>
              <a:t> tous en même temps. </a:t>
            </a:r>
          </a:p>
        </p:txBody>
      </p:sp>
      <p:sp>
        <p:nvSpPr>
          <p:cNvPr id="6" name="ZoneTexte 5"/>
          <p:cNvSpPr txBox="1"/>
          <p:nvPr/>
        </p:nvSpPr>
        <p:spPr>
          <a:xfrm>
            <a:off x="570016" y="427512"/>
            <a:ext cx="6958939" cy="338554"/>
          </a:xfrm>
          <a:prstGeom prst="rect">
            <a:avLst/>
          </a:prstGeom>
          <a:noFill/>
        </p:spPr>
        <p:txBody>
          <a:bodyPr wrap="square" rtlCol="0">
            <a:spAutoFit/>
          </a:bodyPr>
          <a:lstStyle/>
          <a:p>
            <a:r>
              <a:rPr lang="fr-FR" sz="1600" b="1" dirty="0" smtClean="0"/>
              <a:t>SNMPv3 : composition</a:t>
            </a:r>
            <a:endParaRPr lang="fr-FR" sz="1600" dirty="0"/>
          </a:p>
        </p:txBody>
      </p:sp>
    </p:spTree>
    <p:extLst>
      <p:ext uri="{BB962C8B-B14F-4D97-AF65-F5344CB8AC3E}">
        <p14:creationId xmlns:p14="http://schemas.microsoft.com/office/powerpoint/2010/main" val="551123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0016" y="1400621"/>
            <a:ext cx="11044052" cy="3785652"/>
          </a:xfrm>
          <a:prstGeom prst="rect">
            <a:avLst/>
          </a:prstGeom>
        </p:spPr>
        <p:txBody>
          <a:bodyPr wrap="square">
            <a:spAutoFit/>
          </a:bodyPr>
          <a:lstStyle/>
          <a:p>
            <a:r>
              <a:rPr lang="fr-FR" sz="1600" dirty="0" smtClean="0"/>
              <a:t>Une bonne gestion du réseau permet l’utilisation optimale de toutes les ressources offertes par celui-ci. Elle se décompose en trois fonctions :</a:t>
            </a:r>
          </a:p>
          <a:p>
            <a:endParaRPr lang="fr-FR" sz="1600" dirty="0" smtClean="0"/>
          </a:p>
          <a:p>
            <a:pPr marL="742950" lvl="1" indent="-285750">
              <a:buFont typeface="Arial" charset="0"/>
              <a:buChar char="•"/>
            </a:pPr>
            <a:r>
              <a:rPr lang="fr-FR" sz="1600" b="1" dirty="0" smtClean="0"/>
              <a:t>La cueillette des données de gestion</a:t>
            </a:r>
            <a:endParaRPr lang="fr-FR" sz="1600" dirty="0"/>
          </a:p>
          <a:p>
            <a:pPr marL="742950" lvl="1" indent="-285750">
              <a:buFont typeface="Arial" charset="0"/>
              <a:buChar char="•"/>
            </a:pPr>
            <a:r>
              <a:rPr lang="fr-FR" sz="1600" b="1" dirty="0" smtClean="0"/>
              <a:t>L’interprétation</a:t>
            </a:r>
            <a:endParaRPr lang="fr-FR" sz="1600" dirty="0"/>
          </a:p>
          <a:p>
            <a:pPr marL="742950" lvl="1" indent="-285750">
              <a:buFont typeface="Arial" charset="0"/>
              <a:buChar char="•"/>
            </a:pPr>
            <a:r>
              <a:rPr lang="fr-FR" sz="1600" b="1" dirty="0" smtClean="0"/>
              <a:t>Le contrôle</a:t>
            </a:r>
            <a:endParaRPr lang="fr-FR" sz="1600" dirty="0" smtClean="0"/>
          </a:p>
          <a:p>
            <a:r>
              <a:rPr lang="fr-FR" sz="1600" dirty="0" smtClean="0"/>
              <a:t/>
            </a:r>
            <a:br>
              <a:rPr lang="fr-FR" sz="1600" dirty="0" smtClean="0"/>
            </a:br>
            <a:r>
              <a:rPr lang="fr-FR" sz="1600" dirty="0" smtClean="0"/>
              <a:t>Un administrateur doit pouvoir exercer un contrôle sur les éléments de son réseau pour offrir le meilleur service possible. On désigne par </a:t>
            </a:r>
            <a:r>
              <a:rPr lang="fr-FR" sz="1600" i="1" dirty="0" smtClean="0"/>
              <a:t>« élément de réseau »</a:t>
            </a:r>
            <a:r>
              <a:rPr lang="fr-FR" sz="1600" dirty="0" smtClean="0"/>
              <a:t> chacun des équipements reliés au réseau. </a:t>
            </a:r>
            <a:br>
              <a:rPr lang="fr-FR" sz="1600" dirty="0" smtClean="0"/>
            </a:br>
            <a:r>
              <a:rPr lang="fr-FR" sz="1600" dirty="0" smtClean="0"/>
              <a:t/>
            </a:r>
            <a:br>
              <a:rPr lang="fr-FR" sz="1600" dirty="0" smtClean="0"/>
            </a:br>
            <a:r>
              <a:rPr lang="fr-FR" sz="1600" dirty="0" smtClean="0"/>
              <a:t>Des exemples d’éléments sont : les routeurs, les concentrateurs, les postes de travail, les imprimantes, etc. </a:t>
            </a:r>
            <a:br>
              <a:rPr lang="fr-FR" sz="1600" dirty="0" smtClean="0"/>
            </a:br>
            <a:r>
              <a:rPr lang="fr-FR" sz="1600" dirty="0" smtClean="0"/>
              <a:t/>
            </a:r>
            <a:br>
              <a:rPr lang="fr-FR" sz="1600" dirty="0" smtClean="0"/>
            </a:br>
            <a:r>
              <a:rPr lang="fr-FR" sz="1600" dirty="0" smtClean="0"/>
              <a:t>L’administrateur doit pouvoir faire la surveillance du réseau pour détecter les pannes et les mauvais fonctionnement. En cas de panne, il doit interpréter l’information reçue pour identifier la source du problème. Un protocole de gestion est nécessaire pour exercer les fonctions de gestion sur un réseau. Il doit être capable de dialoguer avec tous les éléments de celui-ci.</a:t>
            </a:r>
            <a:endParaRPr lang="fr-FR" sz="1600" dirty="0"/>
          </a:p>
        </p:txBody>
      </p:sp>
      <p:sp>
        <p:nvSpPr>
          <p:cNvPr id="3" name="ZoneTexte 2"/>
          <p:cNvSpPr txBox="1"/>
          <p:nvPr/>
        </p:nvSpPr>
        <p:spPr>
          <a:xfrm>
            <a:off x="570016" y="427512"/>
            <a:ext cx="6958939" cy="369332"/>
          </a:xfrm>
          <a:prstGeom prst="rect">
            <a:avLst/>
          </a:prstGeom>
          <a:noFill/>
        </p:spPr>
        <p:txBody>
          <a:bodyPr wrap="square" rtlCol="0">
            <a:spAutoFit/>
          </a:bodyPr>
          <a:lstStyle/>
          <a:p>
            <a:r>
              <a:rPr lang="fr-FR" b="1" dirty="0" smtClean="0"/>
              <a:t>La surveillance des réseaux</a:t>
            </a:r>
            <a:endParaRPr lang="fr-FR" b="1" dirty="0"/>
          </a:p>
        </p:txBody>
      </p:sp>
    </p:spTree>
    <p:extLst>
      <p:ext uri="{BB962C8B-B14F-4D97-AF65-F5344CB8AC3E}">
        <p14:creationId xmlns:p14="http://schemas.microsoft.com/office/powerpoint/2010/main" val="2111110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0016" y="1174437"/>
            <a:ext cx="11249892" cy="1323439"/>
          </a:xfrm>
          <a:prstGeom prst="rect">
            <a:avLst/>
          </a:prstGeom>
        </p:spPr>
        <p:txBody>
          <a:bodyPr wrap="square">
            <a:spAutoFit/>
          </a:bodyPr>
          <a:lstStyle/>
          <a:p>
            <a:r>
              <a:rPr lang="fr-FR" sz="1600" b="1" dirty="0"/>
              <a:t>Le système de sécurité</a:t>
            </a:r>
            <a:r>
              <a:rPr lang="fr-FR" sz="1600" dirty="0"/>
              <a:t> </a:t>
            </a:r>
            <a:br>
              <a:rPr lang="fr-FR" sz="1600" dirty="0"/>
            </a:br>
            <a:r>
              <a:rPr lang="fr-FR" sz="1600" dirty="0"/>
              <a:t>Certains environnements requièrent des interactions sécuritaires. La sécurité est normalement appliquée en deux étapes: dans la transmission et la réception du message et dans le traitement du contenu du message. Trois fonctions sont généralement communes à tous les modules de sécurité: l’authentification, l’</a:t>
            </a:r>
            <a:r>
              <a:rPr lang="fr-FR" sz="1600" dirty="0" err="1"/>
              <a:t>encryption</a:t>
            </a:r>
            <a:r>
              <a:rPr lang="fr-FR" sz="1600" dirty="0"/>
              <a:t> et la vérification du temps. Encore une fois, plusieurs modules de sécurité peuvent être actifs simultanément dans un moteur SNMP. </a:t>
            </a:r>
          </a:p>
        </p:txBody>
      </p:sp>
      <p:sp>
        <p:nvSpPr>
          <p:cNvPr id="5" name="Rectangle 4"/>
          <p:cNvSpPr/>
          <p:nvPr/>
        </p:nvSpPr>
        <p:spPr>
          <a:xfrm>
            <a:off x="570016" y="2738945"/>
            <a:ext cx="11249892" cy="1815882"/>
          </a:xfrm>
          <a:prstGeom prst="rect">
            <a:avLst/>
          </a:prstGeom>
        </p:spPr>
        <p:txBody>
          <a:bodyPr wrap="square">
            <a:spAutoFit/>
          </a:bodyPr>
          <a:lstStyle/>
          <a:p>
            <a:r>
              <a:rPr lang="fr-FR" sz="1600" b="1" dirty="0"/>
              <a:t>Les applications</a:t>
            </a:r>
            <a:r>
              <a:rPr lang="fr-FR" sz="1600" dirty="0"/>
              <a:t/>
            </a:r>
            <a:br>
              <a:rPr lang="fr-FR" sz="1600" dirty="0"/>
            </a:br>
            <a:r>
              <a:rPr lang="fr-FR" sz="1600" dirty="0"/>
              <a:t>Les applications sont des processus qui interagissent avec le moteur SNMP en utilisant des messages qui peuvent être définis dans le protocole, ou des messages décrits par une mise en œuvre spécifique du moteur. Les applications sont développées pour effectuer des opérations de gestion spécifiques. Les objectifs peuvent être fort variés d’une application à l’autre. Toutefois, toutes les applications utilisent en commun le même moteur SNMP pour effectuer les opérations de gestion. Par exemple, une application de gestion pourrait contrôler des éléments de gestion. Un proxy pourrait effectuer le relais de messages entre les médiums différents ou des versions différentes de SNMP. </a:t>
            </a:r>
          </a:p>
        </p:txBody>
      </p:sp>
      <p:sp>
        <p:nvSpPr>
          <p:cNvPr id="6" name="ZoneTexte 5"/>
          <p:cNvSpPr txBox="1"/>
          <p:nvPr/>
        </p:nvSpPr>
        <p:spPr>
          <a:xfrm>
            <a:off x="570016" y="427512"/>
            <a:ext cx="6958939" cy="338554"/>
          </a:xfrm>
          <a:prstGeom prst="rect">
            <a:avLst/>
          </a:prstGeom>
          <a:noFill/>
        </p:spPr>
        <p:txBody>
          <a:bodyPr wrap="square" rtlCol="0">
            <a:spAutoFit/>
          </a:bodyPr>
          <a:lstStyle/>
          <a:p>
            <a:r>
              <a:rPr lang="fr-FR" sz="1600" b="1" dirty="0" smtClean="0"/>
              <a:t>SNMPv3 : composition</a:t>
            </a:r>
            <a:endParaRPr lang="fr-FR" sz="1600" dirty="0"/>
          </a:p>
        </p:txBody>
      </p:sp>
      <p:sp>
        <p:nvSpPr>
          <p:cNvPr id="7" name="Rectangle 6"/>
          <p:cNvSpPr/>
          <p:nvPr/>
        </p:nvSpPr>
        <p:spPr>
          <a:xfrm>
            <a:off x="570016" y="4795897"/>
            <a:ext cx="11008426" cy="2062103"/>
          </a:xfrm>
          <a:prstGeom prst="rect">
            <a:avLst/>
          </a:prstGeom>
        </p:spPr>
        <p:txBody>
          <a:bodyPr wrap="square">
            <a:spAutoFit/>
          </a:bodyPr>
          <a:lstStyle/>
          <a:p>
            <a:r>
              <a:rPr lang="fr-FR" sz="1600" b="1" dirty="0"/>
              <a:t>Le contrôle d’accès</a:t>
            </a:r>
            <a:r>
              <a:rPr lang="fr-FR" sz="1600" dirty="0"/>
              <a:t/>
            </a:r>
            <a:br>
              <a:rPr lang="fr-FR" sz="1600" dirty="0"/>
            </a:br>
            <a:r>
              <a:rPr lang="fr-FR" sz="1600" dirty="0"/>
              <a:t>Le module du contrôle d’accès doit décider si une requête est permise et si une réponse peut être envoyée, ou l’ignorer si une personne non autorisée à fait la requête. Chaque application a le choix d’accepter ou de rejeter une requête. Mais si plusieurs applications fonctionnent sur un même agent, il serait avantageux de centraliser le contrôle d’accès. Le standard SNMPv3 place donc un module de contrôle d’accès qui peut être interrogé par les applications. On peut donc faire une seule configuration des droits des accès. Ce module peut autoriser une requête sur les critères de qui l’a demandé, quel type de requête et quelle information est touchée par la requête. On doit noter qu’à ce stade, l’authentification de l’entité (usager ou application) qui a effectué la requête a déjà été faite. Par conséquent, ce module n’a donc pas à s’en préoccuper. </a:t>
            </a:r>
          </a:p>
        </p:txBody>
      </p:sp>
    </p:spTree>
    <p:extLst>
      <p:ext uri="{BB962C8B-B14F-4D97-AF65-F5344CB8AC3E}">
        <p14:creationId xmlns:p14="http://schemas.microsoft.com/office/powerpoint/2010/main" val="1179702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0016" y="1107052"/>
            <a:ext cx="10759044" cy="1077218"/>
          </a:xfrm>
          <a:prstGeom prst="rect">
            <a:avLst/>
          </a:prstGeom>
        </p:spPr>
        <p:txBody>
          <a:bodyPr wrap="square">
            <a:spAutoFit/>
          </a:bodyPr>
          <a:lstStyle/>
          <a:p>
            <a:r>
              <a:rPr lang="fr-FR" sz="1600" dirty="0"/>
              <a:t>Le format de la trame SNMPv3 est très différent du format de SNMPv1. Ils sont toutefois codés tous deux dans le format ASN.1 [ISO 87]. Ceci assure la compatibilité des types de données entres les ordinateurs d’architectures différentes.</a:t>
            </a:r>
          </a:p>
          <a:p>
            <a:r>
              <a:rPr lang="fr-FR" sz="1600" dirty="0"/>
              <a:t>Pour rendre plus facile la distinction entre les versions, le numéro de la version SNMP est placé tout au début du paquet. La figure suivante montre le trame SNMPv3: </a:t>
            </a:r>
          </a:p>
        </p:txBody>
      </p:sp>
      <p:pic>
        <p:nvPicPr>
          <p:cNvPr id="11266" name="Picture 2" descr="http://www-igm.univ-mlv.fr/%7Edr/XPOSE2002/vollerin/images/tramev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959" y="2743200"/>
            <a:ext cx="6534150" cy="300037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570016" y="427512"/>
            <a:ext cx="6958939" cy="338554"/>
          </a:xfrm>
          <a:prstGeom prst="rect">
            <a:avLst/>
          </a:prstGeom>
          <a:noFill/>
        </p:spPr>
        <p:txBody>
          <a:bodyPr wrap="square" rtlCol="0">
            <a:spAutoFit/>
          </a:bodyPr>
          <a:lstStyle/>
          <a:p>
            <a:r>
              <a:rPr lang="fr-FR" sz="1600" b="1" dirty="0" smtClean="0"/>
              <a:t>Composition d’un paquet SMPv3</a:t>
            </a:r>
            <a:endParaRPr lang="fr-FR" sz="1600" dirty="0"/>
          </a:p>
        </p:txBody>
      </p:sp>
    </p:spTree>
    <p:extLst>
      <p:ext uri="{BB962C8B-B14F-4D97-AF65-F5344CB8AC3E}">
        <p14:creationId xmlns:p14="http://schemas.microsoft.com/office/powerpoint/2010/main" val="1102411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0016" y="766066"/>
            <a:ext cx="10782794" cy="830997"/>
          </a:xfrm>
          <a:prstGeom prst="rect">
            <a:avLst/>
          </a:prstGeom>
        </p:spPr>
        <p:txBody>
          <a:bodyPr wrap="square">
            <a:spAutoFit/>
          </a:bodyPr>
          <a:lstStyle/>
          <a:p>
            <a:r>
              <a:rPr lang="fr-FR" sz="1600" dirty="0"/>
              <a:t>Ce </a:t>
            </a:r>
            <a:r>
              <a:rPr lang="fr-FR" sz="1600" dirty="0" err="1"/>
              <a:t>shéma</a:t>
            </a:r>
            <a:r>
              <a:rPr lang="fr-FR" sz="1600" dirty="0"/>
              <a:t> montre clairement les différents champs du paquet SNMPv3. Toutefois, le contenu de chaque champ varie selon la situation. Selon que l’on envoie une requête, une réponse, ou un message d’erreur, les informations placées dans le paquet respectent des règles bien définies dans le standard. Voici comment les champs d’un paquet SNMPv3 sont remplis :</a:t>
            </a:r>
          </a:p>
        </p:txBody>
      </p:sp>
      <p:sp>
        <p:nvSpPr>
          <p:cNvPr id="5" name="Rectangle 4"/>
          <p:cNvSpPr/>
          <p:nvPr/>
        </p:nvSpPr>
        <p:spPr>
          <a:xfrm>
            <a:off x="546201" y="1841019"/>
            <a:ext cx="10557228" cy="3293209"/>
          </a:xfrm>
          <a:prstGeom prst="rect">
            <a:avLst/>
          </a:prstGeom>
        </p:spPr>
        <p:txBody>
          <a:bodyPr wrap="square">
            <a:spAutoFit/>
          </a:bodyPr>
          <a:lstStyle/>
          <a:p>
            <a:r>
              <a:rPr lang="fr-FR" sz="1600" b="1" dirty="0"/>
              <a:t>Version SNMP</a:t>
            </a:r>
            <a:r>
              <a:rPr lang="fr-FR" sz="1600" dirty="0"/>
              <a:t/>
            </a:r>
            <a:br>
              <a:rPr lang="fr-FR" sz="1600" dirty="0"/>
            </a:br>
            <a:r>
              <a:rPr lang="fr-FR" sz="1600" dirty="0"/>
              <a:t>Pour SNMPv3, on place la valeur 3 dans ce champ. On place 0 pour un paquet SNMPv1. </a:t>
            </a:r>
            <a:endParaRPr lang="fr-FR" sz="1600" dirty="0" smtClean="0"/>
          </a:p>
          <a:p>
            <a:endParaRPr lang="fr-FR" sz="1600" dirty="0"/>
          </a:p>
          <a:p>
            <a:r>
              <a:rPr lang="fr-FR" sz="1600" b="1" dirty="0"/>
              <a:t>Identificateur de message</a:t>
            </a:r>
            <a:r>
              <a:rPr lang="fr-FR" sz="1600" dirty="0"/>
              <a:t/>
            </a:r>
            <a:br>
              <a:rPr lang="fr-FR" sz="1600" dirty="0"/>
            </a:br>
            <a:r>
              <a:rPr lang="fr-FR" sz="1600" dirty="0"/>
              <a:t>Ce champ est laissé à la discrétion du moteur SNMP. On retrouve souvent des algorithmes, où le premier message de requête est envoyé avec un nombre aléatoire et les suivants avec les incréments de 1. Les paquets qui sont émis en réponse à une requête portent la même identification que le paquet de la requête. </a:t>
            </a:r>
            <a:endParaRPr lang="fr-FR" sz="1600" dirty="0" smtClean="0"/>
          </a:p>
          <a:p>
            <a:endParaRPr lang="fr-FR" sz="1600" dirty="0"/>
          </a:p>
          <a:p>
            <a:r>
              <a:rPr lang="fr-FR" sz="1600" b="1" dirty="0"/>
              <a:t>Taille maximale</a:t>
            </a:r>
            <a:r>
              <a:rPr lang="fr-FR" sz="1600" dirty="0"/>
              <a:t/>
            </a:r>
            <a:br>
              <a:rPr lang="fr-FR" sz="1600" dirty="0"/>
            </a:br>
            <a:r>
              <a:rPr lang="fr-FR" sz="1600" dirty="0"/>
              <a:t>Le moteur choisit la taille maximale d’une réponse à une requête selon ses capacités en mémoire tampon et ses limites à décoder de longs paquets. Quand on envoie une réponse à une requête, on doit veiller à ne pas dépasser la taille maximale. </a:t>
            </a:r>
            <a:endParaRPr lang="fr-FR" sz="1600" dirty="0" smtClean="0"/>
          </a:p>
          <a:p>
            <a:endParaRPr lang="fr-FR" sz="1600" dirty="0"/>
          </a:p>
          <a:p>
            <a:r>
              <a:rPr lang="fr-FR" sz="1600" b="1" dirty="0"/>
              <a:t>Drapeaux</a:t>
            </a:r>
            <a:endParaRPr lang="fr-FR" sz="1600" dirty="0"/>
          </a:p>
        </p:txBody>
      </p:sp>
      <p:pic>
        <p:nvPicPr>
          <p:cNvPr id="12290" name="Picture 2" descr="http://www-igm.univ-mlv.fr/%7Edr/XPOSE2002/vollerin/images/drapeau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4472" y="5131964"/>
            <a:ext cx="2390775" cy="169545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570016" y="427512"/>
            <a:ext cx="6958939" cy="338554"/>
          </a:xfrm>
          <a:prstGeom prst="rect">
            <a:avLst/>
          </a:prstGeom>
          <a:noFill/>
        </p:spPr>
        <p:txBody>
          <a:bodyPr wrap="square" rtlCol="0">
            <a:spAutoFit/>
          </a:bodyPr>
          <a:lstStyle/>
          <a:p>
            <a:r>
              <a:rPr lang="fr-FR" sz="1600" b="1" dirty="0" smtClean="0"/>
              <a:t>Composition d’un paquet SMPv3</a:t>
            </a:r>
            <a:endParaRPr lang="fr-FR" sz="1600" dirty="0"/>
          </a:p>
        </p:txBody>
      </p:sp>
    </p:spTree>
    <p:extLst>
      <p:ext uri="{BB962C8B-B14F-4D97-AF65-F5344CB8AC3E}">
        <p14:creationId xmlns:p14="http://schemas.microsoft.com/office/powerpoint/2010/main" val="12732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512" y="783772"/>
            <a:ext cx="10604665" cy="6001643"/>
          </a:xfrm>
          <a:prstGeom prst="rect">
            <a:avLst/>
          </a:prstGeom>
        </p:spPr>
        <p:txBody>
          <a:bodyPr wrap="square">
            <a:spAutoFit/>
          </a:bodyPr>
          <a:lstStyle/>
          <a:p>
            <a:r>
              <a:rPr lang="fr-FR" sz="1600" dirty="0"/>
              <a:t>Comme le </a:t>
            </a:r>
            <a:r>
              <a:rPr lang="fr-FR" sz="1600" dirty="0" smtClean="0"/>
              <a:t>schéma </a:t>
            </a:r>
            <a:r>
              <a:rPr lang="fr-FR" sz="1600" dirty="0"/>
              <a:t>nous l'indique, trois bits sont utilisés pour indiquer :</a:t>
            </a:r>
          </a:p>
          <a:p>
            <a:pPr marL="285750" indent="-285750">
              <a:buFont typeface="Arial" charset="0"/>
              <a:buChar char="•"/>
            </a:pPr>
            <a:r>
              <a:rPr lang="fr-FR" sz="1600" dirty="0" smtClean="0"/>
              <a:t>Si </a:t>
            </a:r>
            <a:r>
              <a:rPr lang="fr-FR" sz="1600" dirty="0"/>
              <a:t>une réponse est attendue à la réception de ce paquet.</a:t>
            </a:r>
            <a:r>
              <a:rPr lang="fr-FR" sz="1600" i="1" dirty="0"/>
              <a:t> (Reportable </a:t>
            </a:r>
            <a:r>
              <a:rPr lang="fr-FR" sz="1600" i="1" dirty="0" smtClean="0"/>
              <a:t>Flag)</a:t>
            </a:r>
          </a:p>
          <a:p>
            <a:pPr marL="285750" indent="-285750">
              <a:buFont typeface="Arial" charset="0"/>
              <a:buChar char="•"/>
            </a:pPr>
            <a:r>
              <a:rPr lang="fr-FR" sz="1600" dirty="0" smtClean="0"/>
              <a:t>Si </a:t>
            </a:r>
            <a:r>
              <a:rPr lang="fr-FR" sz="1600" dirty="0"/>
              <a:t>un modèle d’</a:t>
            </a:r>
            <a:r>
              <a:rPr lang="fr-FR" sz="1600" dirty="0" err="1"/>
              <a:t>encryption</a:t>
            </a:r>
            <a:r>
              <a:rPr lang="fr-FR" sz="1600" dirty="0"/>
              <a:t> a été utilisé </a:t>
            </a:r>
            <a:r>
              <a:rPr lang="fr-FR" sz="1600" i="1" dirty="0"/>
              <a:t>(</a:t>
            </a:r>
            <a:r>
              <a:rPr lang="fr-FR" sz="1600" i="1" dirty="0" err="1"/>
              <a:t>Privacy</a:t>
            </a:r>
            <a:r>
              <a:rPr lang="fr-FR" sz="1600" i="1" dirty="0"/>
              <a:t> </a:t>
            </a:r>
            <a:r>
              <a:rPr lang="fr-FR" sz="1600" i="1" dirty="0" smtClean="0"/>
              <a:t>Flag)</a:t>
            </a:r>
          </a:p>
          <a:p>
            <a:pPr marL="285750" indent="-285750">
              <a:buFont typeface="Arial" charset="0"/>
              <a:buChar char="•"/>
            </a:pPr>
            <a:r>
              <a:rPr lang="fr-FR" sz="1600" dirty="0" smtClean="0"/>
              <a:t>Si </a:t>
            </a:r>
            <a:r>
              <a:rPr lang="fr-FR" sz="1600" dirty="0"/>
              <a:t>un modèle d’authentification a été utilisé </a:t>
            </a:r>
            <a:r>
              <a:rPr lang="fr-FR" sz="1600" i="1" dirty="0"/>
              <a:t>(Authentification Flag)</a:t>
            </a:r>
            <a:endParaRPr lang="fr-FR" sz="1600" dirty="0"/>
          </a:p>
          <a:p>
            <a:r>
              <a:rPr lang="fr-FR" sz="1600" dirty="0" smtClean="0"/>
              <a:t>On </a:t>
            </a:r>
            <a:r>
              <a:rPr lang="fr-FR" sz="1600" dirty="0"/>
              <a:t>note qu’il n’est pas possible d’envoyer un paquet qui utilise un modèle d’</a:t>
            </a:r>
            <a:r>
              <a:rPr lang="fr-FR" sz="1600" dirty="0" err="1"/>
              <a:t>encryption</a:t>
            </a:r>
            <a:r>
              <a:rPr lang="fr-FR" sz="1600" dirty="0"/>
              <a:t> sans qu’il soit aussi authentifié, donc qu’il utilise un modèle d’authentification. </a:t>
            </a:r>
          </a:p>
          <a:p>
            <a:endParaRPr lang="fr-FR" sz="1600" b="1" dirty="0" smtClean="0"/>
          </a:p>
          <a:p>
            <a:r>
              <a:rPr lang="fr-FR" sz="1600" b="1" dirty="0" smtClean="0"/>
              <a:t>Le </a:t>
            </a:r>
            <a:r>
              <a:rPr lang="fr-FR" sz="1600" b="1" dirty="0"/>
              <a:t>modèle de sécurité</a:t>
            </a:r>
            <a:r>
              <a:rPr lang="fr-FR" sz="1600" dirty="0"/>
              <a:t/>
            </a:r>
            <a:br>
              <a:rPr lang="fr-FR" sz="1600" dirty="0"/>
            </a:br>
            <a:r>
              <a:rPr lang="fr-FR" sz="1600" dirty="0"/>
              <a:t>Ce module identifie le type de sécurité qui est utilisé pour encrypter le reste du paquet. Cet identificateur doit identifier de façon unique chaque module de sécurité. Le groupe de l’IETF recommande qu’il y ait relativement peu de modules de sécurité pour permettre de maximiser l’</a:t>
            </a:r>
            <a:r>
              <a:rPr lang="fr-FR" sz="1600" dirty="0" err="1"/>
              <a:t>intercompatibilité</a:t>
            </a:r>
            <a:r>
              <a:rPr lang="fr-FR" sz="1600" dirty="0"/>
              <a:t> des équipements. Actuellement, l’algorithme d’</a:t>
            </a:r>
            <a:r>
              <a:rPr lang="fr-FR" sz="1600" dirty="0" err="1"/>
              <a:t>encryption</a:t>
            </a:r>
            <a:r>
              <a:rPr lang="fr-FR" sz="1600" dirty="0"/>
              <a:t> DES </a:t>
            </a:r>
            <a:r>
              <a:rPr lang="fr-FR" sz="1600" i="1" dirty="0"/>
              <a:t>(Data </a:t>
            </a:r>
            <a:r>
              <a:rPr lang="fr-FR" sz="1600" i="1" dirty="0" err="1"/>
              <a:t>Encryption</a:t>
            </a:r>
            <a:r>
              <a:rPr lang="fr-FR" sz="1600" i="1" dirty="0"/>
              <a:t> Standard)</a:t>
            </a:r>
            <a:r>
              <a:rPr lang="fr-FR" sz="1600" dirty="0"/>
              <a:t> et l’algorithme d’authentification HMAC-MD5-96 ont été choisis comme algorithmes utilisés dans SNMPv3. HMAC-SHA-96 est optionnel. </a:t>
            </a:r>
          </a:p>
          <a:p>
            <a:r>
              <a:rPr lang="fr-FR" sz="1600" b="1" dirty="0"/>
              <a:t>Les informations de sécurité</a:t>
            </a:r>
            <a:r>
              <a:rPr lang="fr-FR" sz="1600" dirty="0"/>
              <a:t/>
            </a:r>
            <a:br>
              <a:rPr lang="fr-FR" sz="1600" dirty="0"/>
            </a:br>
            <a:r>
              <a:rPr lang="fr-FR" sz="1600" dirty="0"/>
              <a:t>Ces informations ne sont pas décrites dans le standard SNMPv3, ce bloc est laissé au soin des modules de sécurité. D’un module de sécurité à un autre, ces informations seront différentes. Le module de sécurité DES a standardisé le contenu de ce bloc. </a:t>
            </a:r>
          </a:p>
          <a:p>
            <a:r>
              <a:rPr lang="fr-FR" sz="1600" b="1" dirty="0"/>
              <a:t>Les identificateurs de contextes</a:t>
            </a:r>
            <a:r>
              <a:rPr lang="fr-FR" sz="1600" dirty="0"/>
              <a:t/>
            </a:r>
            <a:br>
              <a:rPr lang="fr-FR" sz="1600" dirty="0"/>
            </a:br>
            <a:r>
              <a:rPr lang="fr-FR" sz="1600" dirty="0"/>
              <a:t>Avec SNMPv1, il </a:t>
            </a:r>
            <a:r>
              <a:rPr lang="fr-FR" sz="1600" dirty="0" smtClean="0"/>
              <a:t>n’était </a:t>
            </a:r>
            <a:r>
              <a:rPr lang="fr-FR" sz="1600" dirty="0"/>
              <a:t>possible </a:t>
            </a:r>
            <a:r>
              <a:rPr lang="fr-FR" sz="1600" dirty="0" smtClean="0"/>
              <a:t>que d’avoir une </a:t>
            </a:r>
            <a:r>
              <a:rPr lang="fr-FR" sz="1600" dirty="0"/>
              <a:t>seule base d’informations </a:t>
            </a:r>
            <a:r>
              <a:rPr lang="fr-FR" sz="1600" i="1" dirty="0"/>
              <a:t>(MIB)</a:t>
            </a:r>
            <a:r>
              <a:rPr lang="fr-FR" sz="1600" dirty="0"/>
              <a:t> par agent. Ceci n’est pas suffisant pour certains équipements qui peuvent contenir plusieurs fois les mêmes variables. Par exemple, un commutateur ATM contient plusieurs cartes qui ont chacune leurs propres bases d’informations. Le contexte permet de distinguer entre plusieurs bases d’informations et même plusieurs agents. On distingue entre des agents, par exemple, quand on a un moteur qui agit comme passerelle entre SNMPv3 et du SNMPv1. On envoie donc un paquet SNMPv3 en identifiant à quel agent SNMPv1 on désire que le paquet soit retransmis.</a:t>
            </a:r>
          </a:p>
        </p:txBody>
      </p:sp>
      <p:sp>
        <p:nvSpPr>
          <p:cNvPr id="3" name="ZoneTexte 2"/>
          <p:cNvSpPr txBox="1"/>
          <p:nvPr/>
        </p:nvSpPr>
        <p:spPr>
          <a:xfrm>
            <a:off x="522512" y="249382"/>
            <a:ext cx="6958939" cy="338554"/>
          </a:xfrm>
          <a:prstGeom prst="rect">
            <a:avLst/>
          </a:prstGeom>
          <a:noFill/>
        </p:spPr>
        <p:txBody>
          <a:bodyPr wrap="square" rtlCol="0">
            <a:spAutoFit/>
          </a:bodyPr>
          <a:lstStyle/>
          <a:p>
            <a:r>
              <a:rPr lang="fr-FR" sz="1600" b="1" dirty="0" smtClean="0"/>
              <a:t>Composition d’un paquet SMPv3</a:t>
            </a:r>
            <a:endParaRPr lang="fr-FR" sz="1600" dirty="0"/>
          </a:p>
        </p:txBody>
      </p:sp>
    </p:spTree>
    <p:extLst>
      <p:ext uri="{BB962C8B-B14F-4D97-AF65-F5344CB8AC3E}">
        <p14:creationId xmlns:p14="http://schemas.microsoft.com/office/powerpoint/2010/main" val="1582278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0204" y="573452"/>
            <a:ext cx="11222182" cy="1077218"/>
          </a:xfrm>
          <a:prstGeom prst="rect">
            <a:avLst/>
          </a:prstGeom>
        </p:spPr>
        <p:txBody>
          <a:bodyPr wrap="square">
            <a:spAutoFit/>
          </a:bodyPr>
          <a:lstStyle/>
          <a:p>
            <a:r>
              <a:rPr lang="fr-FR" sz="1600" dirty="0"/>
              <a:t>Il n'y a pas grande chose à dire sur la PDU de SNMPv3. En effet, on retrouve </a:t>
            </a:r>
            <a:r>
              <a:rPr lang="fr-FR" sz="1600" dirty="0" smtClean="0"/>
              <a:t>exactement </a:t>
            </a:r>
            <a:r>
              <a:rPr lang="fr-FR" sz="1600" dirty="0"/>
              <a:t>le </a:t>
            </a:r>
            <a:r>
              <a:rPr lang="fr-FR" sz="1600" dirty="0" smtClean="0"/>
              <a:t>même </a:t>
            </a:r>
            <a:r>
              <a:rPr lang="fr-FR" sz="1600" dirty="0"/>
              <a:t>PDU que pour </a:t>
            </a:r>
            <a:r>
              <a:rPr lang="fr-FR" sz="1600" dirty="0" smtClean="0"/>
              <a:t>les autres versions. </a:t>
            </a:r>
            <a:r>
              <a:rPr lang="fr-FR" sz="1600" dirty="0"/>
              <a:t>Ce non changement a été voulu afin de conserver la </a:t>
            </a:r>
            <a:r>
              <a:rPr lang="fr-FR" sz="1600" dirty="0" smtClean="0"/>
              <a:t>comptabilité </a:t>
            </a:r>
            <a:r>
              <a:rPr lang="fr-FR" sz="1600" dirty="0"/>
              <a:t>entre les différentes version de SNMP. Par conséquent, on en déduit que ce dernier est code en ASN.1 tout comme celui de SNMPv1.</a:t>
            </a:r>
          </a:p>
          <a:p>
            <a:r>
              <a:rPr lang="fr-FR" sz="1600" dirty="0"/>
              <a:t>Vous trouverez ci </a:t>
            </a:r>
            <a:r>
              <a:rPr lang="fr-FR" sz="1600" dirty="0" smtClean="0"/>
              <a:t>dessous </a:t>
            </a:r>
            <a:r>
              <a:rPr lang="fr-FR" sz="1600" dirty="0"/>
              <a:t>le schéma du PDU : </a:t>
            </a:r>
          </a:p>
        </p:txBody>
      </p:sp>
      <p:pic>
        <p:nvPicPr>
          <p:cNvPr id="13314" name="Picture 2" descr="http://www-igm.univ-mlv.fr/%7Edr/XPOSE2002/vollerin/images/pduv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938" y="1650670"/>
            <a:ext cx="6810375" cy="2400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0204" y="4606268"/>
            <a:ext cx="11050113" cy="1077218"/>
          </a:xfrm>
          <a:prstGeom prst="rect">
            <a:avLst/>
          </a:prstGeom>
        </p:spPr>
        <p:txBody>
          <a:bodyPr wrap="square">
            <a:spAutoFit/>
          </a:bodyPr>
          <a:lstStyle/>
          <a:p>
            <a:r>
              <a:rPr lang="fr-FR" sz="1600" dirty="0"/>
              <a:t>Le PDU (Protocol Data Unit) est la charge utile qui contient les variables de la requête ou les valeurs de la réponse. On y précise aussi quelle opération on désire effectuer. Les détails exacts du PDU sont décrits dans le RFC1905. </a:t>
            </a:r>
            <a:endParaRPr lang="fr-FR" sz="1600" dirty="0" smtClean="0"/>
          </a:p>
          <a:p>
            <a:endParaRPr lang="fr-FR" sz="1600" dirty="0"/>
          </a:p>
          <a:p>
            <a:r>
              <a:rPr lang="fr-FR" sz="1600" dirty="0"/>
              <a:t>Pour plus d'information, vous pouvez aussi vous reporter sur les explications du PDU de </a:t>
            </a:r>
            <a:r>
              <a:rPr lang="fr-FR" sz="1600" dirty="0">
                <a:hlinkClick r:id="rId3"/>
              </a:rPr>
              <a:t>SNMPv1</a:t>
            </a:r>
            <a:r>
              <a:rPr lang="fr-FR" sz="1600" dirty="0"/>
              <a:t>. </a:t>
            </a:r>
          </a:p>
        </p:txBody>
      </p:sp>
      <p:sp>
        <p:nvSpPr>
          <p:cNvPr id="6" name="ZoneTexte 5"/>
          <p:cNvSpPr txBox="1"/>
          <p:nvPr/>
        </p:nvSpPr>
        <p:spPr>
          <a:xfrm>
            <a:off x="522512" y="249382"/>
            <a:ext cx="6958939" cy="338554"/>
          </a:xfrm>
          <a:prstGeom prst="rect">
            <a:avLst/>
          </a:prstGeom>
          <a:noFill/>
        </p:spPr>
        <p:txBody>
          <a:bodyPr wrap="square" rtlCol="0">
            <a:spAutoFit/>
          </a:bodyPr>
          <a:lstStyle/>
          <a:p>
            <a:r>
              <a:rPr lang="fr-FR" sz="1600" b="1" dirty="0" smtClean="0"/>
              <a:t>Composition d’un paquet SMPv3</a:t>
            </a:r>
            <a:endParaRPr lang="fr-FR" sz="1600" dirty="0"/>
          </a:p>
        </p:txBody>
      </p:sp>
    </p:spTree>
    <p:extLst>
      <p:ext uri="{BB962C8B-B14F-4D97-AF65-F5344CB8AC3E}">
        <p14:creationId xmlns:p14="http://schemas.microsoft.com/office/powerpoint/2010/main" val="683846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512" y="941625"/>
            <a:ext cx="10735294" cy="5262979"/>
          </a:xfrm>
          <a:prstGeom prst="rect">
            <a:avLst/>
          </a:prstGeom>
        </p:spPr>
        <p:txBody>
          <a:bodyPr wrap="square">
            <a:spAutoFit/>
          </a:bodyPr>
          <a:lstStyle/>
          <a:p>
            <a:r>
              <a:rPr lang="fr-FR" sz="1600" dirty="0"/>
              <a:t>Cette section introduit les mécanismes de sécurité utilisés dans SNMPv3 via le </a:t>
            </a:r>
            <a:r>
              <a:rPr lang="fr-FR" sz="1600" b="1" dirty="0"/>
              <a:t>User Security Module</a:t>
            </a:r>
            <a:r>
              <a:rPr lang="fr-FR" sz="1600" dirty="0"/>
              <a:t> </a:t>
            </a:r>
            <a:r>
              <a:rPr lang="fr-FR" sz="1600" i="1" dirty="0"/>
              <a:t>(USM)</a:t>
            </a:r>
            <a:r>
              <a:rPr lang="fr-FR" sz="1600" dirty="0"/>
              <a:t>. Quatre mécanismes sont utilisés. Chacun de ces mécanismes a pour but d’empêcher un type d’attaque.</a:t>
            </a:r>
            <a:br>
              <a:rPr lang="fr-FR" sz="1600" dirty="0"/>
            </a:br>
            <a:r>
              <a:rPr lang="fr-FR" sz="1600" dirty="0"/>
              <a:t/>
            </a:r>
            <a:br>
              <a:rPr lang="fr-FR" sz="1600" dirty="0"/>
            </a:br>
            <a:endParaRPr lang="fr-FR" sz="1600" dirty="0"/>
          </a:p>
          <a:p>
            <a:r>
              <a:rPr lang="fr-FR" sz="1600" b="1" dirty="0"/>
              <a:t>L’authentification</a:t>
            </a:r>
            <a:r>
              <a:rPr lang="fr-FR" sz="1600" dirty="0"/>
              <a:t/>
            </a:r>
            <a:br>
              <a:rPr lang="fr-FR" sz="1600" dirty="0"/>
            </a:br>
            <a:r>
              <a:rPr lang="fr-FR" sz="1600" dirty="0"/>
              <a:t>Empêche quelqu’un de changer le paquet SNMPv3 en cours de route et de valider le mot de passe de la personne qui transmet la requête</a:t>
            </a:r>
            <a:r>
              <a:rPr lang="fr-FR" sz="1600" dirty="0" smtClean="0"/>
              <a:t>.</a:t>
            </a:r>
          </a:p>
          <a:p>
            <a:r>
              <a:rPr lang="fr-FR" sz="1600" dirty="0"/>
              <a:t/>
            </a:r>
            <a:br>
              <a:rPr lang="fr-FR" sz="1600" dirty="0"/>
            </a:br>
            <a:r>
              <a:rPr lang="fr-FR" sz="1600" b="1" dirty="0"/>
              <a:t>La localisation des mots de passes</a:t>
            </a:r>
            <a:r>
              <a:rPr lang="fr-FR" sz="1600" dirty="0"/>
              <a:t/>
            </a:r>
            <a:br>
              <a:rPr lang="fr-FR" sz="1600" dirty="0"/>
            </a:br>
            <a:r>
              <a:rPr lang="fr-FR" sz="1600" dirty="0"/>
              <a:t>Ce mécanisme empêche quelqu’un de compromettre la sécurité d’un domaine d’administration, même si la sécurité d’un des agents du domaine est compromise. </a:t>
            </a:r>
            <a:endParaRPr lang="fr-FR" sz="1600" dirty="0" smtClean="0"/>
          </a:p>
          <a:p>
            <a:endParaRPr lang="fr-FR" sz="1600" dirty="0"/>
          </a:p>
          <a:p>
            <a:r>
              <a:rPr lang="fr-FR" sz="1600" b="1" dirty="0"/>
              <a:t>L’</a:t>
            </a:r>
            <a:r>
              <a:rPr lang="fr-FR" sz="1600" b="1" dirty="0" err="1"/>
              <a:t>encryption</a:t>
            </a:r>
            <a:r>
              <a:rPr lang="fr-FR" sz="1600" dirty="0"/>
              <a:t> </a:t>
            </a:r>
            <a:br>
              <a:rPr lang="fr-FR" sz="1600" dirty="0"/>
            </a:br>
            <a:r>
              <a:rPr lang="fr-FR" sz="1600" dirty="0"/>
              <a:t>Empêche quiconque de lire les informations de gestions contenues dans un paquet SNMPv3. </a:t>
            </a:r>
            <a:endParaRPr lang="fr-FR" sz="1600" dirty="0" smtClean="0"/>
          </a:p>
          <a:p>
            <a:endParaRPr lang="fr-FR" sz="1600" dirty="0"/>
          </a:p>
          <a:p>
            <a:r>
              <a:rPr lang="fr-FR" sz="1600" b="1" dirty="0"/>
              <a:t>L’estampillage du temps</a:t>
            </a:r>
            <a:r>
              <a:rPr lang="fr-FR" sz="1600" dirty="0"/>
              <a:t/>
            </a:r>
            <a:br>
              <a:rPr lang="fr-FR" sz="1600" dirty="0"/>
            </a:br>
            <a:r>
              <a:rPr lang="fr-FR" sz="1600" dirty="0"/>
              <a:t>Empêche la réutilisation d’un paquet SNMPv3 valide a déjà transmis par quelqu’un. </a:t>
            </a:r>
            <a:br>
              <a:rPr lang="fr-FR" sz="1600" dirty="0"/>
            </a:br>
            <a:endParaRPr lang="fr-FR" sz="1600" dirty="0"/>
          </a:p>
          <a:p>
            <a:r>
              <a:rPr lang="fr-FR" sz="1600" dirty="0"/>
              <a:t/>
            </a:r>
            <a:br>
              <a:rPr lang="fr-FR" sz="1600" dirty="0"/>
            </a:br>
            <a:r>
              <a:rPr lang="fr-FR" sz="1600" dirty="0"/>
              <a:t>Nous allons explorer le fonctionnement de chacun de ces mécanismes. Pour plus de détails sur le fonctionnement des mécanismes de sécurité, je vous conseille de lire la RFC2274.</a:t>
            </a:r>
          </a:p>
        </p:txBody>
      </p:sp>
      <p:sp>
        <p:nvSpPr>
          <p:cNvPr id="3" name="ZoneTexte 2"/>
          <p:cNvSpPr txBox="1"/>
          <p:nvPr/>
        </p:nvSpPr>
        <p:spPr>
          <a:xfrm>
            <a:off x="522512" y="249382"/>
            <a:ext cx="6958939" cy="338554"/>
          </a:xfrm>
          <a:prstGeom prst="rect">
            <a:avLst/>
          </a:prstGeom>
          <a:noFill/>
        </p:spPr>
        <p:txBody>
          <a:bodyPr wrap="square" rtlCol="0">
            <a:spAutoFit/>
          </a:bodyPr>
          <a:lstStyle/>
          <a:p>
            <a:r>
              <a:rPr lang="fr-FR" sz="1600" b="1" dirty="0" smtClean="0"/>
              <a:t>Sécurité de SMPv3</a:t>
            </a:r>
            <a:endParaRPr lang="fr-FR" sz="1600" dirty="0"/>
          </a:p>
        </p:txBody>
      </p:sp>
    </p:spTree>
    <p:extLst>
      <p:ext uri="{BB962C8B-B14F-4D97-AF65-F5344CB8AC3E}">
        <p14:creationId xmlns:p14="http://schemas.microsoft.com/office/powerpoint/2010/main" val="466853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512" y="1020610"/>
            <a:ext cx="10877800" cy="3539430"/>
          </a:xfrm>
          <a:prstGeom prst="rect">
            <a:avLst/>
          </a:prstGeom>
        </p:spPr>
        <p:txBody>
          <a:bodyPr wrap="square">
            <a:spAutoFit/>
          </a:bodyPr>
          <a:lstStyle/>
          <a:p>
            <a:r>
              <a:rPr lang="fr-FR" sz="1600" dirty="0"/>
              <a:t>L’authentification a pour rôle d’assurer que le paquet reste inchangé pendant la transmission, et que le mot de passe est valide pour l’usager qui fait la requête</a:t>
            </a:r>
            <a:r>
              <a:rPr lang="fr-FR" sz="1600" dirty="0" smtClean="0"/>
              <a:t>.</a:t>
            </a:r>
          </a:p>
          <a:p>
            <a:endParaRPr lang="fr-FR" sz="1600" dirty="0"/>
          </a:p>
          <a:p>
            <a:r>
              <a:rPr lang="fr-FR" sz="1600" dirty="0"/>
              <a:t>Pour construire ce mécanisme, on doit avoir connaissance des fonctions de hachage à une seule direction. Des exemples de ces fonctions sont : MD5 et SHA-1. Ces fonctions prennent en entrée une chaîne de caractères de longueur indéfinie, et génèrent en sortie une chaîne d’octets de longueur finie (16 octets pour MD5, 20 octets pour SHA-1). </a:t>
            </a:r>
            <a:endParaRPr lang="fr-FR" sz="1600" dirty="0" smtClean="0"/>
          </a:p>
          <a:p>
            <a:endParaRPr lang="fr-FR" sz="1600" dirty="0"/>
          </a:p>
          <a:p>
            <a:r>
              <a:rPr lang="fr-FR" sz="1600" dirty="0"/>
              <a:t>Ces fonctions de hachage à une seule direction ont la propriété suivante:</a:t>
            </a:r>
          </a:p>
          <a:p>
            <a:r>
              <a:rPr lang="fr-FR" sz="1600" i="1" dirty="0"/>
              <a:t>Étant donné une chaîne d’octets qui est le résultat d’une fonction de hachage à une direction. Il doit être très difficile de trouver une quelconque chaîne d’entrée qui, une fois passée dans la fonction, donne cette même chaîne en sortie. </a:t>
            </a:r>
            <a:endParaRPr lang="fr-FR" sz="1600" dirty="0"/>
          </a:p>
          <a:p>
            <a:endParaRPr lang="fr-FR" sz="1600" dirty="0" smtClean="0"/>
          </a:p>
          <a:p>
            <a:r>
              <a:rPr lang="fr-FR" sz="1600" dirty="0" smtClean="0"/>
              <a:t>On </a:t>
            </a:r>
            <a:r>
              <a:rPr lang="fr-FR" sz="1600" dirty="0"/>
              <a:t>peut dire aussi que : </a:t>
            </a:r>
            <a:br>
              <a:rPr lang="fr-FR" sz="1600" dirty="0"/>
            </a:br>
            <a:r>
              <a:rPr lang="fr-FR" sz="1600" i="1" dirty="0" smtClean="0"/>
              <a:t>Il </a:t>
            </a:r>
            <a:r>
              <a:rPr lang="fr-FR" sz="1600" i="1" dirty="0"/>
              <a:t>est très difficile de trouver deux chaînes de caractères qui passées dans la fonction de hachage à une direction, donnent le même résultat. Si on trouve deux chaînes qui ont le même code de hachage, on dit que l’on a trouvé une collision.</a:t>
            </a:r>
            <a:endParaRPr lang="fr-FR" sz="1600" dirty="0"/>
          </a:p>
        </p:txBody>
      </p:sp>
      <p:sp>
        <p:nvSpPr>
          <p:cNvPr id="3" name="ZoneTexte 2"/>
          <p:cNvSpPr txBox="1"/>
          <p:nvPr/>
        </p:nvSpPr>
        <p:spPr>
          <a:xfrm>
            <a:off x="522512" y="249382"/>
            <a:ext cx="6958939" cy="338554"/>
          </a:xfrm>
          <a:prstGeom prst="rect">
            <a:avLst/>
          </a:prstGeom>
          <a:noFill/>
        </p:spPr>
        <p:txBody>
          <a:bodyPr wrap="square" rtlCol="0">
            <a:spAutoFit/>
          </a:bodyPr>
          <a:lstStyle/>
          <a:p>
            <a:r>
              <a:rPr lang="fr-FR" sz="1600" b="1" dirty="0" smtClean="0"/>
              <a:t>Sécurité de SMPv3 : authentification</a:t>
            </a:r>
            <a:endParaRPr lang="fr-FR" sz="1600" dirty="0"/>
          </a:p>
        </p:txBody>
      </p:sp>
    </p:spTree>
    <p:extLst>
      <p:ext uri="{BB962C8B-B14F-4D97-AF65-F5344CB8AC3E}">
        <p14:creationId xmlns:p14="http://schemas.microsoft.com/office/powerpoint/2010/main" val="1120893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5030" y="793057"/>
            <a:ext cx="10664042" cy="1815882"/>
          </a:xfrm>
          <a:prstGeom prst="rect">
            <a:avLst/>
          </a:prstGeom>
        </p:spPr>
        <p:txBody>
          <a:bodyPr wrap="square">
            <a:spAutoFit/>
          </a:bodyPr>
          <a:lstStyle/>
          <a:p>
            <a:r>
              <a:rPr lang="fr-FR" sz="1600" dirty="0"/>
              <a:t>Avant d’utiliser une fonction de hachage à une direction pour faire de la sécurité, il est important de définir ce que veut dire « très difficile ». Dans le cas de SHA-1, les chances qu’une deuxième chaîne de caractères donne un résultat identique à la première est de l’ordre de 1 sur 1,000,000,000,000,000,000,000,000,000,000,000,000,000,000,000,000 (Source : SET « Secure </a:t>
            </a:r>
            <a:r>
              <a:rPr lang="fr-FR" sz="1600" dirty="0" err="1"/>
              <a:t>Electronic</a:t>
            </a:r>
            <a:r>
              <a:rPr lang="fr-FR" sz="1600" dirty="0"/>
              <a:t> Transaction </a:t>
            </a:r>
            <a:r>
              <a:rPr lang="fr-FR" sz="1600" dirty="0" err="1"/>
              <a:t>Specification</a:t>
            </a:r>
            <a:r>
              <a:rPr lang="fr-FR" sz="1600" dirty="0"/>
              <a:t> », groupe formé par Visa, MasterCard et d’autres.). Il n’est donc pas réaliste de trouver une telle combinaison dans des temps acceptables, même avec des ordinateurs très puissants. </a:t>
            </a:r>
          </a:p>
          <a:p>
            <a:r>
              <a:rPr lang="fr-FR" sz="1600" dirty="0"/>
              <a:t>Pour authentifier l’information qui va être transmise, on doit aussi avoir un mot de passe qui est « partagé ». Le mot de passe ne doit donc être connu que par les deux entités qui s’envoient les messages, et préférablement par personne d’autre.</a:t>
            </a:r>
          </a:p>
        </p:txBody>
      </p:sp>
      <p:sp>
        <p:nvSpPr>
          <p:cNvPr id="5" name="Rectangle 4"/>
          <p:cNvSpPr/>
          <p:nvPr/>
        </p:nvSpPr>
        <p:spPr>
          <a:xfrm>
            <a:off x="522512" y="2958055"/>
            <a:ext cx="5267596" cy="338554"/>
          </a:xfrm>
          <a:prstGeom prst="rect">
            <a:avLst/>
          </a:prstGeom>
        </p:spPr>
        <p:txBody>
          <a:bodyPr wrap="none">
            <a:spAutoFit/>
          </a:bodyPr>
          <a:lstStyle/>
          <a:p>
            <a:r>
              <a:rPr lang="fr-FR" sz="1600" dirty="0"/>
              <a:t>La figure ci dessous montre le mécanisme d’authentification :</a:t>
            </a:r>
          </a:p>
        </p:txBody>
      </p:sp>
      <p:pic>
        <p:nvPicPr>
          <p:cNvPr id="14338" name="Picture 2" descr="http://www-igm.univ-mlv.fr/%7Edr/XPOSE2002/vollerin/images/MD5&amp;SH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564" y="3645725"/>
            <a:ext cx="7038975" cy="2867025"/>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522512" y="249382"/>
            <a:ext cx="6958939" cy="338554"/>
          </a:xfrm>
          <a:prstGeom prst="rect">
            <a:avLst/>
          </a:prstGeom>
          <a:noFill/>
        </p:spPr>
        <p:txBody>
          <a:bodyPr wrap="square" rtlCol="0">
            <a:spAutoFit/>
          </a:bodyPr>
          <a:lstStyle/>
          <a:p>
            <a:r>
              <a:rPr lang="fr-FR" sz="1600" b="1" dirty="0" smtClean="0"/>
              <a:t>Sécurité de SMPv3 : authentification</a:t>
            </a:r>
            <a:endParaRPr lang="fr-FR" sz="1600" dirty="0"/>
          </a:p>
        </p:txBody>
      </p:sp>
    </p:spTree>
    <p:extLst>
      <p:ext uri="{BB962C8B-B14F-4D97-AF65-F5344CB8AC3E}">
        <p14:creationId xmlns:p14="http://schemas.microsoft.com/office/powerpoint/2010/main" val="559732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763" y="985398"/>
            <a:ext cx="11257808" cy="4524315"/>
          </a:xfrm>
          <a:prstGeom prst="rect">
            <a:avLst/>
          </a:prstGeom>
        </p:spPr>
        <p:txBody>
          <a:bodyPr wrap="square">
            <a:spAutoFit/>
          </a:bodyPr>
          <a:lstStyle/>
          <a:p>
            <a:r>
              <a:rPr lang="fr-FR" sz="1600" dirty="0"/>
              <a:t>Les étapes d’authentification sont les suivantes : </a:t>
            </a:r>
            <a:endParaRPr lang="fr-FR" sz="1600" dirty="0" smtClean="0"/>
          </a:p>
          <a:p>
            <a:pPr marL="800100" lvl="1" indent="-342900">
              <a:buFont typeface="+mj-lt"/>
              <a:buAutoNum type="arabicPeriod"/>
            </a:pPr>
            <a:r>
              <a:rPr lang="fr-FR" sz="1600" dirty="0" smtClean="0"/>
              <a:t>Le </a:t>
            </a:r>
            <a:r>
              <a:rPr lang="fr-FR" sz="1600" dirty="0"/>
              <a:t>transmetteur groupe des informations à transmettre avec le mot de passe. </a:t>
            </a:r>
            <a:endParaRPr lang="fr-FR" sz="1600" dirty="0" smtClean="0"/>
          </a:p>
          <a:p>
            <a:pPr marL="800100" lvl="1" indent="-342900">
              <a:buFont typeface="+mj-lt"/>
              <a:buAutoNum type="arabicPeriod"/>
            </a:pPr>
            <a:r>
              <a:rPr lang="fr-FR" sz="1600" dirty="0" smtClean="0"/>
              <a:t>On </a:t>
            </a:r>
            <a:r>
              <a:rPr lang="fr-FR" sz="1600" dirty="0"/>
              <a:t>passe ensuite ce groupe dans la fonction de hachage à une direction. </a:t>
            </a:r>
            <a:endParaRPr lang="fr-FR" sz="1600" dirty="0" smtClean="0"/>
          </a:p>
          <a:p>
            <a:pPr marL="800100" lvl="1" indent="-342900">
              <a:buFont typeface="+mj-lt"/>
              <a:buAutoNum type="arabicPeriod"/>
            </a:pPr>
            <a:r>
              <a:rPr lang="fr-FR" sz="1600" dirty="0" smtClean="0"/>
              <a:t>Les </a:t>
            </a:r>
            <a:r>
              <a:rPr lang="fr-FR" sz="1600" dirty="0"/>
              <a:t>données et le code de hachage sont ensuite transmis sur le réseau. </a:t>
            </a:r>
            <a:endParaRPr lang="fr-FR" sz="1600" dirty="0" smtClean="0"/>
          </a:p>
          <a:p>
            <a:pPr marL="800100" lvl="1" indent="-342900">
              <a:buFont typeface="+mj-lt"/>
              <a:buAutoNum type="arabicPeriod"/>
            </a:pPr>
            <a:r>
              <a:rPr lang="fr-FR" sz="1600" dirty="0" smtClean="0"/>
              <a:t>Le </a:t>
            </a:r>
            <a:r>
              <a:rPr lang="fr-FR" sz="1600" dirty="0"/>
              <a:t>receveur prend le bloc des données, et y ajoute le mot de </a:t>
            </a:r>
            <a:r>
              <a:rPr lang="fr-FR" sz="1600" dirty="0" smtClean="0"/>
              <a:t>passe.</a:t>
            </a:r>
          </a:p>
          <a:p>
            <a:pPr marL="800100" lvl="1" indent="-342900">
              <a:buFont typeface="+mj-lt"/>
              <a:buAutoNum type="arabicPeriod"/>
            </a:pPr>
            <a:r>
              <a:rPr lang="fr-FR" sz="1600" dirty="0" smtClean="0"/>
              <a:t>On </a:t>
            </a:r>
            <a:r>
              <a:rPr lang="fr-FR" sz="1600" dirty="0"/>
              <a:t>passe ce groupe dans la fonction de hachage à une direction. </a:t>
            </a:r>
            <a:endParaRPr lang="fr-FR" sz="1600" dirty="0" smtClean="0"/>
          </a:p>
          <a:p>
            <a:pPr marL="800100" lvl="1" indent="-342900">
              <a:buFont typeface="+mj-lt"/>
              <a:buAutoNum type="arabicPeriod"/>
            </a:pPr>
            <a:r>
              <a:rPr lang="fr-FR" sz="1600" dirty="0" smtClean="0"/>
              <a:t>Si </a:t>
            </a:r>
            <a:r>
              <a:rPr lang="fr-FR" sz="1600" dirty="0"/>
              <a:t>le code de hachage est identique à celui transmis, le transmetteur est authentifié</a:t>
            </a:r>
            <a:r>
              <a:rPr lang="fr-FR" sz="1600" dirty="0" smtClean="0"/>
              <a:t>.</a:t>
            </a:r>
          </a:p>
          <a:p>
            <a:pPr marL="800100" lvl="1" indent="-342900">
              <a:buFont typeface="+mj-lt"/>
              <a:buAutoNum type="arabicPeriod"/>
            </a:pPr>
            <a:endParaRPr lang="fr-FR" sz="1600" dirty="0"/>
          </a:p>
          <a:p>
            <a:r>
              <a:rPr lang="fr-FR" sz="1600" dirty="0"/>
              <a:t>Avec cette technique, le mot de passe est validé sans qu’il ait été transmis sur le réseau. Quelqu’un qui saisit les paquets SNMPv3 passants sur le réseau ne peut pas facilement trouver le mot de passe.</a:t>
            </a:r>
            <a:br>
              <a:rPr lang="fr-FR" sz="1600" dirty="0"/>
            </a:br>
            <a:endParaRPr lang="fr-FR" sz="1600" dirty="0"/>
          </a:p>
          <a:p>
            <a:r>
              <a:rPr lang="fr-FR" sz="1600" dirty="0"/>
              <a:t>Pour ce qui est de SNMPv3, l’authentification se fait à l’aide de HMAC-MD5-96 ou de HMAC-SHA- 96, qui est un peu plus compliqué que ce qui a été </a:t>
            </a:r>
            <a:r>
              <a:rPr lang="fr-FR" sz="1600" dirty="0" smtClean="0"/>
              <a:t>décrit </a:t>
            </a:r>
            <a:r>
              <a:rPr lang="fr-FR" sz="1600" dirty="0"/>
              <a:t>ici. Le résultat de la fonction de hachage est placé dans le bloc </a:t>
            </a:r>
            <a:r>
              <a:rPr lang="fr-FR" sz="1600" b="1" i="1" dirty="0"/>
              <a:t>paramètres de sécurité</a:t>
            </a:r>
            <a:r>
              <a:rPr lang="fr-FR" sz="1600" dirty="0"/>
              <a:t> du paquet SNMPv3. </a:t>
            </a:r>
          </a:p>
          <a:p>
            <a:endParaRPr lang="fr-FR" sz="1600" b="1" dirty="0" smtClean="0"/>
          </a:p>
          <a:p>
            <a:r>
              <a:rPr lang="fr-FR" sz="1600" b="1" dirty="0" smtClean="0"/>
              <a:t>L’authentification </a:t>
            </a:r>
            <a:r>
              <a:rPr lang="fr-FR" sz="1600" b="1" dirty="0"/>
              <a:t>se fait sur tout le paquet.</a:t>
            </a:r>
            <a:endParaRPr lang="fr-FR" sz="1600" dirty="0"/>
          </a:p>
          <a:p>
            <a:r>
              <a:rPr lang="fr-FR" sz="1600" dirty="0"/>
              <a:t>Il est important de rappeler que l’étape d’authentification ne vise pas à cacher l’existence du paquet ou à le rendre illisible. Si uniquement l’authentification est appliquée, les personnes qui saisissent les paquets passants sur le réseau peuvent encore voir le contenu de celui-ci. Toutefois, elles ne peuvent pas en changer le contenu sans connaître le mot de passe. </a:t>
            </a:r>
          </a:p>
        </p:txBody>
      </p:sp>
      <p:sp>
        <p:nvSpPr>
          <p:cNvPr id="3" name="ZoneTexte 2"/>
          <p:cNvSpPr txBox="1"/>
          <p:nvPr/>
        </p:nvSpPr>
        <p:spPr>
          <a:xfrm>
            <a:off x="522512" y="249382"/>
            <a:ext cx="6958939" cy="338554"/>
          </a:xfrm>
          <a:prstGeom prst="rect">
            <a:avLst/>
          </a:prstGeom>
          <a:noFill/>
        </p:spPr>
        <p:txBody>
          <a:bodyPr wrap="square" rtlCol="0">
            <a:spAutoFit/>
          </a:bodyPr>
          <a:lstStyle/>
          <a:p>
            <a:r>
              <a:rPr lang="fr-FR" sz="1600" b="1" dirty="0" smtClean="0"/>
              <a:t>Sécurité de SMPv3 : authentification</a:t>
            </a:r>
            <a:endParaRPr lang="fr-FR" sz="1600" dirty="0"/>
          </a:p>
        </p:txBody>
      </p:sp>
    </p:spTree>
    <p:extLst>
      <p:ext uri="{BB962C8B-B14F-4D97-AF65-F5344CB8AC3E}">
        <p14:creationId xmlns:p14="http://schemas.microsoft.com/office/powerpoint/2010/main" val="874587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512" y="682114"/>
            <a:ext cx="11150930" cy="1077218"/>
          </a:xfrm>
          <a:prstGeom prst="rect">
            <a:avLst/>
          </a:prstGeom>
        </p:spPr>
        <p:txBody>
          <a:bodyPr wrap="square">
            <a:spAutoFit/>
          </a:bodyPr>
          <a:lstStyle/>
          <a:p>
            <a:r>
              <a:rPr lang="fr-FR" sz="1600" dirty="0"/>
              <a:t>SNMP pose un problème de sécurité particulier. Une plate-forme de gestion a l’habitude de communiquer avec des dizaines ou quelquefois des centaines d’agents. Si le même mot de passe est utilisé par chaque agent, on court le risque qu’un des agents soit volé ou compromis. Le mot de passe serait alors connu et pourrait être utilisé pour administrer tous les autres agents du même domaine d’administration.</a:t>
            </a:r>
          </a:p>
        </p:txBody>
      </p:sp>
      <p:pic>
        <p:nvPicPr>
          <p:cNvPr id="15362" name="Picture 2" descr="http://www-igm.univ-mlv.fr/%7Edr/XPOSE2002/vollerin/images/localis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57" y="1971303"/>
            <a:ext cx="4781550" cy="2390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22512" y="4786021"/>
            <a:ext cx="10782797" cy="584775"/>
          </a:xfrm>
          <a:prstGeom prst="rect">
            <a:avLst/>
          </a:prstGeom>
        </p:spPr>
        <p:txBody>
          <a:bodyPr wrap="square">
            <a:spAutoFit/>
          </a:bodyPr>
          <a:lstStyle/>
          <a:p>
            <a:r>
              <a:rPr lang="fr-FR" sz="1600" dirty="0"/>
              <a:t>Une solution serait d’utiliser un mot de passe différent pour chaque agent. Ceci est toutefois impraticable car il n’est pas raisonnable pour un administrateur de connaître des dizaines voire des centaines de mots de passes différents.</a:t>
            </a:r>
          </a:p>
        </p:txBody>
      </p:sp>
      <p:sp>
        <p:nvSpPr>
          <p:cNvPr id="6" name="ZoneTexte 5"/>
          <p:cNvSpPr txBox="1"/>
          <p:nvPr/>
        </p:nvSpPr>
        <p:spPr>
          <a:xfrm>
            <a:off x="522512" y="249382"/>
            <a:ext cx="6958939" cy="338554"/>
          </a:xfrm>
          <a:prstGeom prst="rect">
            <a:avLst/>
          </a:prstGeom>
          <a:noFill/>
        </p:spPr>
        <p:txBody>
          <a:bodyPr wrap="square" rtlCol="0">
            <a:spAutoFit/>
          </a:bodyPr>
          <a:lstStyle/>
          <a:p>
            <a:r>
              <a:rPr lang="fr-FR" sz="1600" b="1" dirty="0" smtClean="0"/>
              <a:t>Sécurité de SMPv3 : authentification</a:t>
            </a:r>
            <a:endParaRPr lang="fr-FR" sz="1600" dirty="0"/>
          </a:p>
        </p:txBody>
      </p:sp>
    </p:spTree>
    <p:extLst>
      <p:ext uri="{BB962C8B-B14F-4D97-AF65-F5344CB8AC3E}">
        <p14:creationId xmlns:p14="http://schemas.microsoft.com/office/powerpoint/2010/main" val="143314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0016" y="1400621"/>
            <a:ext cx="11044052" cy="2308324"/>
          </a:xfrm>
          <a:prstGeom prst="rect">
            <a:avLst/>
          </a:prstGeom>
        </p:spPr>
        <p:txBody>
          <a:bodyPr wrap="square">
            <a:spAutoFit/>
          </a:bodyPr>
          <a:lstStyle/>
          <a:p>
            <a:r>
              <a:rPr lang="fr-FR" sz="1600" dirty="0" smtClean="0"/>
              <a:t>Un </a:t>
            </a:r>
            <a:r>
              <a:rPr lang="fr-FR" sz="1600" dirty="0"/>
              <a:t>logiciel permettant d'effectuer la gestion du réseau doit collecter toutes les informations de gestion dont il a besoin. Ces informations sont </a:t>
            </a:r>
            <a:r>
              <a:rPr lang="fr-FR" sz="1600" dirty="0" smtClean="0"/>
              <a:t>fournies </a:t>
            </a:r>
            <a:r>
              <a:rPr lang="fr-FR" sz="1600" dirty="0"/>
              <a:t>par chaque éléments du réseau. Pour les obtenir, une étape de découverte est effectuée, puis les requêtes sont envoyées aux éléments un à un pour en tirer les informations de gestion. </a:t>
            </a:r>
            <a:br>
              <a:rPr lang="fr-FR" sz="1600" dirty="0"/>
            </a:br>
            <a:r>
              <a:rPr lang="fr-FR" sz="1600" dirty="0"/>
              <a:t/>
            </a:r>
            <a:br>
              <a:rPr lang="fr-FR" sz="1600" dirty="0"/>
            </a:br>
            <a:r>
              <a:rPr lang="fr-FR" sz="1600" dirty="0"/>
              <a:t>Ces informations de gestion comprennent toutes sortes de données relative à un élément réseau : le type d’équipement, le nombre de paquets qui passent sur chaque port, l'ensemble des utilisateur sur cet équipement... </a:t>
            </a:r>
            <a:br>
              <a:rPr lang="fr-FR" sz="1600" dirty="0"/>
            </a:br>
            <a:r>
              <a:rPr lang="fr-FR" sz="1600" dirty="0"/>
              <a:t/>
            </a:r>
            <a:br>
              <a:rPr lang="fr-FR" sz="1600" dirty="0"/>
            </a:br>
            <a:r>
              <a:rPr lang="fr-FR" sz="1600" dirty="0"/>
              <a:t>Pour effectuer cette tâche, une technique de découverte des éléments du réseaux est nécessaire. Un protocole pour obtenir les informations de gestion est aussi nécessaire. SNMP est un protocole qui permet de réaliser ces fonctionnalités. </a:t>
            </a:r>
          </a:p>
        </p:txBody>
      </p:sp>
      <p:sp>
        <p:nvSpPr>
          <p:cNvPr id="5" name="ZoneTexte 4"/>
          <p:cNvSpPr txBox="1"/>
          <p:nvPr/>
        </p:nvSpPr>
        <p:spPr>
          <a:xfrm>
            <a:off x="570016" y="427512"/>
            <a:ext cx="6958939" cy="369332"/>
          </a:xfrm>
          <a:prstGeom prst="rect">
            <a:avLst/>
          </a:prstGeom>
          <a:noFill/>
        </p:spPr>
        <p:txBody>
          <a:bodyPr wrap="square" rtlCol="0">
            <a:spAutoFit/>
          </a:bodyPr>
          <a:lstStyle/>
          <a:p>
            <a:r>
              <a:rPr lang="fr-FR" b="1" dirty="0"/>
              <a:t>La cueillette des informations de gestion</a:t>
            </a:r>
            <a:r>
              <a:rPr lang="fr-FR" dirty="0"/>
              <a:t> </a:t>
            </a:r>
          </a:p>
        </p:txBody>
      </p:sp>
    </p:spTree>
    <p:extLst>
      <p:ext uri="{BB962C8B-B14F-4D97-AF65-F5344CB8AC3E}">
        <p14:creationId xmlns:p14="http://schemas.microsoft.com/office/powerpoint/2010/main" val="1436672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512" y="703567"/>
            <a:ext cx="11107387" cy="1815882"/>
          </a:xfrm>
          <a:prstGeom prst="rect">
            <a:avLst/>
          </a:prstGeom>
        </p:spPr>
        <p:txBody>
          <a:bodyPr wrap="square">
            <a:spAutoFit/>
          </a:bodyPr>
          <a:lstStyle/>
          <a:p>
            <a:r>
              <a:rPr lang="fr-FR" sz="1600" dirty="0"/>
              <a:t>La solution adoptée par SNMPv3 est d’utiliser un seul mot de passe, mais de passer par une étape de « localisation ». Un mot de passe localisé </a:t>
            </a:r>
            <a:r>
              <a:rPr lang="fr-FR" sz="1600" dirty="0" smtClean="0"/>
              <a:t>ne fonctionne </a:t>
            </a:r>
            <a:r>
              <a:rPr lang="fr-FR" sz="1600" dirty="0"/>
              <a:t>qu’avec un seul agent. </a:t>
            </a:r>
          </a:p>
          <a:p>
            <a:r>
              <a:rPr lang="fr-FR" sz="1600" dirty="0"/>
              <a:t>Avant de localiser, il nous faut une chaîne de caractères qui soit unique à chaque agent (Au minimum, cette chaîne doit être unique dans le domaine administratif). Avec SNMPv3, on utilise le </a:t>
            </a:r>
            <a:r>
              <a:rPr lang="fr-FR" sz="1600" b="1" i="1" dirty="0" err="1"/>
              <a:t>ContextEngineID</a:t>
            </a:r>
            <a:r>
              <a:rPr lang="fr-FR" sz="1600" dirty="0"/>
              <a:t>. Cette chaîne est générée par un ensemble de données comme : l’adresse MAC de la carte </a:t>
            </a:r>
            <a:r>
              <a:rPr lang="fr-FR" sz="1600" dirty="0" smtClean="0"/>
              <a:t>Ethernet, </a:t>
            </a:r>
            <a:r>
              <a:rPr lang="fr-FR" sz="1600" dirty="0"/>
              <a:t>l’adresse IP, des nombres aléatoires ou une chaîne spécifiée par l’administrateur.</a:t>
            </a:r>
            <a:br>
              <a:rPr lang="fr-FR" sz="1600" dirty="0"/>
            </a:br>
            <a:endParaRPr lang="fr-FR" sz="1600" dirty="0"/>
          </a:p>
          <a:p>
            <a:r>
              <a:rPr lang="fr-FR" sz="1600" dirty="0"/>
              <a:t>La figure ci dessous montre le mécanisme de localisation du mot de passe :</a:t>
            </a:r>
          </a:p>
        </p:txBody>
      </p:sp>
      <p:pic>
        <p:nvPicPr>
          <p:cNvPr id="16386" name="Picture 2" descr="http://www-igm.univ-mlv.fr/%7Edr/XPOSE2002/vollerin/images/localisatio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981" y="2750078"/>
            <a:ext cx="3276600" cy="2095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86888" y="5076207"/>
            <a:ext cx="11008425" cy="1569660"/>
          </a:xfrm>
          <a:prstGeom prst="rect">
            <a:avLst/>
          </a:prstGeom>
        </p:spPr>
        <p:txBody>
          <a:bodyPr wrap="square">
            <a:spAutoFit/>
          </a:bodyPr>
          <a:lstStyle/>
          <a:p>
            <a:r>
              <a:rPr lang="fr-FR" sz="1600" dirty="0"/>
              <a:t>On commence par trouver le </a:t>
            </a:r>
            <a:r>
              <a:rPr lang="fr-FR" sz="1600" dirty="0" err="1"/>
              <a:t>ContextEngineID</a:t>
            </a:r>
            <a:r>
              <a:rPr lang="fr-FR" sz="1600" dirty="0"/>
              <a:t> de l’agent auquel on veut envoyer une requête. On groupe le </a:t>
            </a:r>
            <a:r>
              <a:rPr lang="fr-FR" sz="1600" dirty="0" err="1"/>
              <a:t>ContextEngineID</a:t>
            </a:r>
            <a:r>
              <a:rPr lang="fr-FR" sz="1600" dirty="0"/>
              <a:t> et le mot de passe ensemble et on passe l'ensemble dans une fonction de hachage à une direction (fonctions expliquées dans </a:t>
            </a:r>
            <a:r>
              <a:rPr lang="fr-FR" sz="1600" dirty="0">
                <a:hlinkClick r:id="rId3"/>
              </a:rPr>
              <a:t>l'authentification de SNMPv3</a:t>
            </a:r>
            <a:r>
              <a:rPr lang="fr-FR" sz="1600" dirty="0"/>
              <a:t>).</a:t>
            </a:r>
          </a:p>
          <a:p>
            <a:r>
              <a:rPr lang="fr-FR" sz="1600" dirty="0"/>
              <a:t>C’est le mot de passe localisé qui est mémorisé dans l’agent et qui est utilisé par la plateforme. Le mot de passe localisé est utilisé dans l’authentification et l’</a:t>
            </a:r>
            <a:r>
              <a:rPr lang="fr-FR" sz="1600" dirty="0" err="1"/>
              <a:t>encryption</a:t>
            </a:r>
            <a:r>
              <a:rPr lang="fr-FR" sz="1600" dirty="0"/>
              <a:t> des paquets SNMPv3. </a:t>
            </a:r>
          </a:p>
          <a:p>
            <a:r>
              <a:rPr lang="fr-FR" sz="1600" dirty="0"/>
              <a:t>Les détails de la localisation sont décrits dans le RFC2274. Cette étape est très coûteuse en temps processeur.</a:t>
            </a:r>
          </a:p>
        </p:txBody>
      </p:sp>
      <p:sp>
        <p:nvSpPr>
          <p:cNvPr id="6" name="ZoneTexte 5"/>
          <p:cNvSpPr txBox="1"/>
          <p:nvPr/>
        </p:nvSpPr>
        <p:spPr>
          <a:xfrm>
            <a:off x="522512" y="249382"/>
            <a:ext cx="6958939" cy="338554"/>
          </a:xfrm>
          <a:prstGeom prst="rect">
            <a:avLst/>
          </a:prstGeom>
          <a:noFill/>
        </p:spPr>
        <p:txBody>
          <a:bodyPr wrap="square" rtlCol="0">
            <a:spAutoFit/>
          </a:bodyPr>
          <a:lstStyle/>
          <a:p>
            <a:r>
              <a:rPr lang="fr-FR" sz="1600" b="1" dirty="0" smtClean="0"/>
              <a:t>Sécurité de SMPv3 : authentification</a:t>
            </a:r>
            <a:endParaRPr lang="fr-FR" sz="1600" dirty="0"/>
          </a:p>
        </p:txBody>
      </p:sp>
    </p:spTree>
    <p:extLst>
      <p:ext uri="{BB962C8B-B14F-4D97-AF65-F5344CB8AC3E}">
        <p14:creationId xmlns:p14="http://schemas.microsoft.com/office/powerpoint/2010/main" val="554007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512" y="767084"/>
            <a:ext cx="10937174" cy="2062103"/>
          </a:xfrm>
          <a:prstGeom prst="rect">
            <a:avLst/>
          </a:prstGeom>
        </p:spPr>
        <p:txBody>
          <a:bodyPr wrap="square">
            <a:spAutoFit/>
          </a:bodyPr>
          <a:lstStyle/>
          <a:p>
            <a:r>
              <a:rPr lang="fr-FR" sz="1600" dirty="0"/>
              <a:t>L’</a:t>
            </a:r>
            <a:r>
              <a:rPr lang="fr-FR" sz="1600" dirty="0" err="1"/>
              <a:t>encryption</a:t>
            </a:r>
            <a:r>
              <a:rPr lang="fr-FR" sz="1600" dirty="0"/>
              <a:t> a pour but d’empêcher que quelqu’un n’obtienne les informations de gestion en écoutant sur le réseau les requêtes et les réponses de quelqu’un d’autre, lequel est autorisé à obtenir ces informations.</a:t>
            </a:r>
          </a:p>
          <a:p>
            <a:r>
              <a:rPr lang="fr-FR" sz="1600" dirty="0"/>
              <a:t>Avec SNMPv3, l’</a:t>
            </a:r>
            <a:r>
              <a:rPr lang="fr-FR" sz="1600" dirty="0" err="1"/>
              <a:t>encryption</a:t>
            </a:r>
            <a:r>
              <a:rPr lang="fr-FR" sz="1600" dirty="0"/>
              <a:t> de base se fait sur un mot de passe « partagé » entre la plateforme et l’agent. Ce mot de passe ne doit être connu par personne d’autre. Pour des raisons de sécurité, SNMPv3 utilise deux mots de passe : un pour l’authentification et un pour l’</a:t>
            </a:r>
            <a:r>
              <a:rPr lang="fr-FR" sz="1600" dirty="0" err="1"/>
              <a:t>encryption</a:t>
            </a:r>
            <a:r>
              <a:rPr lang="fr-FR" sz="1600" dirty="0"/>
              <a:t>. On recommande à l’usager d’utiliser deux mots de passe distincts. Ceci permet au système d’authentification et au système d’</a:t>
            </a:r>
            <a:r>
              <a:rPr lang="fr-FR" sz="1600" dirty="0" err="1"/>
              <a:t>encryption</a:t>
            </a:r>
            <a:r>
              <a:rPr lang="fr-FR" sz="1600" dirty="0"/>
              <a:t> d’être indépendants. Un de ces systèmes ne peut pas compromettre l’autre. </a:t>
            </a:r>
          </a:p>
          <a:p>
            <a:r>
              <a:rPr lang="fr-FR" sz="1600" dirty="0"/>
              <a:t>SNMPv3 se base sur DES </a:t>
            </a:r>
            <a:r>
              <a:rPr lang="fr-FR" sz="1600" i="1" dirty="0"/>
              <a:t>(Data </a:t>
            </a:r>
            <a:r>
              <a:rPr lang="fr-FR" sz="1600" i="1" dirty="0" err="1"/>
              <a:t>Encryption</a:t>
            </a:r>
            <a:r>
              <a:rPr lang="fr-FR" sz="1600" i="1" dirty="0"/>
              <a:t> Standard)</a:t>
            </a:r>
            <a:r>
              <a:rPr lang="fr-FR" sz="1600" dirty="0"/>
              <a:t> pour effectuer l’</a:t>
            </a:r>
            <a:r>
              <a:rPr lang="fr-FR" sz="1600" dirty="0" err="1"/>
              <a:t>encryption</a:t>
            </a:r>
            <a:r>
              <a:rPr lang="fr-FR" sz="1600" dirty="0"/>
              <a:t>. DES ressemble à une fonction XOR compliquée, dans le sens qu’elle préserve presque la même propriété : DES est réversible.</a:t>
            </a:r>
          </a:p>
        </p:txBody>
      </p:sp>
      <p:pic>
        <p:nvPicPr>
          <p:cNvPr id="17410" name="Picture 2" descr="http://www-igm.univ-mlv.fr/%7Edr/XPOSE2002/vollerin/images/d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562597"/>
            <a:ext cx="4067175" cy="245745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522512" y="249382"/>
            <a:ext cx="6958939" cy="338554"/>
          </a:xfrm>
          <a:prstGeom prst="rect">
            <a:avLst/>
          </a:prstGeom>
          <a:noFill/>
        </p:spPr>
        <p:txBody>
          <a:bodyPr wrap="square" rtlCol="0">
            <a:spAutoFit/>
          </a:bodyPr>
          <a:lstStyle/>
          <a:p>
            <a:r>
              <a:rPr lang="fr-FR" sz="1600" b="1" dirty="0" smtClean="0"/>
              <a:t>Sécurité de SMPv3 : </a:t>
            </a:r>
            <a:r>
              <a:rPr lang="fr-FR" sz="1600" b="1" dirty="0" err="1" smtClean="0"/>
              <a:t>encryption</a:t>
            </a:r>
            <a:endParaRPr lang="fr-FR" sz="1600" dirty="0"/>
          </a:p>
        </p:txBody>
      </p:sp>
    </p:spTree>
    <p:extLst>
      <p:ext uri="{BB962C8B-B14F-4D97-AF65-F5344CB8AC3E}">
        <p14:creationId xmlns:p14="http://schemas.microsoft.com/office/powerpoint/2010/main" val="258597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681" y="683407"/>
            <a:ext cx="11048010" cy="584775"/>
          </a:xfrm>
          <a:prstGeom prst="rect">
            <a:avLst/>
          </a:prstGeom>
        </p:spPr>
        <p:txBody>
          <a:bodyPr wrap="square">
            <a:spAutoFit/>
          </a:bodyPr>
          <a:lstStyle/>
          <a:p>
            <a:r>
              <a:rPr lang="fr-FR" sz="1600" dirty="0"/>
              <a:t>On utilise une clé de 64 bits (8 des 64 bits sont des parités, la clé réelle est donc longue de 56 bits) et DES encrypte 64 bits à la fois. Comme les informations que l’on doit encrypter sont plus longues que 8 octets, on utilise du chaînage de blocs DES de 64 bits.</a:t>
            </a:r>
          </a:p>
        </p:txBody>
      </p:sp>
      <p:pic>
        <p:nvPicPr>
          <p:cNvPr id="18434" name="Picture 2" descr="http://www-igm.univ-mlv.fr/%7Edr/XPOSE2002/vollerin/images/de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704" y="2078182"/>
            <a:ext cx="5895975" cy="341947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522512" y="249382"/>
            <a:ext cx="6958939" cy="338554"/>
          </a:xfrm>
          <a:prstGeom prst="rect">
            <a:avLst/>
          </a:prstGeom>
          <a:noFill/>
        </p:spPr>
        <p:txBody>
          <a:bodyPr wrap="square" rtlCol="0">
            <a:spAutoFit/>
          </a:bodyPr>
          <a:lstStyle/>
          <a:p>
            <a:r>
              <a:rPr lang="fr-FR" sz="1600" b="1" dirty="0" smtClean="0"/>
              <a:t>Sécurité de SMPv3 : </a:t>
            </a:r>
            <a:r>
              <a:rPr lang="fr-FR" sz="1600" b="1" dirty="0" err="1" smtClean="0"/>
              <a:t>encryption</a:t>
            </a:r>
            <a:endParaRPr lang="fr-FR" sz="1600" dirty="0"/>
          </a:p>
        </p:txBody>
      </p:sp>
    </p:spTree>
    <p:extLst>
      <p:ext uri="{BB962C8B-B14F-4D97-AF65-F5344CB8AC3E}">
        <p14:creationId xmlns:p14="http://schemas.microsoft.com/office/powerpoint/2010/main" val="1310592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512" y="1174438"/>
            <a:ext cx="10901548" cy="1323439"/>
          </a:xfrm>
          <a:prstGeom prst="rect">
            <a:avLst/>
          </a:prstGeom>
        </p:spPr>
        <p:txBody>
          <a:bodyPr wrap="square">
            <a:spAutoFit/>
          </a:bodyPr>
          <a:lstStyle/>
          <a:p>
            <a:r>
              <a:rPr lang="fr-FR" sz="1600" dirty="0"/>
              <a:t>Une combinaison du mot de passe, d’une chaîne aléatoire et d’autres informations forme le « Vecteur d’initialisation ». Chacun des blocs de 64 bits est passé par DES et est chaîné avec le bloc précédent avec un XOR. Le premier bloc est chaîné par un XOR au vecteur d’initialisation. Le vecteur d’initialisation est transmis avec chaque paquet dans les « Paramètres de sécurité », un champs qui fait partie du paquet SNMPv3. </a:t>
            </a:r>
          </a:p>
          <a:p>
            <a:r>
              <a:rPr lang="fr-FR" sz="1600" b="1" dirty="0"/>
              <a:t>Contrairement à l’authentification qui est appliquée à tout le paquet, l’</a:t>
            </a:r>
            <a:r>
              <a:rPr lang="fr-FR" sz="1600" b="1" dirty="0" err="1"/>
              <a:t>encryption</a:t>
            </a:r>
            <a:r>
              <a:rPr lang="fr-FR" sz="1600" b="1" dirty="0"/>
              <a:t> est seulement appliquée sur le PDU.</a:t>
            </a:r>
            <a:endParaRPr lang="fr-FR" sz="1600" dirty="0"/>
          </a:p>
        </p:txBody>
      </p:sp>
      <p:sp>
        <p:nvSpPr>
          <p:cNvPr id="3" name="ZoneTexte 2"/>
          <p:cNvSpPr txBox="1"/>
          <p:nvPr/>
        </p:nvSpPr>
        <p:spPr>
          <a:xfrm>
            <a:off x="522512" y="249382"/>
            <a:ext cx="6958939" cy="338554"/>
          </a:xfrm>
          <a:prstGeom prst="rect">
            <a:avLst/>
          </a:prstGeom>
          <a:noFill/>
        </p:spPr>
        <p:txBody>
          <a:bodyPr wrap="square" rtlCol="0">
            <a:spAutoFit/>
          </a:bodyPr>
          <a:lstStyle/>
          <a:p>
            <a:r>
              <a:rPr lang="fr-FR" sz="1600" b="1" dirty="0" smtClean="0"/>
              <a:t>Sécurité de SMPv3 : </a:t>
            </a:r>
            <a:r>
              <a:rPr lang="fr-FR" sz="1600" b="1" dirty="0" err="1" smtClean="0"/>
              <a:t>encryption</a:t>
            </a:r>
            <a:endParaRPr lang="fr-FR" sz="1600" dirty="0"/>
          </a:p>
        </p:txBody>
      </p:sp>
    </p:spTree>
    <p:extLst>
      <p:ext uri="{BB962C8B-B14F-4D97-AF65-F5344CB8AC3E}">
        <p14:creationId xmlns:p14="http://schemas.microsoft.com/office/powerpoint/2010/main" val="827943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1262" y="803678"/>
            <a:ext cx="11376561" cy="5016758"/>
          </a:xfrm>
          <a:prstGeom prst="rect">
            <a:avLst/>
          </a:prstGeom>
        </p:spPr>
        <p:txBody>
          <a:bodyPr wrap="square">
            <a:spAutoFit/>
          </a:bodyPr>
          <a:lstStyle/>
          <a:p>
            <a:r>
              <a:rPr lang="fr-FR" sz="1600" b="1" dirty="0"/>
              <a:t>Si une requête est transmise, les mécanismes d’authentification, de localisation et d’</a:t>
            </a:r>
            <a:r>
              <a:rPr lang="fr-FR" sz="1600" b="1" dirty="0" err="1"/>
              <a:t>encryption</a:t>
            </a:r>
            <a:r>
              <a:rPr lang="fr-FR" sz="1600" b="1" dirty="0"/>
              <a:t> n’empêchent pas quelqu’un de saisir un paquet SNMPv3 valide du réseau et de tenter de le réutiliser plus tard, sans modification. </a:t>
            </a:r>
            <a:endParaRPr lang="fr-FR" sz="1600" dirty="0"/>
          </a:p>
          <a:p>
            <a:r>
              <a:rPr lang="fr-FR" sz="1600" dirty="0"/>
              <a:t>Par exemple, si l’administrateur effectue l’opération de remise à jours d’un équipement, quelqu’un peut saisir ce paquet et tenter de le retransmettre à l’équipement à chaque fois que cette personne désire faire une mise à jours illicite de l’équipement. Même si la personne n’a pas l’autorisation nécessaire, elle envoie un paquet, authentifié et encrypté correctement pour l’administration de l’équipement.</a:t>
            </a:r>
          </a:p>
          <a:p>
            <a:r>
              <a:rPr lang="fr-FR" sz="1600" dirty="0"/>
              <a:t>On appelle cette attaque le </a:t>
            </a:r>
            <a:r>
              <a:rPr lang="fr-FR" sz="1600" b="1" i="1" dirty="0" err="1"/>
              <a:t>replay</a:t>
            </a:r>
            <a:r>
              <a:rPr lang="fr-FR" sz="1600" b="1" i="1" dirty="0"/>
              <a:t> </a:t>
            </a:r>
            <a:r>
              <a:rPr lang="fr-FR" sz="1600" b="1" i="1" dirty="0" err="1"/>
              <a:t>attack</a:t>
            </a:r>
            <a:r>
              <a:rPr lang="fr-FR" sz="1600" dirty="0"/>
              <a:t>. Pour éviter ceci, le temps est estampillé sur chaque paquet. Quand on reçoit un paquet SNMPv3, on compare le temps actuel avec le temps dans le paquet. Si la différence est plus que supérieur à 150 secondes, le paquet est ignoré. </a:t>
            </a:r>
          </a:p>
          <a:p>
            <a:r>
              <a:rPr lang="fr-FR" sz="1600" dirty="0"/>
              <a:t>Toutefois, les agents SNMP sont souvent des petits micro-</a:t>
            </a:r>
            <a:r>
              <a:rPr lang="fr-FR" sz="1600" dirty="0" err="1"/>
              <a:t>controlleurs</a:t>
            </a:r>
            <a:r>
              <a:rPr lang="fr-FR" sz="1600" dirty="0"/>
              <a:t> qui n’ont pas à leur disposition une horloge avec l’heure courante et précise. Les horloges doivent être mises à l’heure, et il est pratique de les garder à l’heure même quand l’équipement est éteint. De plus, il est difficile de garder toutes les horloges synchronisées. </a:t>
            </a:r>
          </a:p>
          <a:p>
            <a:r>
              <a:rPr lang="fr-FR" sz="1600" dirty="0"/>
              <a:t>SNMPv3 n’utilise pas l’heure normale. On utilise plutôt une horloge différente dans chaque agent. Ceux-ci garde le nombre de secondes depuis que l’agent a été mis en circuit. On garde aussi un compteur qui compte le nombre de fois où l’équipement a été mis en fonctionnement. On appelle ces compteurs BOOTS (Nombre de fois ou l'</a:t>
            </a:r>
            <a:r>
              <a:rPr lang="fr-FR" sz="1600" dirty="0" err="1"/>
              <a:t>equipement</a:t>
            </a:r>
            <a:r>
              <a:rPr lang="fr-FR" sz="1600" dirty="0"/>
              <a:t> a été allumé) et TIME (Nombre de secondes depuis la dernière fois que l’équipement a été mis en fonctionnement).</a:t>
            </a:r>
          </a:p>
          <a:p>
            <a:r>
              <a:rPr lang="fr-FR" sz="1600" dirty="0"/>
              <a:t>La combinaison du BOOTS et du TIME donne une valeur qui augmente toujours, et qui peut être utilisée pour l’estampillage. Comme chaque agent a sa propre valeur du BOOTS/TIME, la plate-forme de gestion doit garder une horloge qui doit être synchronisée pour chaque agent qu’elle contacte. Au moment du contact initial, la plate-forme obtient la valeur du BOOTS/TIME de l’agent et synchronise une horloge distincte. </a:t>
            </a:r>
          </a:p>
        </p:txBody>
      </p:sp>
      <p:sp>
        <p:nvSpPr>
          <p:cNvPr id="3" name="ZoneTexte 2"/>
          <p:cNvSpPr txBox="1"/>
          <p:nvPr/>
        </p:nvSpPr>
        <p:spPr>
          <a:xfrm>
            <a:off x="522512" y="249382"/>
            <a:ext cx="6958939" cy="338554"/>
          </a:xfrm>
          <a:prstGeom prst="rect">
            <a:avLst/>
          </a:prstGeom>
          <a:noFill/>
        </p:spPr>
        <p:txBody>
          <a:bodyPr wrap="square" rtlCol="0">
            <a:spAutoFit/>
          </a:bodyPr>
          <a:lstStyle/>
          <a:p>
            <a:r>
              <a:rPr lang="fr-FR" sz="1600" b="1" dirty="0" smtClean="0"/>
              <a:t>Sécurité de SMPv3 : </a:t>
            </a:r>
            <a:r>
              <a:rPr lang="fr-FR" sz="1600" b="1" dirty="0" err="1" smtClean="0"/>
              <a:t>replay</a:t>
            </a:r>
            <a:r>
              <a:rPr lang="fr-FR" sz="1600" b="1" dirty="0" smtClean="0"/>
              <a:t> </a:t>
            </a:r>
            <a:r>
              <a:rPr lang="fr-FR" sz="1600" b="1" dirty="0" err="1" smtClean="0"/>
              <a:t>attack</a:t>
            </a:r>
            <a:endParaRPr lang="fr-FR" sz="1600" dirty="0"/>
          </a:p>
        </p:txBody>
      </p:sp>
    </p:spTree>
    <p:extLst>
      <p:ext uri="{BB962C8B-B14F-4D97-AF65-F5344CB8AC3E}">
        <p14:creationId xmlns:p14="http://schemas.microsoft.com/office/powerpoint/2010/main" val="16935258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070" y="334879"/>
            <a:ext cx="4116961" cy="369332"/>
          </a:xfrm>
          <a:prstGeom prst="rect">
            <a:avLst/>
          </a:prstGeom>
        </p:spPr>
        <p:txBody>
          <a:bodyPr wrap="none">
            <a:spAutoFit/>
          </a:bodyPr>
          <a:lstStyle/>
          <a:p>
            <a:r>
              <a:rPr lang="fr-FR" b="1" dirty="0" smtClean="0"/>
              <a:t>TP1 : Préparation des machines virtuelles</a:t>
            </a:r>
            <a:endParaRPr lang="fr-FR" dirty="0"/>
          </a:p>
        </p:txBody>
      </p:sp>
      <p:sp>
        <p:nvSpPr>
          <p:cNvPr id="5" name="Rectangle 4"/>
          <p:cNvSpPr/>
          <p:nvPr/>
        </p:nvSpPr>
        <p:spPr>
          <a:xfrm>
            <a:off x="522512" y="1174438"/>
            <a:ext cx="10901548" cy="830997"/>
          </a:xfrm>
          <a:prstGeom prst="rect">
            <a:avLst/>
          </a:prstGeom>
        </p:spPr>
        <p:txBody>
          <a:bodyPr wrap="square">
            <a:spAutoFit/>
          </a:bodyPr>
          <a:lstStyle/>
          <a:p>
            <a:r>
              <a:rPr lang="fr-FR" sz="1600" dirty="0" smtClean="0"/>
              <a:t>L’objectif du présent TP est de mettre en place :</a:t>
            </a:r>
          </a:p>
          <a:p>
            <a:pPr marL="742950" lvl="1" indent="-285750">
              <a:buFont typeface="Arial" charset="0"/>
              <a:buChar char="•"/>
            </a:pPr>
            <a:r>
              <a:rPr lang="fr-FR" sz="1600" dirty="0" smtClean="0"/>
              <a:t>Une machine Debian 8 (mode réseau Pont) qui sera notre NMS</a:t>
            </a:r>
          </a:p>
          <a:p>
            <a:pPr marL="742950" lvl="1" indent="-285750">
              <a:buFont typeface="Arial" charset="0"/>
              <a:buChar char="•"/>
            </a:pPr>
            <a:r>
              <a:rPr lang="fr-FR" sz="1600" dirty="0" smtClean="0"/>
              <a:t>Une machine Debian 8 (mode réseau Pont) qui sera notre machine à surveiller</a:t>
            </a:r>
            <a:endParaRPr lang="fr-FR" sz="1600" dirty="0"/>
          </a:p>
        </p:txBody>
      </p:sp>
    </p:spTree>
    <p:extLst>
      <p:ext uri="{BB962C8B-B14F-4D97-AF65-F5344CB8AC3E}">
        <p14:creationId xmlns:p14="http://schemas.microsoft.com/office/powerpoint/2010/main" val="336744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070" y="334879"/>
            <a:ext cx="3087640" cy="369332"/>
          </a:xfrm>
          <a:prstGeom prst="rect">
            <a:avLst/>
          </a:prstGeom>
        </p:spPr>
        <p:txBody>
          <a:bodyPr wrap="none">
            <a:spAutoFit/>
          </a:bodyPr>
          <a:lstStyle/>
          <a:p>
            <a:r>
              <a:rPr lang="fr-FR" b="1" dirty="0" smtClean="0"/>
              <a:t>TP2 : Configuration de SNMPD</a:t>
            </a:r>
            <a:endParaRPr lang="fr-FR" dirty="0"/>
          </a:p>
        </p:txBody>
      </p:sp>
      <p:sp>
        <p:nvSpPr>
          <p:cNvPr id="5" name="Rectangle 4"/>
          <p:cNvSpPr/>
          <p:nvPr/>
        </p:nvSpPr>
        <p:spPr>
          <a:xfrm>
            <a:off x="558070" y="794428"/>
            <a:ext cx="10901548" cy="6001643"/>
          </a:xfrm>
          <a:prstGeom prst="rect">
            <a:avLst/>
          </a:prstGeom>
        </p:spPr>
        <p:txBody>
          <a:bodyPr wrap="square">
            <a:spAutoFit/>
          </a:bodyPr>
          <a:lstStyle/>
          <a:p>
            <a:r>
              <a:rPr lang="fr-FR" sz="1600" dirty="0" smtClean="0"/>
              <a:t>Le serveur SNMP de Linux est SNMPD.</a:t>
            </a:r>
          </a:p>
          <a:p>
            <a:endParaRPr lang="fr-FR" sz="1600" dirty="0"/>
          </a:p>
          <a:p>
            <a:r>
              <a:rPr lang="fr-FR" sz="1600" dirty="0" smtClean="0"/>
              <a:t>Pour l’installer sur Debian un paquet existe. Il est également utile d’installer le paquet SNMP pour pouvoir tester son serveur en local.</a:t>
            </a:r>
          </a:p>
          <a:p>
            <a:endParaRPr lang="fr-FR" sz="1600" dirty="0"/>
          </a:p>
          <a:p>
            <a:r>
              <a:rPr lang="fr-FR" sz="1600" dirty="0" smtClean="0"/>
              <a:t>Commencer par renommer le fichier de configuration original /</a:t>
            </a:r>
            <a:r>
              <a:rPr lang="fr-FR" sz="1600" dirty="0" err="1" smtClean="0"/>
              <a:t>etc</a:t>
            </a:r>
            <a:r>
              <a:rPr lang="fr-FR" sz="1600" dirty="0" smtClean="0"/>
              <a:t>/</a:t>
            </a:r>
            <a:r>
              <a:rPr lang="fr-FR" sz="1600" dirty="0" err="1" smtClean="0"/>
              <a:t>snmp</a:t>
            </a:r>
            <a:r>
              <a:rPr lang="fr-FR" sz="1600" dirty="0" smtClean="0"/>
              <a:t>/</a:t>
            </a:r>
            <a:r>
              <a:rPr lang="fr-FR" sz="1600" dirty="0" err="1" smtClean="0"/>
              <a:t>snmpd.conf</a:t>
            </a:r>
            <a:r>
              <a:rPr lang="fr-FR" sz="1600" dirty="0" smtClean="0"/>
              <a:t> en </a:t>
            </a:r>
            <a:r>
              <a:rPr lang="fr-FR" sz="1600" dirty="0" err="1" smtClean="0"/>
              <a:t>snmpd.conf.orig</a:t>
            </a:r>
            <a:r>
              <a:rPr lang="fr-FR" sz="1600" dirty="0" smtClean="0"/>
              <a:t> par exemple.</a:t>
            </a:r>
          </a:p>
          <a:p>
            <a:endParaRPr lang="fr-FR" sz="1600" dirty="0"/>
          </a:p>
          <a:p>
            <a:r>
              <a:rPr lang="fr-FR" sz="1600" dirty="0" smtClean="0"/>
              <a:t>Editer ensuite un fichier vide /</a:t>
            </a:r>
            <a:r>
              <a:rPr lang="fr-FR" sz="1600" dirty="0" err="1" smtClean="0"/>
              <a:t>etc</a:t>
            </a:r>
            <a:r>
              <a:rPr lang="fr-FR" sz="1600" dirty="0" smtClean="0"/>
              <a:t>/</a:t>
            </a:r>
            <a:r>
              <a:rPr lang="fr-FR" sz="1600" dirty="0" err="1" smtClean="0"/>
              <a:t>snmp</a:t>
            </a:r>
            <a:r>
              <a:rPr lang="fr-FR" sz="1600" dirty="0" smtClean="0"/>
              <a:t>/</a:t>
            </a:r>
            <a:r>
              <a:rPr lang="fr-FR" sz="1600" dirty="0" err="1" smtClean="0"/>
              <a:t>snmpd.conf</a:t>
            </a:r>
            <a:r>
              <a:rPr lang="fr-FR" sz="1600" dirty="0" smtClean="0"/>
              <a:t>.</a:t>
            </a:r>
          </a:p>
          <a:p>
            <a:endParaRPr lang="fr-FR" sz="1600" dirty="0" smtClean="0"/>
          </a:p>
          <a:p>
            <a:r>
              <a:rPr lang="fr-FR" sz="1600" dirty="0" smtClean="0"/>
              <a:t>Ajoutez :</a:t>
            </a:r>
            <a:endParaRPr lang="fr-FR" sz="1600" dirty="0"/>
          </a:p>
          <a:p>
            <a:r>
              <a:rPr lang="fr-FR" sz="1600" dirty="0" err="1">
                <a:latin typeface="Courier New" charset="0"/>
                <a:ea typeface="Courier New" charset="0"/>
                <a:cs typeface="Courier New" charset="0"/>
              </a:rPr>
              <a:t>rocommunity</a:t>
            </a:r>
            <a:r>
              <a:rPr lang="fr-FR" sz="1600" dirty="0">
                <a:latin typeface="Courier New" charset="0"/>
                <a:ea typeface="Courier New" charset="0"/>
                <a:cs typeface="Courier New" charset="0"/>
              </a:rPr>
              <a:t> </a:t>
            </a:r>
            <a:r>
              <a:rPr lang="fr-FR" sz="1600" dirty="0" err="1" smtClean="0">
                <a:latin typeface="Courier New" charset="0"/>
                <a:ea typeface="Courier New" charset="0"/>
                <a:cs typeface="Courier New" charset="0"/>
              </a:rPr>
              <a:t>macommunaute</a:t>
            </a:r>
            <a:endParaRPr lang="fr-FR" sz="1600" dirty="0" smtClean="0">
              <a:latin typeface="Courier New" charset="0"/>
              <a:ea typeface="Courier New" charset="0"/>
              <a:cs typeface="Courier New" charset="0"/>
            </a:endParaRPr>
          </a:p>
          <a:p>
            <a:endParaRPr lang="fr-FR" sz="1600" dirty="0">
              <a:ea typeface="Courier New" charset="0"/>
              <a:cs typeface="Courier New" charset="0"/>
            </a:endParaRPr>
          </a:p>
          <a:p>
            <a:r>
              <a:rPr lang="fr-FR" sz="1600" dirty="0" smtClean="0">
                <a:ea typeface="Courier New" charset="0"/>
                <a:cs typeface="Courier New" charset="0"/>
              </a:rPr>
              <a:t>Si vous désirez ajouter de la sécurité vous pouvez ajouter l’IP de la machine autorisée à se connecter à la fin de la ligne</a:t>
            </a:r>
            <a:endParaRPr lang="fr-FR" sz="1600" dirty="0">
              <a:ea typeface="Courier New" charset="0"/>
              <a:cs typeface="Courier New" charset="0"/>
            </a:endParaRPr>
          </a:p>
          <a:p>
            <a:r>
              <a:rPr lang="fr-FR" sz="1600" dirty="0" err="1">
                <a:latin typeface="Courier New" charset="0"/>
                <a:ea typeface="Courier New" charset="0"/>
                <a:cs typeface="Courier New" charset="0"/>
              </a:rPr>
              <a:t>r</a:t>
            </a:r>
            <a:r>
              <a:rPr lang="fr-FR" sz="1600" dirty="0" err="1" smtClean="0">
                <a:latin typeface="Courier New" charset="0"/>
                <a:ea typeface="Courier New" charset="0"/>
                <a:cs typeface="Courier New" charset="0"/>
              </a:rPr>
              <a:t>wcommunity</a:t>
            </a:r>
            <a:r>
              <a:rPr lang="fr-FR" sz="1600" dirty="0" smtClean="0">
                <a:ea typeface="Courier New" charset="0"/>
                <a:cs typeface="Courier New" charset="0"/>
              </a:rPr>
              <a:t> donne les accès en lecture / écriture.</a:t>
            </a:r>
          </a:p>
          <a:p>
            <a:endParaRPr lang="fr-FR" sz="1600" dirty="0">
              <a:ea typeface="Courier New" charset="0"/>
              <a:cs typeface="Courier New" charset="0"/>
            </a:endParaRPr>
          </a:p>
          <a:p>
            <a:r>
              <a:rPr lang="fr-FR" sz="1600" dirty="0" smtClean="0">
                <a:ea typeface="Courier New" charset="0"/>
                <a:cs typeface="Courier New" charset="0"/>
              </a:rPr>
              <a:t>Ajoutez ensuite :</a:t>
            </a:r>
          </a:p>
          <a:p>
            <a:r>
              <a:rPr lang="fr-FR" sz="1600" dirty="0" err="1">
                <a:latin typeface="Courier New" charset="0"/>
                <a:ea typeface="Courier New" charset="0"/>
                <a:cs typeface="Courier New" charset="0"/>
              </a:rPr>
              <a:t>s</a:t>
            </a:r>
            <a:r>
              <a:rPr lang="fr-FR" sz="1600" dirty="0" err="1" smtClean="0">
                <a:latin typeface="Courier New" charset="0"/>
                <a:ea typeface="Courier New" charset="0"/>
                <a:cs typeface="Courier New" charset="0"/>
              </a:rPr>
              <a:t>yscontact</a:t>
            </a:r>
            <a:r>
              <a:rPr lang="fr-FR" sz="1600" dirty="0" smtClean="0">
                <a:latin typeface="Courier New" charset="0"/>
                <a:ea typeface="Courier New" charset="0"/>
                <a:cs typeface="Courier New" charset="0"/>
              </a:rPr>
              <a:t> </a:t>
            </a:r>
            <a:r>
              <a:rPr lang="fr-FR" sz="1600" dirty="0" smtClean="0">
                <a:latin typeface="Courier New" charset="0"/>
                <a:ea typeface="Courier New" charset="0"/>
                <a:cs typeface="Courier New" charset="0"/>
                <a:hlinkClick r:id="rId2"/>
              </a:rPr>
              <a:t>js@topsystem.ma</a:t>
            </a:r>
            <a:endParaRPr lang="fr-FR" sz="1600" dirty="0" smtClean="0">
              <a:latin typeface="Courier New" charset="0"/>
              <a:ea typeface="Courier New" charset="0"/>
              <a:cs typeface="Courier New" charset="0"/>
            </a:endParaRPr>
          </a:p>
          <a:p>
            <a:r>
              <a:rPr lang="fr-FR" sz="1600" dirty="0" err="1" smtClean="0">
                <a:latin typeface="Courier New" charset="0"/>
                <a:ea typeface="Courier New" charset="0"/>
                <a:cs typeface="Courier New" charset="0"/>
              </a:rPr>
              <a:t>Syslocation</a:t>
            </a:r>
            <a:r>
              <a:rPr lang="fr-FR" sz="1600" dirty="0" smtClean="0">
                <a:latin typeface="Courier New" charset="0"/>
                <a:ea typeface="Courier New" charset="0"/>
                <a:cs typeface="Courier New" charset="0"/>
              </a:rPr>
              <a:t> Afrique/Maroc/Casablanca IGS/Salle 4</a:t>
            </a:r>
          </a:p>
          <a:p>
            <a:endParaRPr lang="fr-FR" sz="1600" dirty="0" smtClean="0">
              <a:ea typeface="Courier New" charset="0"/>
              <a:cs typeface="Courier New" charset="0"/>
            </a:endParaRPr>
          </a:p>
          <a:p>
            <a:r>
              <a:rPr lang="fr-FR" sz="1600" dirty="0" smtClean="0">
                <a:ea typeface="Courier New" charset="0"/>
                <a:cs typeface="Courier New" charset="0"/>
              </a:rPr>
              <a:t>Redémarrez le service SNMP</a:t>
            </a:r>
            <a:endParaRPr lang="fr-FR" sz="1600" dirty="0">
              <a:ea typeface="Courier New" charset="0"/>
              <a:cs typeface="Courier New" charset="0"/>
            </a:endParaRPr>
          </a:p>
          <a:p>
            <a:r>
              <a:rPr lang="fr-FR" sz="1600" dirty="0" smtClean="0">
                <a:ea typeface="Courier New" charset="0"/>
                <a:cs typeface="Courier New" charset="0"/>
              </a:rPr>
              <a:t>Vous pouvez tester votre serveur en tapant la commande :</a:t>
            </a:r>
          </a:p>
          <a:p>
            <a:r>
              <a:rPr lang="fr-FR" sz="1600" dirty="0" err="1">
                <a:latin typeface="Courier New" charset="0"/>
                <a:ea typeface="Courier New" charset="0"/>
                <a:cs typeface="Courier New" charset="0"/>
              </a:rPr>
              <a:t>s</a:t>
            </a:r>
            <a:r>
              <a:rPr lang="fr-FR" sz="1600" dirty="0" err="1" smtClean="0">
                <a:latin typeface="Courier New" charset="0"/>
                <a:ea typeface="Courier New" charset="0"/>
                <a:cs typeface="Courier New" charset="0"/>
              </a:rPr>
              <a:t>nmpwalk</a:t>
            </a:r>
            <a:r>
              <a:rPr lang="fr-FR" sz="1600" dirty="0" smtClean="0">
                <a:latin typeface="Courier New" charset="0"/>
                <a:ea typeface="Courier New" charset="0"/>
                <a:cs typeface="Courier New" charset="0"/>
              </a:rPr>
              <a:t> –v 2c –c </a:t>
            </a:r>
            <a:r>
              <a:rPr lang="fr-FR" sz="1600" dirty="0" err="1" smtClean="0">
                <a:latin typeface="Courier New" charset="0"/>
                <a:ea typeface="Courier New" charset="0"/>
                <a:cs typeface="Courier New" charset="0"/>
              </a:rPr>
              <a:t>macommunaute</a:t>
            </a:r>
            <a:r>
              <a:rPr lang="fr-FR" sz="1600" dirty="0" smtClean="0">
                <a:latin typeface="Courier New" charset="0"/>
                <a:ea typeface="Courier New" charset="0"/>
                <a:cs typeface="Courier New" charset="0"/>
              </a:rPr>
              <a:t> IP_A_MONITORER</a:t>
            </a:r>
          </a:p>
          <a:p>
            <a:endParaRPr lang="fr-FR" sz="1600" dirty="0">
              <a:latin typeface="Courier New" charset="0"/>
              <a:ea typeface="Courier New" charset="0"/>
              <a:cs typeface="Courier New" charset="0"/>
            </a:endParaRPr>
          </a:p>
          <a:p>
            <a:r>
              <a:rPr lang="fr-FR" sz="1600" dirty="0" smtClean="0">
                <a:ea typeface="Courier New" charset="0"/>
                <a:cs typeface="Courier New" charset="0"/>
              </a:rPr>
              <a:t>Essayez cette commande depuis votre machine et depuis le NMS</a:t>
            </a:r>
            <a:endParaRPr lang="fr-FR" sz="1600" dirty="0">
              <a:ea typeface="Courier New" charset="0"/>
              <a:cs typeface="Courier New" charset="0"/>
            </a:endParaRPr>
          </a:p>
        </p:txBody>
      </p:sp>
    </p:spTree>
    <p:extLst>
      <p:ext uri="{BB962C8B-B14F-4D97-AF65-F5344CB8AC3E}">
        <p14:creationId xmlns:p14="http://schemas.microsoft.com/office/powerpoint/2010/main" val="373623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070" y="334879"/>
            <a:ext cx="2694520" cy="369332"/>
          </a:xfrm>
          <a:prstGeom prst="rect">
            <a:avLst/>
          </a:prstGeom>
        </p:spPr>
        <p:txBody>
          <a:bodyPr wrap="none">
            <a:spAutoFit/>
          </a:bodyPr>
          <a:lstStyle/>
          <a:p>
            <a:r>
              <a:rPr lang="fr-FR" b="1" dirty="0" smtClean="0"/>
              <a:t>TP3 : Utilisation de </a:t>
            </a:r>
            <a:r>
              <a:rPr lang="fr-FR" b="1" dirty="0" err="1" smtClean="0"/>
              <a:t>snmpB</a:t>
            </a:r>
            <a:endParaRPr lang="fr-FR" dirty="0"/>
          </a:p>
        </p:txBody>
      </p:sp>
      <p:sp>
        <p:nvSpPr>
          <p:cNvPr id="5" name="Rectangle 4"/>
          <p:cNvSpPr/>
          <p:nvPr/>
        </p:nvSpPr>
        <p:spPr>
          <a:xfrm>
            <a:off x="522512" y="1174438"/>
            <a:ext cx="10901548" cy="3785652"/>
          </a:xfrm>
          <a:prstGeom prst="rect">
            <a:avLst/>
          </a:prstGeom>
        </p:spPr>
        <p:txBody>
          <a:bodyPr wrap="square">
            <a:spAutoFit/>
          </a:bodyPr>
          <a:lstStyle/>
          <a:p>
            <a:r>
              <a:rPr lang="fr-FR" sz="1600" dirty="0" smtClean="0"/>
              <a:t>L’outils SNMPB va permettre de faire des requêtes à l’aide d’une interface graphique, de parcourir la MIB, </a:t>
            </a:r>
            <a:r>
              <a:rPr lang="fr-FR" sz="1600" dirty="0" err="1" smtClean="0"/>
              <a:t>etc</a:t>
            </a:r>
            <a:r>
              <a:rPr lang="fr-FR" sz="1600" dirty="0" smtClean="0"/>
              <a:t> </a:t>
            </a:r>
            <a:r>
              <a:rPr lang="is-IS" sz="1600" dirty="0" smtClean="0"/>
              <a:t>…</a:t>
            </a:r>
          </a:p>
          <a:p>
            <a:endParaRPr lang="is-IS" sz="1600" dirty="0"/>
          </a:p>
          <a:p>
            <a:r>
              <a:rPr lang="is-IS" sz="1600" dirty="0" smtClean="0"/>
              <a:t>Le téléchargement se fait à partir de </a:t>
            </a:r>
            <a:r>
              <a:rPr lang="fr-FR" sz="1600" dirty="0">
                <a:hlinkClick r:id="rId2"/>
              </a:rPr>
              <a:t>http://sourceforge.net/projects/snmpb</a:t>
            </a:r>
            <a:r>
              <a:rPr lang="fr-FR" sz="1600" dirty="0" smtClean="0">
                <a:hlinkClick r:id="rId2"/>
              </a:rPr>
              <a:t>/</a:t>
            </a:r>
            <a:endParaRPr lang="fr-FR" sz="1600" dirty="0" smtClean="0"/>
          </a:p>
          <a:p>
            <a:endParaRPr lang="fr-FR" sz="1600" dirty="0"/>
          </a:p>
          <a:p>
            <a:pPr marL="342900" indent="-342900">
              <a:buAutoNum type="arabicPeriod"/>
            </a:pPr>
            <a:r>
              <a:rPr lang="fr-FR" sz="1600" dirty="0" smtClean="0"/>
              <a:t>Installer et configurer SNMPB pour se connecter à votre machine Linux en SNMPv1 et V2c</a:t>
            </a:r>
          </a:p>
          <a:p>
            <a:pPr marL="342900" indent="-342900">
              <a:buAutoNum type="arabicPeriod"/>
            </a:pPr>
            <a:r>
              <a:rPr lang="fr-FR" sz="1600" dirty="0" smtClean="0"/>
              <a:t>Parcourez la MIB avec l’explorer.</a:t>
            </a:r>
          </a:p>
          <a:p>
            <a:pPr marL="342900" indent="-342900">
              <a:buAutoNum type="arabicPeriod"/>
            </a:pPr>
            <a:r>
              <a:rPr lang="fr-FR" sz="1600" dirty="0" smtClean="0"/>
              <a:t>Trouvez dans le MIB les connexions TCP ouverte</a:t>
            </a:r>
          </a:p>
          <a:p>
            <a:pPr marL="800100" lvl="1" indent="-342900">
              <a:buAutoNum type="arabicPeriod"/>
            </a:pPr>
            <a:r>
              <a:rPr lang="fr-FR" sz="1600" dirty="0" smtClean="0"/>
              <a:t>Faites un </a:t>
            </a:r>
            <a:r>
              <a:rPr lang="fr-FR" sz="1600" dirty="0" err="1" smtClean="0"/>
              <a:t>Walk</a:t>
            </a:r>
            <a:endParaRPr lang="fr-FR" sz="1600" dirty="0" smtClean="0"/>
          </a:p>
          <a:p>
            <a:pPr marL="800100" lvl="1" indent="-342900">
              <a:buAutoNum type="arabicPeriod"/>
            </a:pPr>
            <a:r>
              <a:rPr lang="fr-FR" sz="1600" dirty="0" smtClean="0"/>
              <a:t>Faites un Table </a:t>
            </a:r>
            <a:r>
              <a:rPr lang="fr-FR" sz="1600" dirty="0" err="1" smtClean="0"/>
              <a:t>View</a:t>
            </a:r>
            <a:endParaRPr lang="fr-FR" sz="1600" dirty="0" smtClean="0"/>
          </a:p>
          <a:p>
            <a:pPr marL="342900" indent="-342900">
              <a:buAutoNum type="arabicPeriod"/>
            </a:pPr>
            <a:r>
              <a:rPr lang="fr-FR" sz="1600" dirty="0" smtClean="0"/>
              <a:t>Chargez les modules HOST-RESOURCES-MIB et HOST-RESOURCES-TYPES</a:t>
            </a:r>
          </a:p>
          <a:p>
            <a:pPr marL="342900" indent="-342900">
              <a:buAutoNum type="arabicPeriod"/>
            </a:pPr>
            <a:r>
              <a:rPr lang="fr-FR" sz="1600" dirty="0" smtClean="0"/>
              <a:t>Récupérez la liste des partitions de la machine Linux</a:t>
            </a:r>
          </a:p>
          <a:p>
            <a:pPr marL="342900" indent="-342900">
              <a:buAutoNum type="arabicPeriod"/>
            </a:pPr>
            <a:r>
              <a:rPr lang="fr-FR" sz="1600" dirty="0" smtClean="0"/>
              <a:t>Récupérez l’</a:t>
            </a:r>
            <a:r>
              <a:rPr lang="fr-FR" sz="1600" dirty="0" err="1" smtClean="0"/>
              <a:t>uptime</a:t>
            </a:r>
            <a:r>
              <a:rPr lang="fr-FR" sz="1600" dirty="0" smtClean="0"/>
              <a:t> de la machine</a:t>
            </a:r>
          </a:p>
          <a:p>
            <a:pPr marL="342900" indent="-342900">
              <a:buAutoNum type="arabicPeriod"/>
            </a:pPr>
            <a:r>
              <a:rPr lang="fr-FR" sz="1600" dirty="0" smtClean="0"/>
              <a:t>Téléchargez et chargez la lib net </a:t>
            </a:r>
            <a:r>
              <a:rPr lang="fr-FR" sz="1600" dirty="0" err="1" smtClean="0"/>
              <a:t>snmp</a:t>
            </a:r>
            <a:r>
              <a:rPr lang="fr-FR" sz="1600" dirty="0"/>
              <a:t> (voir http://</a:t>
            </a:r>
            <a:r>
              <a:rPr lang="fr-FR" sz="1600" dirty="0" err="1"/>
              <a:t>www.net-snmp.org</a:t>
            </a:r>
            <a:r>
              <a:rPr lang="fr-FR" sz="1600" dirty="0"/>
              <a:t>/docs/</a:t>
            </a:r>
            <a:r>
              <a:rPr lang="fr-FR" sz="1600" dirty="0" err="1"/>
              <a:t>mibs</a:t>
            </a:r>
            <a:r>
              <a:rPr lang="fr-FR" sz="1600" dirty="0" smtClean="0"/>
              <a:t>/)</a:t>
            </a:r>
          </a:p>
          <a:p>
            <a:pPr marL="342900" indent="-342900">
              <a:buAutoNum type="arabicPeriod"/>
            </a:pPr>
            <a:r>
              <a:rPr lang="fr-FR" sz="1600" dirty="0" smtClean="0"/>
              <a:t>Chargez les MIB </a:t>
            </a:r>
            <a:r>
              <a:rPr lang="fr-FR" sz="1600" dirty="0" err="1" smtClean="0"/>
              <a:t>uc</a:t>
            </a:r>
            <a:r>
              <a:rPr lang="fr-FR" sz="1600" dirty="0" smtClean="0"/>
              <a:t> (</a:t>
            </a:r>
            <a:r>
              <a:rPr lang="fr-FR" sz="1600" dirty="0" err="1" smtClean="0"/>
              <a:t>ucdavis</a:t>
            </a:r>
            <a:r>
              <a:rPr lang="fr-FR" sz="1600" dirty="0" smtClean="0"/>
              <a:t>) </a:t>
            </a:r>
          </a:p>
          <a:p>
            <a:pPr marL="342900" indent="-342900">
              <a:buAutoNum type="arabicPeriod"/>
            </a:pPr>
            <a:r>
              <a:rPr lang="fr-FR" sz="1600" dirty="0" smtClean="0"/>
              <a:t>Naviguez dans la MIB </a:t>
            </a:r>
            <a:r>
              <a:rPr lang="fr-FR" sz="1600" dirty="0" err="1" smtClean="0"/>
              <a:t>Uc</a:t>
            </a:r>
            <a:r>
              <a:rPr lang="fr-FR" sz="1600" dirty="0" smtClean="0"/>
              <a:t> Davis et découvrez ce que vous pouvez monitorer</a:t>
            </a:r>
            <a:endParaRPr lang="fr-FR" sz="1600" dirty="0"/>
          </a:p>
        </p:txBody>
      </p:sp>
    </p:spTree>
    <p:extLst>
      <p:ext uri="{BB962C8B-B14F-4D97-AF65-F5344CB8AC3E}">
        <p14:creationId xmlns:p14="http://schemas.microsoft.com/office/powerpoint/2010/main" val="19511068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070" y="334879"/>
            <a:ext cx="3453894" cy="369332"/>
          </a:xfrm>
          <a:prstGeom prst="rect">
            <a:avLst/>
          </a:prstGeom>
        </p:spPr>
        <p:txBody>
          <a:bodyPr wrap="none">
            <a:spAutoFit/>
          </a:bodyPr>
          <a:lstStyle/>
          <a:p>
            <a:r>
              <a:rPr lang="fr-FR" b="1" dirty="0" smtClean="0"/>
              <a:t>TP4 : </a:t>
            </a:r>
            <a:r>
              <a:rPr lang="fr-FR" b="1" dirty="0" err="1" smtClean="0"/>
              <a:t>snmp</a:t>
            </a:r>
            <a:r>
              <a:rPr lang="fr-FR" b="1" dirty="0" smtClean="0"/>
              <a:t> en ligne de commande</a:t>
            </a:r>
            <a:endParaRPr lang="fr-FR" dirty="0"/>
          </a:p>
        </p:txBody>
      </p:sp>
      <p:sp>
        <p:nvSpPr>
          <p:cNvPr id="5" name="Rectangle 4"/>
          <p:cNvSpPr/>
          <p:nvPr/>
        </p:nvSpPr>
        <p:spPr>
          <a:xfrm>
            <a:off x="522512" y="1174438"/>
            <a:ext cx="10901548" cy="5016758"/>
          </a:xfrm>
          <a:prstGeom prst="rect">
            <a:avLst/>
          </a:prstGeom>
        </p:spPr>
        <p:txBody>
          <a:bodyPr wrap="square">
            <a:spAutoFit/>
          </a:bodyPr>
          <a:lstStyle/>
          <a:p>
            <a:r>
              <a:rPr lang="fr-FR" sz="1600" dirty="0" err="1" smtClean="0"/>
              <a:t>snmpWalk</a:t>
            </a:r>
            <a:r>
              <a:rPr lang="fr-FR" sz="1600" dirty="0" smtClean="0"/>
              <a:t> permet de parcourir un arbre </a:t>
            </a:r>
          </a:p>
          <a:p>
            <a:endParaRPr lang="fr-FR" sz="1600" dirty="0" smtClean="0"/>
          </a:p>
          <a:p>
            <a:r>
              <a:rPr lang="fr-FR" sz="1600" dirty="0" err="1" smtClean="0"/>
              <a:t>snmpGet</a:t>
            </a:r>
            <a:r>
              <a:rPr lang="fr-FR" sz="1600" dirty="0" smtClean="0"/>
              <a:t> permet de récupérer la valeur d’un OID</a:t>
            </a:r>
          </a:p>
          <a:p>
            <a:endParaRPr lang="fr-FR" sz="1600" dirty="0"/>
          </a:p>
          <a:p>
            <a:r>
              <a:rPr lang="fr-FR" sz="1600" dirty="0" err="1">
                <a:latin typeface="Courier New" charset="0"/>
                <a:ea typeface="Courier New" charset="0"/>
                <a:cs typeface="Courier New" charset="0"/>
              </a:rPr>
              <a:t>snmpwalk</a:t>
            </a:r>
            <a:r>
              <a:rPr lang="fr-FR" sz="1600" dirty="0">
                <a:latin typeface="Courier New" charset="0"/>
                <a:ea typeface="Courier New" charset="0"/>
                <a:cs typeface="Courier New" charset="0"/>
              </a:rPr>
              <a:t> -v &lt;</a:t>
            </a:r>
            <a:r>
              <a:rPr lang="fr-FR" sz="1600" dirty="0" err="1">
                <a:latin typeface="Courier New" charset="0"/>
                <a:ea typeface="Courier New" charset="0"/>
                <a:cs typeface="Courier New" charset="0"/>
              </a:rPr>
              <a:t>laversion</a:t>
            </a:r>
            <a:r>
              <a:rPr lang="fr-FR" sz="1600" dirty="0">
                <a:latin typeface="Courier New" charset="0"/>
                <a:ea typeface="Courier New" charset="0"/>
                <a:cs typeface="Courier New" charset="0"/>
              </a:rPr>
              <a:t>&gt; -c &lt;</a:t>
            </a:r>
            <a:r>
              <a:rPr lang="fr-FR" sz="1600" dirty="0" err="1">
                <a:latin typeface="Courier New" charset="0"/>
                <a:ea typeface="Courier New" charset="0"/>
                <a:cs typeface="Courier New" charset="0"/>
              </a:rPr>
              <a:t>lacommunaute</a:t>
            </a:r>
            <a:r>
              <a:rPr lang="fr-FR" sz="1600" dirty="0">
                <a:latin typeface="Courier New" charset="0"/>
                <a:ea typeface="Courier New" charset="0"/>
                <a:cs typeface="Courier New" charset="0"/>
              </a:rPr>
              <a:t>&gt; &lt;</a:t>
            </a:r>
            <a:r>
              <a:rPr lang="fr-FR" sz="1600" dirty="0" err="1">
                <a:latin typeface="Courier New" charset="0"/>
                <a:ea typeface="Courier New" charset="0"/>
                <a:cs typeface="Courier New" charset="0"/>
              </a:rPr>
              <a:t>adresseip</a:t>
            </a:r>
            <a:r>
              <a:rPr lang="fr-FR" sz="1600" dirty="0">
                <a:latin typeface="Courier New" charset="0"/>
                <a:ea typeface="Courier New" charset="0"/>
                <a:cs typeface="Courier New" charset="0"/>
              </a:rPr>
              <a:t>&gt; &lt;</a:t>
            </a:r>
            <a:r>
              <a:rPr lang="fr-FR" sz="1600" dirty="0" err="1">
                <a:latin typeface="Courier New" charset="0"/>
                <a:ea typeface="Courier New" charset="0"/>
                <a:cs typeface="Courier New" charset="0"/>
              </a:rPr>
              <a:t>oid</a:t>
            </a:r>
            <a:r>
              <a:rPr lang="fr-FR" sz="1600" dirty="0" smtClean="0">
                <a:latin typeface="Courier New" charset="0"/>
                <a:ea typeface="Courier New" charset="0"/>
                <a:cs typeface="Courier New" charset="0"/>
              </a:rPr>
              <a:t>&gt;</a:t>
            </a:r>
          </a:p>
          <a:p>
            <a:r>
              <a:rPr lang="nb-NO" sz="1600" dirty="0" err="1">
                <a:latin typeface="Courier New" charset="0"/>
                <a:ea typeface="Courier New" charset="0"/>
                <a:cs typeface="Courier New" charset="0"/>
              </a:rPr>
              <a:t>snmpwalk</a:t>
            </a:r>
            <a:r>
              <a:rPr lang="nb-NO" sz="1600" dirty="0">
                <a:latin typeface="Courier New" charset="0"/>
                <a:ea typeface="Courier New" charset="0"/>
                <a:cs typeface="Courier New" charset="0"/>
              </a:rPr>
              <a:t> -v 2c -c </a:t>
            </a:r>
            <a:r>
              <a:rPr lang="nb-NO" sz="1600" dirty="0" err="1">
                <a:latin typeface="Courier New" charset="0"/>
                <a:ea typeface="Courier New" charset="0"/>
                <a:cs typeface="Courier New" charset="0"/>
              </a:rPr>
              <a:t>public</a:t>
            </a:r>
            <a:r>
              <a:rPr lang="nb-NO" sz="1600" dirty="0">
                <a:latin typeface="Courier New" charset="0"/>
                <a:ea typeface="Courier New" charset="0"/>
                <a:cs typeface="Courier New" charset="0"/>
              </a:rPr>
              <a:t> 192.168.1.13 </a:t>
            </a:r>
            <a:r>
              <a:rPr lang="nb-NO" sz="1600" dirty="0" smtClean="0">
                <a:latin typeface="Courier New" charset="0"/>
                <a:ea typeface="Courier New" charset="0"/>
                <a:cs typeface="Courier New" charset="0"/>
              </a:rPr>
              <a:t>1.3.6.1.2.1.2.2.1.10</a:t>
            </a:r>
          </a:p>
          <a:p>
            <a:endParaRPr lang="nb-NO" sz="1600" dirty="0">
              <a:latin typeface="Courier New" charset="0"/>
              <a:ea typeface="Courier New" charset="0"/>
              <a:cs typeface="Courier New" charset="0"/>
            </a:endParaRPr>
          </a:p>
          <a:p>
            <a:r>
              <a:rPr lang="fr-FR" sz="1600" dirty="0" err="1">
                <a:latin typeface="Courier New" charset="0"/>
                <a:ea typeface="Courier New" charset="0"/>
                <a:cs typeface="Courier New" charset="0"/>
              </a:rPr>
              <a:t>snmpget</a:t>
            </a:r>
            <a:r>
              <a:rPr lang="fr-FR" sz="1600" dirty="0">
                <a:latin typeface="Courier New" charset="0"/>
                <a:ea typeface="Courier New" charset="0"/>
                <a:cs typeface="Courier New" charset="0"/>
              </a:rPr>
              <a:t> -v &lt;</a:t>
            </a:r>
            <a:r>
              <a:rPr lang="fr-FR" sz="1600" dirty="0" err="1">
                <a:latin typeface="Courier New" charset="0"/>
                <a:ea typeface="Courier New" charset="0"/>
                <a:cs typeface="Courier New" charset="0"/>
              </a:rPr>
              <a:t>laversion</a:t>
            </a:r>
            <a:r>
              <a:rPr lang="fr-FR" sz="1600" dirty="0">
                <a:latin typeface="Courier New" charset="0"/>
                <a:ea typeface="Courier New" charset="0"/>
                <a:cs typeface="Courier New" charset="0"/>
              </a:rPr>
              <a:t>&gt; -c &lt;</a:t>
            </a:r>
            <a:r>
              <a:rPr lang="fr-FR" sz="1600" dirty="0" err="1">
                <a:latin typeface="Courier New" charset="0"/>
                <a:ea typeface="Courier New" charset="0"/>
                <a:cs typeface="Courier New" charset="0"/>
              </a:rPr>
              <a:t>lacommunaute</a:t>
            </a:r>
            <a:r>
              <a:rPr lang="fr-FR" sz="1600" dirty="0">
                <a:latin typeface="Courier New" charset="0"/>
                <a:ea typeface="Courier New" charset="0"/>
                <a:cs typeface="Courier New" charset="0"/>
              </a:rPr>
              <a:t>&gt; &lt;</a:t>
            </a:r>
            <a:r>
              <a:rPr lang="fr-FR" sz="1600" dirty="0" err="1">
                <a:latin typeface="Courier New" charset="0"/>
                <a:ea typeface="Courier New" charset="0"/>
                <a:cs typeface="Courier New" charset="0"/>
              </a:rPr>
              <a:t>adresseip</a:t>
            </a:r>
            <a:r>
              <a:rPr lang="fr-FR" sz="1600" dirty="0">
                <a:latin typeface="Courier New" charset="0"/>
                <a:ea typeface="Courier New" charset="0"/>
                <a:cs typeface="Courier New" charset="0"/>
              </a:rPr>
              <a:t>&gt; &lt;</a:t>
            </a:r>
            <a:r>
              <a:rPr lang="fr-FR" sz="1600" dirty="0" err="1">
                <a:latin typeface="Courier New" charset="0"/>
                <a:ea typeface="Courier New" charset="0"/>
                <a:cs typeface="Courier New" charset="0"/>
              </a:rPr>
              <a:t>oid</a:t>
            </a:r>
            <a:r>
              <a:rPr lang="fr-FR" sz="1600" dirty="0">
                <a:latin typeface="Courier New" charset="0"/>
                <a:ea typeface="Courier New" charset="0"/>
                <a:cs typeface="Courier New" charset="0"/>
              </a:rPr>
              <a:t>&gt; </a:t>
            </a:r>
            <a:endParaRPr lang="fr-FR" sz="1600" dirty="0" smtClean="0">
              <a:latin typeface="Courier New" charset="0"/>
              <a:ea typeface="Courier New" charset="0"/>
              <a:cs typeface="Courier New" charset="0"/>
            </a:endParaRPr>
          </a:p>
          <a:p>
            <a:r>
              <a:rPr lang="fr-FR" sz="1600" dirty="0" err="1" smtClean="0">
                <a:latin typeface="Courier New" charset="0"/>
                <a:ea typeface="Courier New" charset="0"/>
                <a:cs typeface="Courier New" charset="0"/>
              </a:rPr>
              <a:t>snmpget</a:t>
            </a:r>
            <a:r>
              <a:rPr lang="fr-FR" sz="1600" dirty="0" smtClean="0">
                <a:latin typeface="Courier New" charset="0"/>
                <a:ea typeface="Courier New" charset="0"/>
                <a:cs typeface="Courier New" charset="0"/>
              </a:rPr>
              <a:t> </a:t>
            </a:r>
            <a:r>
              <a:rPr lang="fr-FR" sz="1600" dirty="0">
                <a:latin typeface="Courier New" charset="0"/>
                <a:ea typeface="Courier New" charset="0"/>
                <a:cs typeface="Courier New" charset="0"/>
              </a:rPr>
              <a:t>-v 2c -c public 192.168.1.13 </a:t>
            </a:r>
            <a:r>
              <a:rPr lang="fr-FR" sz="1600" dirty="0" smtClean="0">
                <a:latin typeface="Courier New" charset="0"/>
                <a:ea typeface="Courier New" charset="0"/>
                <a:cs typeface="Courier New" charset="0"/>
              </a:rPr>
              <a:t>1.3.6.1.2.1.2.2.1.10.1</a:t>
            </a:r>
          </a:p>
          <a:p>
            <a:endParaRPr lang="fr-FR" sz="1600" dirty="0">
              <a:latin typeface="Courier New" charset="0"/>
              <a:ea typeface="Courier New" charset="0"/>
              <a:cs typeface="Courier New" charset="0"/>
            </a:endParaRPr>
          </a:p>
          <a:p>
            <a:r>
              <a:rPr lang="fr-FR" sz="1600" dirty="0" smtClean="0">
                <a:latin typeface="Courier New" charset="0"/>
                <a:ea typeface="Courier New" charset="0"/>
                <a:cs typeface="Courier New" charset="0"/>
              </a:rPr>
              <a:t>man </a:t>
            </a:r>
            <a:r>
              <a:rPr lang="fr-FR" sz="1600" dirty="0" err="1" smtClean="0">
                <a:latin typeface="Courier New" charset="0"/>
                <a:ea typeface="Courier New" charset="0"/>
                <a:cs typeface="Courier New" charset="0"/>
              </a:rPr>
              <a:t>snmpcmd</a:t>
            </a:r>
            <a:r>
              <a:rPr lang="fr-FR" sz="1600" dirty="0" smtClean="0">
                <a:latin typeface="Courier New" charset="0"/>
                <a:ea typeface="Courier New" charset="0"/>
                <a:cs typeface="Courier New" charset="0"/>
              </a:rPr>
              <a:t> </a:t>
            </a:r>
            <a:r>
              <a:rPr lang="fr-FR" sz="1600" dirty="0" smtClean="0">
                <a:ea typeface="Courier New" charset="0"/>
                <a:cs typeface="Courier New" charset="0"/>
              </a:rPr>
              <a:t>vous donne la documentation commune à toutes les commandes </a:t>
            </a:r>
            <a:r>
              <a:rPr lang="fr-FR" sz="1600" dirty="0" err="1" smtClean="0">
                <a:ea typeface="Courier New" charset="0"/>
                <a:cs typeface="Courier New" charset="0"/>
              </a:rPr>
              <a:t>snmp</a:t>
            </a:r>
            <a:endParaRPr lang="fr-FR" sz="1600" dirty="0" smtClean="0">
              <a:ea typeface="Courier New" charset="0"/>
              <a:cs typeface="Courier New" charset="0"/>
            </a:endParaRPr>
          </a:p>
          <a:p>
            <a:endParaRPr lang="fr-FR" sz="1600" dirty="0">
              <a:latin typeface="Courier New" charset="0"/>
              <a:ea typeface="Courier New" charset="0"/>
              <a:cs typeface="Courier New" charset="0"/>
            </a:endParaRPr>
          </a:p>
          <a:p>
            <a:r>
              <a:rPr lang="nb-NO" sz="1600" dirty="0" err="1">
                <a:latin typeface="Courier New" charset="0"/>
                <a:ea typeface="Courier New" charset="0"/>
                <a:cs typeface="Courier New" charset="0"/>
              </a:rPr>
              <a:t>snmpwalk</a:t>
            </a:r>
            <a:r>
              <a:rPr lang="nb-NO" sz="1600" dirty="0">
                <a:latin typeface="Courier New" charset="0"/>
                <a:ea typeface="Courier New" charset="0"/>
                <a:cs typeface="Courier New" charset="0"/>
              </a:rPr>
              <a:t> -v 2c -c </a:t>
            </a:r>
            <a:r>
              <a:rPr lang="nb-NO" sz="1600" dirty="0" err="1">
                <a:latin typeface="Courier New" charset="0"/>
                <a:ea typeface="Courier New" charset="0"/>
                <a:cs typeface="Courier New" charset="0"/>
              </a:rPr>
              <a:t>public</a:t>
            </a:r>
            <a:r>
              <a:rPr lang="nb-NO" sz="1600" dirty="0">
                <a:latin typeface="Courier New" charset="0"/>
                <a:ea typeface="Courier New" charset="0"/>
                <a:cs typeface="Courier New" charset="0"/>
              </a:rPr>
              <a:t> -</a:t>
            </a:r>
            <a:r>
              <a:rPr lang="nb-NO" sz="1600" dirty="0" err="1">
                <a:latin typeface="Courier New" charset="0"/>
                <a:ea typeface="Courier New" charset="0"/>
                <a:cs typeface="Courier New" charset="0"/>
              </a:rPr>
              <a:t>Of</a:t>
            </a:r>
            <a:r>
              <a:rPr lang="nb-NO" sz="1600" dirty="0">
                <a:latin typeface="Courier New" charset="0"/>
                <a:ea typeface="Courier New" charset="0"/>
                <a:cs typeface="Courier New" charset="0"/>
              </a:rPr>
              <a:t> 192.168.1.13 </a:t>
            </a:r>
            <a:r>
              <a:rPr lang="nb-NO" sz="1600" dirty="0" smtClean="0">
                <a:latin typeface="Courier New" charset="0"/>
                <a:ea typeface="Courier New" charset="0"/>
                <a:cs typeface="Courier New" charset="0"/>
              </a:rPr>
              <a:t>1.3.6.1.2.1.2.2.1.10</a:t>
            </a:r>
          </a:p>
          <a:p>
            <a:r>
              <a:rPr lang="nb-NO" sz="1600" dirty="0" smtClean="0">
                <a:ea typeface="Courier New" charset="0"/>
                <a:cs typeface="Courier New" charset="0"/>
              </a:rPr>
              <a:t>Affiche </a:t>
            </a:r>
            <a:r>
              <a:rPr lang="nb-NO" sz="1600" dirty="0" err="1" smtClean="0">
                <a:ea typeface="Courier New" charset="0"/>
                <a:cs typeface="Courier New" charset="0"/>
              </a:rPr>
              <a:t>l’oid</a:t>
            </a:r>
            <a:r>
              <a:rPr lang="nb-NO" sz="1600" dirty="0" smtClean="0">
                <a:ea typeface="Courier New" charset="0"/>
                <a:cs typeface="Courier New" charset="0"/>
              </a:rPr>
              <a:t> </a:t>
            </a:r>
            <a:r>
              <a:rPr lang="nb-NO" sz="1600" dirty="0" err="1" smtClean="0">
                <a:ea typeface="Courier New" charset="0"/>
                <a:cs typeface="Courier New" charset="0"/>
              </a:rPr>
              <a:t>complet</a:t>
            </a:r>
            <a:r>
              <a:rPr lang="nb-NO" sz="1600" dirty="0" smtClean="0">
                <a:ea typeface="Courier New" charset="0"/>
                <a:cs typeface="Courier New" charset="0"/>
              </a:rPr>
              <a:t> dans la </a:t>
            </a:r>
            <a:r>
              <a:rPr lang="nb-NO" sz="1600" dirty="0" err="1" smtClean="0">
                <a:ea typeface="Courier New" charset="0"/>
                <a:cs typeface="Courier New" charset="0"/>
              </a:rPr>
              <a:t>sortie</a:t>
            </a:r>
            <a:endParaRPr lang="nb-NO" sz="1600" dirty="0" smtClean="0">
              <a:ea typeface="Courier New" charset="0"/>
              <a:cs typeface="Courier New" charset="0"/>
            </a:endParaRPr>
          </a:p>
          <a:p>
            <a:endParaRPr lang="nb-NO" sz="1600" dirty="0">
              <a:ea typeface="Courier New" charset="0"/>
              <a:cs typeface="Courier New" charset="0"/>
            </a:endParaRPr>
          </a:p>
          <a:p>
            <a:r>
              <a:rPr lang="nb-NO" sz="1600" dirty="0" err="1" smtClean="0">
                <a:ea typeface="Courier New" charset="0"/>
                <a:cs typeface="Courier New" charset="0"/>
              </a:rPr>
              <a:t>snmpTable</a:t>
            </a:r>
            <a:r>
              <a:rPr lang="nb-NO" sz="1600" dirty="0" smtClean="0">
                <a:ea typeface="Courier New" charset="0"/>
                <a:cs typeface="Courier New" charset="0"/>
              </a:rPr>
              <a:t> </a:t>
            </a:r>
            <a:r>
              <a:rPr lang="nb-NO" sz="1600" dirty="0" err="1" smtClean="0">
                <a:ea typeface="Courier New" charset="0"/>
                <a:cs typeface="Courier New" charset="0"/>
              </a:rPr>
              <a:t>permet</a:t>
            </a:r>
            <a:r>
              <a:rPr lang="nb-NO" sz="1600" dirty="0" smtClean="0">
                <a:ea typeface="Courier New" charset="0"/>
                <a:cs typeface="Courier New" charset="0"/>
              </a:rPr>
              <a:t> </a:t>
            </a:r>
            <a:r>
              <a:rPr lang="nb-NO" sz="1600" dirty="0" err="1" smtClean="0">
                <a:ea typeface="Courier New" charset="0"/>
                <a:cs typeface="Courier New" charset="0"/>
              </a:rPr>
              <a:t>d’afficher</a:t>
            </a:r>
            <a:r>
              <a:rPr lang="nb-NO" sz="1600" dirty="0" smtClean="0">
                <a:ea typeface="Courier New" charset="0"/>
                <a:cs typeface="Courier New" charset="0"/>
              </a:rPr>
              <a:t> les </a:t>
            </a:r>
            <a:r>
              <a:rPr lang="nb-NO" sz="1600" dirty="0" err="1" smtClean="0">
                <a:ea typeface="Courier New" charset="0"/>
                <a:cs typeface="Courier New" charset="0"/>
              </a:rPr>
              <a:t>résultats</a:t>
            </a:r>
            <a:r>
              <a:rPr lang="nb-NO" sz="1600" dirty="0" smtClean="0">
                <a:ea typeface="Courier New" charset="0"/>
                <a:cs typeface="Courier New" charset="0"/>
              </a:rPr>
              <a:t> de </a:t>
            </a:r>
            <a:r>
              <a:rPr lang="nb-NO" sz="1600" dirty="0" err="1" smtClean="0">
                <a:ea typeface="Courier New" charset="0"/>
                <a:cs typeface="Courier New" charset="0"/>
              </a:rPr>
              <a:t>sorties</a:t>
            </a:r>
            <a:r>
              <a:rPr lang="nb-NO" sz="1600" dirty="0" smtClean="0">
                <a:ea typeface="Courier New" charset="0"/>
                <a:cs typeface="Courier New" charset="0"/>
              </a:rPr>
              <a:t> au format </a:t>
            </a:r>
            <a:r>
              <a:rPr lang="nb-NO" sz="1600" dirty="0" err="1" smtClean="0">
                <a:ea typeface="Courier New" charset="0"/>
                <a:cs typeface="Courier New" charset="0"/>
              </a:rPr>
              <a:t>tableau</a:t>
            </a:r>
            <a:endParaRPr lang="nb-NO" sz="1600" dirty="0" smtClean="0">
              <a:ea typeface="Courier New" charset="0"/>
              <a:cs typeface="Courier New" charset="0"/>
            </a:endParaRPr>
          </a:p>
          <a:p>
            <a:r>
              <a:rPr lang="nb-NO" sz="1600" dirty="0" err="1">
                <a:latin typeface="Courier New" charset="0"/>
                <a:ea typeface="Courier New" charset="0"/>
                <a:cs typeface="Courier New" charset="0"/>
              </a:rPr>
              <a:t>snmptable</a:t>
            </a:r>
            <a:r>
              <a:rPr lang="nb-NO" sz="1600" dirty="0">
                <a:latin typeface="Courier New" charset="0"/>
                <a:ea typeface="Courier New" charset="0"/>
                <a:cs typeface="Courier New" charset="0"/>
              </a:rPr>
              <a:t> -v 2c -c </a:t>
            </a:r>
            <a:r>
              <a:rPr lang="nb-NO" sz="1600" dirty="0" err="1">
                <a:latin typeface="Courier New" charset="0"/>
                <a:ea typeface="Courier New" charset="0"/>
                <a:cs typeface="Courier New" charset="0"/>
              </a:rPr>
              <a:t>public</a:t>
            </a:r>
            <a:r>
              <a:rPr lang="nb-NO" sz="1600" dirty="0">
                <a:latin typeface="Courier New" charset="0"/>
                <a:ea typeface="Courier New" charset="0"/>
                <a:cs typeface="Courier New" charset="0"/>
              </a:rPr>
              <a:t> </a:t>
            </a:r>
            <a:r>
              <a:rPr lang="nb-NO" sz="1600" dirty="0" err="1">
                <a:latin typeface="Courier New" charset="0"/>
                <a:ea typeface="Courier New" charset="0"/>
                <a:cs typeface="Courier New" charset="0"/>
              </a:rPr>
              <a:t>localhost</a:t>
            </a:r>
            <a:r>
              <a:rPr lang="nb-NO" sz="1600" dirty="0">
                <a:latin typeface="Courier New" charset="0"/>
                <a:ea typeface="Courier New" charset="0"/>
                <a:cs typeface="Courier New" charset="0"/>
              </a:rPr>
              <a:t> </a:t>
            </a:r>
            <a:r>
              <a:rPr lang="nb-NO" sz="1600" dirty="0" smtClean="0">
                <a:latin typeface="Courier New" charset="0"/>
                <a:ea typeface="Courier New" charset="0"/>
                <a:cs typeface="Courier New" charset="0"/>
              </a:rPr>
              <a:t>1.3.6.1.2.1.6.13</a:t>
            </a:r>
          </a:p>
          <a:p>
            <a:endParaRPr lang="nb-NO" sz="1600" dirty="0">
              <a:latin typeface="Courier New" charset="0"/>
              <a:ea typeface="Courier New" charset="0"/>
              <a:cs typeface="Courier New" charset="0"/>
            </a:endParaRPr>
          </a:p>
          <a:p>
            <a:r>
              <a:rPr lang="nb-NO" sz="1600" dirty="0" err="1">
                <a:latin typeface="Courier New" charset="0"/>
                <a:ea typeface="Courier New" charset="0"/>
                <a:cs typeface="Courier New" charset="0"/>
              </a:rPr>
              <a:t>snmptable</a:t>
            </a:r>
            <a:r>
              <a:rPr lang="nb-NO" sz="1600" dirty="0">
                <a:latin typeface="Courier New" charset="0"/>
                <a:ea typeface="Courier New" charset="0"/>
                <a:cs typeface="Courier New" charset="0"/>
              </a:rPr>
              <a:t> -v 2c -c </a:t>
            </a:r>
            <a:r>
              <a:rPr lang="nb-NO" sz="1600" dirty="0" err="1">
                <a:latin typeface="Courier New" charset="0"/>
                <a:ea typeface="Courier New" charset="0"/>
                <a:cs typeface="Courier New" charset="0"/>
              </a:rPr>
              <a:t>public</a:t>
            </a:r>
            <a:r>
              <a:rPr lang="nb-NO" sz="1600" dirty="0">
                <a:latin typeface="Courier New" charset="0"/>
                <a:ea typeface="Courier New" charset="0"/>
                <a:cs typeface="Courier New" charset="0"/>
              </a:rPr>
              <a:t> -</a:t>
            </a:r>
            <a:r>
              <a:rPr lang="nb-NO" sz="1600" dirty="0" err="1">
                <a:latin typeface="Courier New" charset="0"/>
                <a:ea typeface="Courier New" charset="0"/>
                <a:cs typeface="Courier New" charset="0"/>
              </a:rPr>
              <a:t>Cb</a:t>
            </a:r>
            <a:r>
              <a:rPr lang="nb-NO" sz="1600" dirty="0">
                <a:latin typeface="Courier New" charset="0"/>
                <a:ea typeface="Courier New" charset="0"/>
                <a:cs typeface="Courier New" charset="0"/>
              </a:rPr>
              <a:t> </a:t>
            </a:r>
            <a:r>
              <a:rPr lang="nb-NO" sz="1600" dirty="0" err="1">
                <a:latin typeface="Courier New" charset="0"/>
                <a:ea typeface="Courier New" charset="0"/>
                <a:cs typeface="Courier New" charset="0"/>
              </a:rPr>
              <a:t>localhost</a:t>
            </a:r>
            <a:r>
              <a:rPr lang="nb-NO" sz="1600" dirty="0">
                <a:latin typeface="Courier New" charset="0"/>
                <a:ea typeface="Courier New" charset="0"/>
                <a:cs typeface="Courier New" charset="0"/>
              </a:rPr>
              <a:t> </a:t>
            </a:r>
            <a:r>
              <a:rPr lang="nb-NO" sz="1600" dirty="0" smtClean="0">
                <a:latin typeface="Courier New" charset="0"/>
                <a:ea typeface="Courier New" charset="0"/>
                <a:cs typeface="Courier New" charset="0"/>
              </a:rPr>
              <a:t>1.3.6.1.2.1.6.13</a:t>
            </a:r>
          </a:p>
          <a:p>
            <a:r>
              <a:rPr lang="nb-NO" sz="1600" dirty="0" smtClean="0">
                <a:ea typeface="Courier New" charset="0"/>
                <a:cs typeface="Courier New" charset="0"/>
              </a:rPr>
              <a:t>P</a:t>
            </a:r>
            <a:r>
              <a:rPr lang="fr-FR" sz="1600" dirty="0" err="1" smtClean="0">
                <a:ea typeface="Courier New" charset="0"/>
                <a:cs typeface="Courier New" charset="0"/>
              </a:rPr>
              <a:t>our</a:t>
            </a:r>
            <a:r>
              <a:rPr lang="fr-FR" sz="1600" dirty="0" smtClean="0">
                <a:ea typeface="Courier New" charset="0"/>
                <a:cs typeface="Courier New" charset="0"/>
              </a:rPr>
              <a:t> avoir des entêtes raccourcis</a:t>
            </a:r>
            <a:endParaRPr lang="fr-FR" sz="1600" dirty="0">
              <a:ea typeface="Courier New" charset="0"/>
              <a:cs typeface="Courier New" charset="0"/>
            </a:endParaRPr>
          </a:p>
        </p:txBody>
      </p:sp>
    </p:spTree>
    <p:extLst>
      <p:ext uri="{BB962C8B-B14F-4D97-AF65-F5344CB8AC3E}">
        <p14:creationId xmlns:p14="http://schemas.microsoft.com/office/powerpoint/2010/main" val="1825434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070" y="334879"/>
            <a:ext cx="4302203" cy="369332"/>
          </a:xfrm>
          <a:prstGeom prst="rect">
            <a:avLst/>
          </a:prstGeom>
        </p:spPr>
        <p:txBody>
          <a:bodyPr wrap="none">
            <a:spAutoFit/>
          </a:bodyPr>
          <a:lstStyle/>
          <a:p>
            <a:r>
              <a:rPr lang="fr-FR" b="1" dirty="0" smtClean="0"/>
              <a:t>TP5 : supervision des informations système</a:t>
            </a:r>
            <a:endParaRPr lang="fr-FR" dirty="0"/>
          </a:p>
        </p:txBody>
      </p:sp>
      <p:sp>
        <p:nvSpPr>
          <p:cNvPr id="5" name="Rectangle 4"/>
          <p:cNvSpPr/>
          <p:nvPr/>
        </p:nvSpPr>
        <p:spPr>
          <a:xfrm>
            <a:off x="522512" y="1174438"/>
            <a:ext cx="10901548" cy="4278094"/>
          </a:xfrm>
          <a:prstGeom prst="rect">
            <a:avLst/>
          </a:prstGeom>
        </p:spPr>
        <p:txBody>
          <a:bodyPr wrap="square">
            <a:spAutoFit/>
          </a:bodyPr>
          <a:lstStyle/>
          <a:p>
            <a:r>
              <a:rPr lang="fr-FR" sz="1600" b="1" dirty="0" smtClean="0">
                <a:ea typeface="Courier New" charset="0"/>
                <a:cs typeface="Courier New" charset="0"/>
              </a:rPr>
              <a:t>Supervision de la charge</a:t>
            </a:r>
          </a:p>
          <a:p>
            <a:endParaRPr lang="fr-FR" sz="1600" dirty="0">
              <a:ea typeface="Courier New" charset="0"/>
              <a:cs typeface="Courier New" charset="0"/>
            </a:endParaRPr>
          </a:p>
          <a:p>
            <a:r>
              <a:rPr lang="fr-FR" sz="1600" dirty="0" smtClean="0">
                <a:ea typeface="Courier New" charset="0"/>
                <a:cs typeface="Courier New" charset="0"/>
              </a:rPr>
              <a:t>Dans le fichier de configuration de </a:t>
            </a:r>
            <a:r>
              <a:rPr lang="fr-FR" sz="1600" dirty="0" err="1" smtClean="0">
                <a:ea typeface="Courier New" charset="0"/>
                <a:cs typeface="Courier New" charset="0"/>
              </a:rPr>
              <a:t>snmpd</a:t>
            </a:r>
            <a:r>
              <a:rPr lang="fr-FR" sz="1600" dirty="0" smtClean="0">
                <a:ea typeface="Courier New" charset="0"/>
                <a:cs typeface="Courier New" charset="0"/>
              </a:rPr>
              <a:t>, nous allons pouvoir configurer la surveillance de la charge système (</a:t>
            </a:r>
            <a:r>
              <a:rPr lang="fr-FR" sz="1600" dirty="0" err="1" smtClean="0">
                <a:ea typeface="Courier New" charset="0"/>
                <a:cs typeface="Courier New" charset="0"/>
              </a:rPr>
              <a:t>load</a:t>
            </a:r>
            <a:r>
              <a:rPr lang="fr-FR" sz="1600" dirty="0" smtClean="0">
                <a:ea typeface="Courier New" charset="0"/>
                <a:cs typeface="Courier New" charset="0"/>
              </a:rPr>
              <a:t> </a:t>
            </a:r>
            <a:r>
              <a:rPr lang="fr-FR" sz="1600" dirty="0" err="1" smtClean="0">
                <a:ea typeface="Courier New" charset="0"/>
                <a:cs typeface="Courier New" charset="0"/>
              </a:rPr>
              <a:t>average</a:t>
            </a:r>
            <a:r>
              <a:rPr lang="fr-FR" sz="1600" dirty="0" smtClean="0">
                <a:ea typeface="Courier New" charset="0"/>
                <a:cs typeface="Courier New" charset="0"/>
              </a:rPr>
              <a:t>)</a:t>
            </a:r>
          </a:p>
          <a:p>
            <a:endParaRPr lang="fr-FR" sz="1600" dirty="0">
              <a:ea typeface="Courier New" charset="0"/>
              <a:cs typeface="Courier New" charset="0"/>
            </a:endParaRPr>
          </a:p>
          <a:p>
            <a:r>
              <a:rPr lang="fr-FR" sz="1600" dirty="0" smtClean="0">
                <a:ea typeface="Courier New" charset="0"/>
                <a:cs typeface="Courier New" charset="0"/>
              </a:rPr>
              <a:t>Il suffit pour cela de rajouter une ligne au format :</a:t>
            </a:r>
          </a:p>
          <a:p>
            <a:r>
              <a:rPr lang="fr-FR" sz="1600" dirty="0" err="1">
                <a:latin typeface="Courier New" charset="0"/>
                <a:ea typeface="Courier New" charset="0"/>
                <a:cs typeface="Courier New" charset="0"/>
              </a:rPr>
              <a:t>load</a:t>
            </a:r>
            <a:r>
              <a:rPr lang="fr-FR" sz="1600" dirty="0">
                <a:latin typeface="Courier New" charset="0"/>
                <a:ea typeface="Courier New" charset="0"/>
                <a:cs typeface="Courier New" charset="0"/>
              </a:rPr>
              <a:t> loadAveragemax1minutes loadAveragemax5minutes </a:t>
            </a:r>
            <a:r>
              <a:rPr lang="fr-FR" sz="1600" dirty="0" smtClean="0">
                <a:latin typeface="Courier New" charset="0"/>
                <a:ea typeface="Courier New" charset="0"/>
                <a:cs typeface="Courier New" charset="0"/>
              </a:rPr>
              <a:t>loadAveragemax15minutes</a:t>
            </a:r>
          </a:p>
          <a:p>
            <a:endParaRPr lang="fr-FR" sz="1600" dirty="0">
              <a:latin typeface="Courier New" charset="0"/>
              <a:ea typeface="Courier New" charset="0"/>
              <a:cs typeface="Courier New" charset="0"/>
            </a:endParaRPr>
          </a:p>
          <a:p>
            <a:r>
              <a:rPr lang="fr-FR" sz="1600" dirty="0" smtClean="0">
                <a:ea typeface="Courier New" charset="0"/>
                <a:cs typeface="Courier New" charset="0"/>
              </a:rPr>
              <a:t>Par exemple :</a:t>
            </a:r>
            <a:r>
              <a:rPr lang="fr-FR" sz="1600" dirty="0" smtClean="0">
                <a:latin typeface="Courier New" charset="0"/>
                <a:ea typeface="Courier New" charset="0"/>
                <a:cs typeface="Courier New" charset="0"/>
              </a:rPr>
              <a:t> </a:t>
            </a:r>
            <a:r>
              <a:rPr lang="en-US" sz="1600" dirty="0">
                <a:latin typeface="Courier New" charset="0"/>
                <a:ea typeface="Courier New" charset="0"/>
                <a:cs typeface="Courier New" charset="0"/>
              </a:rPr>
              <a:t>load 16 8 </a:t>
            </a:r>
            <a:r>
              <a:rPr lang="en-US" sz="1600" dirty="0" smtClean="0">
                <a:latin typeface="Courier New" charset="0"/>
                <a:ea typeface="Courier New" charset="0"/>
                <a:cs typeface="Courier New" charset="0"/>
              </a:rPr>
              <a:t>4</a:t>
            </a:r>
          </a:p>
          <a:p>
            <a:endParaRPr lang="en-US" sz="1600" dirty="0">
              <a:latin typeface="Courier New" charset="0"/>
              <a:ea typeface="Courier New" charset="0"/>
              <a:cs typeface="Courier New" charset="0"/>
            </a:endParaRPr>
          </a:p>
          <a:p>
            <a:r>
              <a:rPr lang="fr-FR" sz="1600" dirty="0" smtClean="0">
                <a:ea typeface="Courier New" charset="0"/>
                <a:cs typeface="Courier New" charset="0"/>
              </a:rPr>
              <a:t>Si le </a:t>
            </a:r>
            <a:r>
              <a:rPr lang="fr-FR" sz="1600" dirty="0" err="1" smtClean="0">
                <a:ea typeface="Courier New" charset="0"/>
                <a:cs typeface="Courier New" charset="0"/>
              </a:rPr>
              <a:t>load</a:t>
            </a:r>
            <a:r>
              <a:rPr lang="fr-FR" sz="1600" dirty="0" smtClean="0">
                <a:ea typeface="Courier New" charset="0"/>
                <a:cs typeface="Courier New" charset="0"/>
              </a:rPr>
              <a:t> </a:t>
            </a:r>
            <a:r>
              <a:rPr lang="fr-FR" sz="1600" dirty="0" err="1" smtClean="0">
                <a:ea typeface="Courier New" charset="0"/>
                <a:cs typeface="Courier New" charset="0"/>
              </a:rPr>
              <a:t>average</a:t>
            </a:r>
            <a:r>
              <a:rPr lang="fr-FR" sz="1600" dirty="0" smtClean="0">
                <a:ea typeface="Courier New" charset="0"/>
                <a:cs typeface="Courier New" charset="0"/>
              </a:rPr>
              <a:t> </a:t>
            </a:r>
            <a:r>
              <a:rPr lang="fr-FR" sz="1600" dirty="0" err="1" smtClean="0">
                <a:ea typeface="Courier New" charset="0"/>
                <a:cs typeface="Courier New" charset="0"/>
              </a:rPr>
              <a:t>depasse</a:t>
            </a:r>
            <a:r>
              <a:rPr lang="fr-FR" sz="1600" dirty="0" smtClean="0">
                <a:ea typeface="Courier New" charset="0"/>
                <a:cs typeface="Courier New" charset="0"/>
              </a:rPr>
              <a:t> 4 dans un espace de 15 minutes, une information sera enregistrée dans la MIB SNMP</a:t>
            </a:r>
          </a:p>
          <a:p>
            <a:endParaRPr lang="fr-FR" sz="1600" dirty="0">
              <a:ea typeface="Courier New" charset="0"/>
              <a:cs typeface="Courier New" charset="0"/>
            </a:endParaRPr>
          </a:p>
          <a:p>
            <a:r>
              <a:rPr lang="fr-FR" sz="1600" dirty="0" err="1">
                <a:latin typeface="Courier New" charset="0"/>
                <a:ea typeface="Courier New" charset="0"/>
                <a:cs typeface="Courier New" charset="0"/>
              </a:rPr>
              <a:t>snmptable</a:t>
            </a:r>
            <a:r>
              <a:rPr lang="fr-FR" sz="1600" dirty="0">
                <a:latin typeface="Courier New" charset="0"/>
                <a:ea typeface="Courier New" charset="0"/>
                <a:cs typeface="Courier New" charset="0"/>
              </a:rPr>
              <a:t> -v 2c -c </a:t>
            </a:r>
            <a:r>
              <a:rPr lang="fr-FR" sz="1600" dirty="0" err="1">
                <a:latin typeface="Courier New" charset="0"/>
                <a:ea typeface="Courier New" charset="0"/>
                <a:cs typeface="Courier New" charset="0"/>
              </a:rPr>
              <a:t>macommunaute</a:t>
            </a:r>
            <a:r>
              <a:rPr lang="fr-FR" sz="1600" dirty="0">
                <a:latin typeface="Courier New" charset="0"/>
                <a:ea typeface="Courier New" charset="0"/>
                <a:cs typeface="Courier New" charset="0"/>
              </a:rPr>
              <a:t> 127.0.0.1 </a:t>
            </a:r>
            <a:r>
              <a:rPr lang="fr-FR" sz="1600" dirty="0" smtClean="0">
                <a:latin typeface="Courier New" charset="0"/>
                <a:ea typeface="Courier New" charset="0"/>
                <a:cs typeface="Courier New" charset="0"/>
              </a:rPr>
              <a:t>1.3.6.1.4.1.2021.10</a:t>
            </a:r>
          </a:p>
          <a:p>
            <a:endParaRPr lang="fr-FR" sz="1600" dirty="0">
              <a:latin typeface="Courier New" charset="0"/>
              <a:ea typeface="Courier New" charset="0"/>
              <a:cs typeface="Courier New" charset="0"/>
            </a:endParaRPr>
          </a:p>
          <a:p>
            <a:r>
              <a:rPr lang="fr-FR" sz="1600" dirty="0" smtClean="0">
                <a:ea typeface="Courier New" charset="0"/>
                <a:cs typeface="Courier New" charset="0"/>
              </a:rPr>
              <a:t>Si vous désirez charger votre CPU vous pouvez faire un script </a:t>
            </a:r>
            <a:r>
              <a:rPr lang="fr-FR" sz="1600" dirty="0" err="1" smtClean="0">
                <a:ea typeface="Courier New" charset="0"/>
                <a:cs typeface="Courier New" charset="0"/>
              </a:rPr>
              <a:t>bash</a:t>
            </a:r>
            <a:r>
              <a:rPr lang="fr-FR" sz="1600" dirty="0" smtClean="0">
                <a:ea typeface="Courier New" charset="0"/>
                <a:cs typeface="Courier New" charset="0"/>
              </a:rPr>
              <a:t> contenant :</a:t>
            </a:r>
          </a:p>
          <a:p>
            <a:r>
              <a:rPr lang="fr-FR" sz="1600" dirty="0" err="1">
                <a:latin typeface="Courier New" charset="0"/>
                <a:ea typeface="Courier New" charset="0"/>
                <a:cs typeface="Courier New" charset="0"/>
              </a:rPr>
              <a:t>while</a:t>
            </a:r>
            <a:r>
              <a:rPr lang="fr-FR" sz="1600" dirty="0">
                <a:latin typeface="Courier New" charset="0"/>
                <a:ea typeface="Courier New" charset="0"/>
                <a:cs typeface="Courier New" charset="0"/>
              </a:rPr>
              <a:t> </a:t>
            </a:r>
            <a:r>
              <a:rPr lang="fr-FR" sz="1600" dirty="0" err="1">
                <a:latin typeface="Courier New" charset="0"/>
                <a:ea typeface="Courier New" charset="0"/>
                <a:cs typeface="Courier New" charset="0"/>
              </a:rPr>
              <a:t>true</a:t>
            </a:r>
            <a:r>
              <a:rPr lang="fr-FR" sz="1600" dirty="0">
                <a:latin typeface="Courier New" charset="0"/>
                <a:ea typeface="Courier New" charset="0"/>
                <a:cs typeface="Courier New" charset="0"/>
              </a:rPr>
              <a:t>; do /bin/</a:t>
            </a:r>
            <a:r>
              <a:rPr lang="fr-FR" sz="1600" dirty="0" err="1">
                <a:latin typeface="Courier New" charset="0"/>
                <a:ea typeface="Courier New" charset="0"/>
                <a:cs typeface="Courier New" charset="0"/>
              </a:rPr>
              <a:t>true</a:t>
            </a:r>
            <a:r>
              <a:rPr lang="fr-FR" sz="1600" dirty="0">
                <a:latin typeface="Courier New" charset="0"/>
                <a:ea typeface="Courier New" charset="0"/>
                <a:cs typeface="Courier New" charset="0"/>
              </a:rPr>
              <a:t>; </a:t>
            </a:r>
            <a:r>
              <a:rPr lang="fr-FR" sz="1600" dirty="0" err="1" smtClean="0">
                <a:latin typeface="Courier New" charset="0"/>
                <a:ea typeface="Courier New" charset="0"/>
                <a:cs typeface="Courier New" charset="0"/>
              </a:rPr>
              <a:t>done</a:t>
            </a:r>
            <a:endParaRPr lang="fr-FR" sz="1600" dirty="0" smtClean="0">
              <a:latin typeface="Courier New" charset="0"/>
              <a:ea typeface="Courier New" charset="0"/>
              <a:cs typeface="Courier New" charset="0"/>
            </a:endParaRPr>
          </a:p>
          <a:p>
            <a:endParaRPr lang="fr-FR" sz="1600" dirty="0">
              <a:latin typeface="Courier New" charset="0"/>
              <a:ea typeface="Courier New" charset="0"/>
              <a:cs typeface="Courier New" charset="0"/>
            </a:endParaRPr>
          </a:p>
          <a:p>
            <a:endParaRPr lang="fr-FR" sz="1600" dirty="0">
              <a:latin typeface="Courier New" charset="0"/>
              <a:ea typeface="Courier New" charset="0"/>
              <a:cs typeface="Courier New" charset="0"/>
            </a:endParaRPr>
          </a:p>
        </p:txBody>
      </p:sp>
    </p:spTree>
    <p:extLst>
      <p:ext uri="{BB962C8B-B14F-4D97-AF65-F5344CB8AC3E}">
        <p14:creationId xmlns:p14="http://schemas.microsoft.com/office/powerpoint/2010/main" val="197778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0016" y="1400621"/>
            <a:ext cx="11044052" cy="2062103"/>
          </a:xfrm>
          <a:prstGeom prst="rect">
            <a:avLst/>
          </a:prstGeom>
        </p:spPr>
        <p:txBody>
          <a:bodyPr wrap="square">
            <a:spAutoFit/>
          </a:bodyPr>
          <a:lstStyle/>
          <a:p>
            <a:r>
              <a:rPr lang="fr-FR" sz="1600" dirty="0"/>
              <a:t>Une fois que l’on a les informations de gestion, il est important de les interpréter correctement. Par exemple : 5000 paquets par seconde sur un port d’un routeur est peut-être normal ou peut-être le signe d’une surcharge et d’une dégradation de la qualité du service offert. Même si on connaît la charge exacte d’un routeur, cette information ne suffit pas pour prendre des </a:t>
            </a:r>
            <a:r>
              <a:rPr lang="fr-FR" sz="1600" dirty="0" smtClean="0"/>
              <a:t>décisions</a:t>
            </a:r>
          </a:p>
          <a:p>
            <a:r>
              <a:rPr lang="fr-FR" sz="1600" dirty="0" smtClean="0"/>
              <a:t>pertinentes de gestion</a:t>
            </a:r>
            <a:r>
              <a:rPr lang="fr-FR" sz="1600" dirty="0"/>
              <a:t>.</a:t>
            </a:r>
            <a:br>
              <a:rPr lang="fr-FR" sz="1600" dirty="0"/>
            </a:br>
            <a:r>
              <a:rPr lang="fr-FR" sz="1600" dirty="0"/>
              <a:t/>
            </a:r>
            <a:br>
              <a:rPr lang="fr-FR" sz="1600" dirty="0"/>
            </a:br>
            <a:r>
              <a:rPr lang="fr-FR" sz="1600" dirty="0"/>
              <a:t>Les manufacturiers d’équipements offrent parfois des logiciels sachant interpréter les informations de gestion de leurs équipements. Toutefois, une interprétation automatique complète et correcte de l’état d’un réseau et de ses équipements est difficile à réaliser. L’intervention humaine est souvent requise pour interpréter les données ou pour placer des bornes acceptables. </a:t>
            </a:r>
          </a:p>
        </p:txBody>
      </p:sp>
      <p:sp>
        <p:nvSpPr>
          <p:cNvPr id="5" name="ZoneTexte 4"/>
          <p:cNvSpPr txBox="1"/>
          <p:nvPr/>
        </p:nvSpPr>
        <p:spPr>
          <a:xfrm>
            <a:off x="570016" y="427512"/>
            <a:ext cx="6958939" cy="369332"/>
          </a:xfrm>
          <a:prstGeom prst="rect">
            <a:avLst/>
          </a:prstGeom>
          <a:noFill/>
        </p:spPr>
        <p:txBody>
          <a:bodyPr wrap="square" rtlCol="0">
            <a:spAutoFit/>
          </a:bodyPr>
          <a:lstStyle/>
          <a:p>
            <a:r>
              <a:rPr lang="fr-FR" b="1" dirty="0"/>
              <a:t>L’interprétation des </a:t>
            </a:r>
            <a:r>
              <a:rPr lang="fr-FR" b="1" dirty="0" smtClean="0"/>
              <a:t>données</a:t>
            </a:r>
            <a:endParaRPr lang="fr-FR" dirty="0"/>
          </a:p>
        </p:txBody>
      </p:sp>
    </p:spTree>
    <p:extLst>
      <p:ext uri="{BB962C8B-B14F-4D97-AF65-F5344CB8AC3E}">
        <p14:creationId xmlns:p14="http://schemas.microsoft.com/office/powerpoint/2010/main" val="18789705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070" y="334879"/>
            <a:ext cx="5223931" cy="369332"/>
          </a:xfrm>
          <a:prstGeom prst="rect">
            <a:avLst/>
          </a:prstGeom>
        </p:spPr>
        <p:txBody>
          <a:bodyPr wrap="none">
            <a:spAutoFit/>
          </a:bodyPr>
          <a:lstStyle/>
          <a:p>
            <a:r>
              <a:rPr lang="fr-FR" b="1" dirty="0" smtClean="0"/>
              <a:t>TP6 : supervision des informations système (disques)</a:t>
            </a:r>
            <a:endParaRPr lang="fr-FR" dirty="0"/>
          </a:p>
        </p:txBody>
      </p:sp>
      <p:sp>
        <p:nvSpPr>
          <p:cNvPr id="5" name="Rectangle 4"/>
          <p:cNvSpPr/>
          <p:nvPr/>
        </p:nvSpPr>
        <p:spPr>
          <a:xfrm>
            <a:off x="522512" y="1174438"/>
            <a:ext cx="10901548" cy="3785652"/>
          </a:xfrm>
          <a:prstGeom prst="rect">
            <a:avLst/>
          </a:prstGeom>
        </p:spPr>
        <p:txBody>
          <a:bodyPr wrap="square">
            <a:spAutoFit/>
          </a:bodyPr>
          <a:lstStyle/>
          <a:p>
            <a:r>
              <a:rPr lang="fr-FR" sz="1600" b="1" dirty="0" smtClean="0">
                <a:ea typeface="Courier New" charset="0"/>
                <a:cs typeface="Courier New" charset="0"/>
              </a:rPr>
              <a:t>Supervision des partitions</a:t>
            </a:r>
          </a:p>
          <a:p>
            <a:endParaRPr lang="fr-FR" sz="1600" dirty="0">
              <a:ea typeface="Courier New" charset="0"/>
              <a:cs typeface="Courier New" charset="0"/>
            </a:endParaRPr>
          </a:p>
          <a:p>
            <a:r>
              <a:rPr lang="fr-FR" sz="1600" dirty="0" smtClean="0">
                <a:ea typeface="Courier New" charset="0"/>
                <a:cs typeface="Courier New" charset="0"/>
              </a:rPr>
              <a:t>Dans le fichier de configuration de </a:t>
            </a:r>
            <a:r>
              <a:rPr lang="fr-FR" sz="1600" dirty="0" err="1" smtClean="0">
                <a:ea typeface="Courier New" charset="0"/>
                <a:cs typeface="Courier New" charset="0"/>
              </a:rPr>
              <a:t>snmpd</a:t>
            </a:r>
            <a:r>
              <a:rPr lang="fr-FR" sz="1600" dirty="0" smtClean="0">
                <a:ea typeface="Courier New" charset="0"/>
                <a:cs typeface="Courier New" charset="0"/>
              </a:rPr>
              <a:t>, nous allons pouvoir configurer la surveillance du remplissage des partitions</a:t>
            </a:r>
          </a:p>
          <a:p>
            <a:endParaRPr lang="fr-FR" sz="1600" dirty="0">
              <a:ea typeface="Courier New" charset="0"/>
              <a:cs typeface="Courier New" charset="0"/>
            </a:endParaRPr>
          </a:p>
          <a:p>
            <a:r>
              <a:rPr lang="fr-FR" sz="1600" dirty="0" smtClean="0">
                <a:ea typeface="Courier New" charset="0"/>
                <a:cs typeface="Courier New" charset="0"/>
              </a:rPr>
              <a:t>Il suffit pour cela de rajouter une ligne au format :</a:t>
            </a:r>
          </a:p>
          <a:p>
            <a:r>
              <a:rPr lang="fr-FR" sz="1600" dirty="0" err="1">
                <a:latin typeface="Courier New" charset="0"/>
                <a:ea typeface="Courier New" charset="0"/>
                <a:cs typeface="Courier New" charset="0"/>
              </a:rPr>
              <a:t>disk</a:t>
            </a:r>
            <a:r>
              <a:rPr lang="fr-FR" sz="1600" dirty="0">
                <a:latin typeface="Courier New" charset="0"/>
                <a:ea typeface="Courier New" charset="0"/>
                <a:cs typeface="Courier New" charset="0"/>
              </a:rPr>
              <a:t> /nom/partition </a:t>
            </a:r>
            <a:r>
              <a:rPr lang="fr-FR" sz="1600" dirty="0" err="1" smtClean="0">
                <a:latin typeface="Courier New" charset="0"/>
                <a:ea typeface="Courier New" charset="0"/>
                <a:cs typeface="Courier New" charset="0"/>
              </a:rPr>
              <a:t>espaceLibre</a:t>
            </a:r>
            <a:endParaRPr lang="fr-FR" sz="1600" dirty="0" smtClean="0">
              <a:latin typeface="Courier New" charset="0"/>
              <a:ea typeface="Courier New" charset="0"/>
              <a:cs typeface="Courier New" charset="0"/>
            </a:endParaRPr>
          </a:p>
          <a:p>
            <a:endParaRPr lang="fr-FR" sz="1600" dirty="0">
              <a:latin typeface="Courier New" charset="0"/>
              <a:ea typeface="Courier New" charset="0"/>
              <a:cs typeface="Courier New" charset="0"/>
            </a:endParaRPr>
          </a:p>
          <a:p>
            <a:r>
              <a:rPr lang="fr-FR" sz="1600" dirty="0" smtClean="0">
                <a:ea typeface="Courier New" charset="0"/>
                <a:cs typeface="Courier New" charset="0"/>
              </a:rPr>
              <a:t>Par exemple :</a:t>
            </a:r>
            <a:r>
              <a:rPr lang="fr-FR" sz="1600" dirty="0" smtClean="0">
                <a:latin typeface="Courier New" charset="0"/>
                <a:ea typeface="Courier New" charset="0"/>
                <a:cs typeface="Courier New" charset="0"/>
              </a:rPr>
              <a:t> </a:t>
            </a:r>
            <a:r>
              <a:rPr lang="nb-NO" sz="1600" dirty="0">
                <a:latin typeface="Courier New" charset="0"/>
                <a:ea typeface="Courier New" charset="0"/>
                <a:cs typeface="Courier New" charset="0"/>
              </a:rPr>
              <a:t>disk / 10</a:t>
            </a:r>
            <a:r>
              <a:rPr lang="nb-NO" sz="1600" dirty="0" smtClean="0">
                <a:latin typeface="Courier New" charset="0"/>
                <a:ea typeface="Courier New" charset="0"/>
                <a:cs typeface="Courier New" charset="0"/>
              </a:rPr>
              <a:t>%</a:t>
            </a:r>
          </a:p>
          <a:p>
            <a:endParaRPr lang="en-US" sz="1600" dirty="0">
              <a:latin typeface="Courier New" charset="0"/>
              <a:ea typeface="Courier New" charset="0"/>
              <a:cs typeface="Courier New" charset="0"/>
            </a:endParaRPr>
          </a:p>
          <a:p>
            <a:r>
              <a:rPr lang="fr-FR" sz="1600" dirty="0" smtClean="0">
                <a:ea typeface="Courier New" charset="0"/>
                <a:cs typeface="Courier New" charset="0"/>
              </a:rPr>
              <a:t>Si l’espace libre est de 10% sur la racine, une information sera enregistrée dans la MIB SNMP</a:t>
            </a:r>
          </a:p>
          <a:p>
            <a:endParaRPr lang="fr-FR" sz="1600" dirty="0">
              <a:ea typeface="Courier New" charset="0"/>
              <a:cs typeface="Courier New" charset="0"/>
            </a:endParaRPr>
          </a:p>
          <a:p>
            <a:r>
              <a:rPr lang="fr-FR" sz="1600" dirty="0" err="1">
                <a:latin typeface="Courier New" charset="0"/>
                <a:ea typeface="Courier New" charset="0"/>
                <a:cs typeface="Courier New" charset="0"/>
              </a:rPr>
              <a:t>snmptable</a:t>
            </a:r>
            <a:r>
              <a:rPr lang="fr-FR" sz="1600" dirty="0">
                <a:latin typeface="Courier New" charset="0"/>
                <a:ea typeface="Courier New" charset="0"/>
                <a:cs typeface="Courier New" charset="0"/>
              </a:rPr>
              <a:t> -v 2c -c </a:t>
            </a:r>
            <a:r>
              <a:rPr lang="fr-FR" sz="1600" dirty="0" err="1">
                <a:latin typeface="Courier New" charset="0"/>
                <a:ea typeface="Courier New" charset="0"/>
                <a:cs typeface="Courier New" charset="0"/>
              </a:rPr>
              <a:t>macommunaute</a:t>
            </a:r>
            <a:r>
              <a:rPr lang="fr-FR" sz="1600" dirty="0">
                <a:latin typeface="Courier New" charset="0"/>
                <a:ea typeface="Courier New" charset="0"/>
                <a:cs typeface="Courier New" charset="0"/>
              </a:rPr>
              <a:t> 127.0.0.1 </a:t>
            </a:r>
            <a:r>
              <a:rPr lang="fr-FR" sz="1600" dirty="0" smtClean="0">
                <a:latin typeface="Courier New" charset="0"/>
                <a:ea typeface="Courier New" charset="0"/>
                <a:cs typeface="Courier New" charset="0"/>
              </a:rPr>
              <a:t>1.3.6.1.4.1.2021.9</a:t>
            </a:r>
          </a:p>
          <a:p>
            <a:endParaRPr lang="fr-FR" sz="1600" dirty="0">
              <a:latin typeface="Courier New" charset="0"/>
              <a:ea typeface="Courier New" charset="0"/>
              <a:cs typeface="Courier New" charset="0"/>
            </a:endParaRPr>
          </a:p>
          <a:p>
            <a:endParaRPr lang="fr-FR" sz="1600" dirty="0">
              <a:latin typeface="Courier New" charset="0"/>
              <a:ea typeface="Courier New" charset="0"/>
              <a:cs typeface="Courier New" charset="0"/>
            </a:endParaRPr>
          </a:p>
          <a:p>
            <a:endParaRPr lang="fr-FR" sz="1600" dirty="0">
              <a:latin typeface="Courier New" charset="0"/>
              <a:ea typeface="Courier New" charset="0"/>
              <a:cs typeface="Courier New" charset="0"/>
            </a:endParaRPr>
          </a:p>
        </p:txBody>
      </p:sp>
    </p:spTree>
    <p:extLst>
      <p:ext uri="{BB962C8B-B14F-4D97-AF65-F5344CB8AC3E}">
        <p14:creationId xmlns:p14="http://schemas.microsoft.com/office/powerpoint/2010/main" val="9773221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070" y="334879"/>
            <a:ext cx="5434373" cy="369332"/>
          </a:xfrm>
          <a:prstGeom prst="rect">
            <a:avLst/>
          </a:prstGeom>
        </p:spPr>
        <p:txBody>
          <a:bodyPr wrap="none">
            <a:spAutoFit/>
          </a:bodyPr>
          <a:lstStyle/>
          <a:p>
            <a:r>
              <a:rPr lang="fr-FR" b="1" dirty="0" smtClean="0"/>
              <a:t>TP7 : supervision des informations système (processus)</a:t>
            </a:r>
            <a:endParaRPr lang="fr-FR" dirty="0"/>
          </a:p>
        </p:txBody>
      </p:sp>
      <p:sp>
        <p:nvSpPr>
          <p:cNvPr id="5" name="Rectangle 4"/>
          <p:cNvSpPr/>
          <p:nvPr/>
        </p:nvSpPr>
        <p:spPr>
          <a:xfrm>
            <a:off x="522512" y="1174438"/>
            <a:ext cx="10901548" cy="5509200"/>
          </a:xfrm>
          <a:prstGeom prst="rect">
            <a:avLst/>
          </a:prstGeom>
        </p:spPr>
        <p:txBody>
          <a:bodyPr wrap="square">
            <a:spAutoFit/>
          </a:bodyPr>
          <a:lstStyle/>
          <a:p>
            <a:r>
              <a:rPr lang="fr-FR" sz="1600" b="1" dirty="0" smtClean="0">
                <a:ea typeface="Courier New" charset="0"/>
                <a:cs typeface="Courier New" charset="0"/>
              </a:rPr>
              <a:t>Supervision des processus</a:t>
            </a:r>
          </a:p>
          <a:p>
            <a:endParaRPr lang="fr-FR" sz="1600" dirty="0">
              <a:ea typeface="Courier New" charset="0"/>
              <a:cs typeface="Courier New" charset="0"/>
            </a:endParaRPr>
          </a:p>
          <a:p>
            <a:r>
              <a:rPr lang="fr-FR" sz="1600" dirty="0" smtClean="0">
                <a:ea typeface="Courier New" charset="0"/>
                <a:cs typeface="Courier New" charset="0"/>
              </a:rPr>
              <a:t>Dans le fichier de configuration de </a:t>
            </a:r>
            <a:r>
              <a:rPr lang="fr-FR" sz="1600" dirty="0" err="1" smtClean="0">
                <a:ea typeface="Courier New" charset="0"/>
                <a:cs typeface="Courier New" charset="0"/>
              </a:rPr>
              <a:t>snmpd</a:t>
            </a:r>
            <a:r>
              <a:rPr lang="fr-FR" sz="1600" dirty="0" smtClean="0">
                <a:ea typeface="Courier New" charset="0"/>
                <a:cs typeface="Courier New" charset="0"/>
              </a:rPr>
              <a:t>, nous allons pouvoir configurer la surveillance d’un processus</a:t>
            </a:r>
          </a:p>
          <a:p>
            <a:endParaRPr lang="fr-FR" sz="1600" dirty="0">
              <a:ea typeface="Courier New" charset="0"/>
              <a:cs typeface="Courier New" charset="0"/>
            </a:endParaRPr>
          </a:p>
          <a:p>
            <a:r>
              <a:rPr lang="fr-FR" sz="1600" dirty="0" smtClean="0">
                <a:ea typeface="Courier New" charset="0"/>
                <a:cs typeface="Courier New" charset="0"/>
              </a:rPr>
              <a:t>Il suffit pour cela de rajouter une ligne au format :</a:t>
            </a:r>
          </a:p>
          <a:p>
            <a:r>
              <a:rPr lang="fr-FR" sz="1600" dirty="0">
                <a:latin typeface="Courier New" charset="0"/>
                <a:ea typeface="Courier New" charset="0"/>
                <a:cs typeface="Courier New" charset="0"/>
              </a:rPr>
              <a:t>proc </a:t>
            </a:r>
            <a:r>
              <a:rPr lang="fr-FR" sz="1600" dirty="0" err="1">
                <a:latin typeface="Courier New" charset="0"/>
                <a:ea typeface="Courier New" charset="0"/>
                <a:cs typeface="Courier New" charset="0"/>
              </a:rPr>
              <a:t>nomProcessus</a:t>
            </a:r>
            <a:r>
              <a:rPr lang="fr-FR" sz="1600" dirty="0">
                <a:latin typeface="Courier New" charset="0"/>
                <a:ea typeface="Courier New" charset="0"/>
                <a:cs typeface="Courier New" charset="0"/>
              </a:rPr>
              <a:t> </a:t>
            </a:r>
            <a:r>
              <a:rPr lang="fr-FR" sz="1600" dirty="0" err="1">
                <a:latin typeface="Courier New" charset="0"/>
                <a:ea typeface="Courier New" charset="0"/>
                <a:cs typeface="Courier New" charset="0"/>
              </a:rPr>
              <a:t>maxPresent</a:t>
            </a:r>
            <a:r>
              <a:rPr lang="fr-FR" sz="1600" dirty="0">
                <a:latin typeface="Courier New" charset="0"/>
                <a:ea typeface="Courier New" charset="0"/>
                <a:cs typeface="Courier New" charset="0"/>
              </a:rPr>
              <a:t> </a:t>
            </a:r>
            <a:r>
              <a:rPr lang="fr-FR" sz="1600" dirty="0" err="1" smtClean="0">
                <a:latin typeface="Courier New" charset="0"/>
                <a:ea typeface="Courier New" charset="0"/>
                <a:cs typeface="Courier New" charset="0"/>
              </a:rPr>
              <a:t>minPresent</a:t>
            </a:r>
            <a:endParaRPr lang="fr-FR" sz="1600" dirty="0" smtClean="0">
              <a:latin typeface="Courier New" charset="0"/>
              <a:ea typeface="Courier New" charset="0"/>
              <a:cs typeface="Courier New" charset="0"/>
            </a:endParaRPr>
          </a:p>
          <a:p>
            <a:endParaRPr lang="fr-FR" sz="1600" dirty="0">
              <a:latin typeface="Courier New" charset="0"/>
              <a:ea typeface="Courier New" charset="0"/>
              <a:cs typeface="Courier New" charset="0"/>
            </a:endParaRPr>
          </a:p>
          <a:p>
            <a:r>
              <a:rPr lang="fr-FR" sz="1600" dirty="0" smtClean="0">
                <a:ea typeface="Courier New" charset="0"/>
                <a:cs typeface="Courier New" charset="0"/>
              </a:rPr>
              <a:t>Par exemple :</a:t>
            </a:r>
            <a:r>
              <a:rPr lang="fr-FR" sz="1600" dirty="0" smtClean="0">
                <a:latin typeface="Courier New" charset="0"/>
                <a:ea typeface="Courier New" charset="0"/>
                <a:cs typeface="Courier New" charset="0"/>
              </a:rPr>
              <a:t> </a:t>
            </a:r>
            <a:r>
              <a:rPr lang="fr-FR" sz="1600" dirty="0">
                <a:latin typeface="Courier New" charset="0"/>
                <a:ea typeface="Courier New" charset="0"/>
                <a:cs typeface="Courier New" charset="0"/>
              </a:rPr>
              <a:t>proc </a:t>
            </a:r>
            <a:r>
              <a:rPr lang="fr-FR" sz="1600" dirty="0" smtClean="0">
                <a:latin typeface="Courier New" charset="0"/>
                <a:ea typeface="Courier New" charset="0"/>
                <a:cs typeface="Courier New" charset="0"/>
              </a:rPr>
              <a:t>apache2 100 2</a:t>
            </a:r>
          </a:p>
          <a:p>
            <a:endParaRPr lang="en-US" sz="1600" dirty="0">
              <a:latin typeface="Courier New" charset="0"/>
              <a:ea typeface="Courier New" charset="0"/>
              <a:cs typeface="Courier New" charset="0"/>
            </a:endParaRPr>
          </a:p>
          <a:p>
            <a:r>
              <a:rPr lang="fr-FR" sz="1600" dirty="0" smtClean="0">
                <a:ea typeface="Courier New" charset="0"/>
                <a:cs typeface="Courier New" charset="0"/>
              </a:rPr>
              <a:t>Il faut au minimum 2 processus </a:t>
            </a:r>
            <a:r>
              <a:rPr lang="fr-FR" sz="1600" dirty="0" err="1" smtClean="0">
                <a:ea typeface="Courier New" charset="0"/>
                <a:cs typeface="Courier New" charset="0"/>
              </a:rPr>
              <a:t>httpd</a:t>
            </a:r>
            <a:r>
              <a:rPr lang="fr-FR" sz="1600" dirty="0" smtClean="0">
                <a:ea typeface="Courier New" charset="0"/>
                <a:cs typeface="Courier New" charset="0"/>
              </a:rPr>
              <a:t> et au maximum 100</a:t>
            </a:r>
          </a:p>
          <a:p>
            <a:endParaRPr lang="fr-FR" sz="1600" dirty="0">
              <a:ea typeface="Courier New" charset="0"/>
              <a:cs typeface="Courier New" charset="0"/>
            </a:endParaRPr>
          </a:p>
          <a:p>
            <a:r>
              <a:rPr lang="fr-FR" sz="1600" dirty="0" err="1">
                <a:latin typeface="Courier New" charset="0"/>
                <a:ea typeface="Courier New" charset="0"/>
                <a:cs typeface="Courier New" charset="0"/>
              </a:rPr>
              <a:t>snmptable</a:t>
            </a:r>
            <a:r>
              <a:rPr lang="fr-FR" sz="1600" dirty="0">
                <a:latin typeface="Courier New" charset="0"/>
                <a:ea typeface="Courier New" charset="0"/>
                <a:cs typeface="Courier New" charset="0"/>
              </a:rPr>
              <a:t> -v 2c -c </a:t>
            </a:r>
            <a:r>
              <a:rPr lang="fr-FR" sz="1600" dirty="0" err="1">
                <a:latin typeface="Courier New" charset="0"/>
                <a:ea typeface="Courier New" charset="0"/>
                <a:cs typeface="Courier New" charset="0"/>
              </a:rPr>
              <a:t>macommunaute</a:t>
            </a:r>
            <a:r>
              <a:rPr lang="fr-FR" sz="1600" dirty="0">
                <a:latin typeface="Courier New" charset="0"/>
                <a:ea typeface="Courier New" charset="0"/>
                <a:cs typeface="Courier New" charset="0"/>
              </a:rPr>
              <a:t> 127.0.0.1 </a:t>
            </a:r>
            <a:r>
              <a:rPr lang="fr-FR" sz="1600" dirty="0" smtClean="0">
                <a:latin typeface="Courier New" charset="0"/>
                <a:ea typeface="Courier New" charset="0"/>
                <a:cs typeface="Courier New" charset="0"/>
              </a:rPr>
              <a:t>1.3.6.1.4.1.2021.2</a:t>
            </a:r>
          </a:p>
          <a:p>
            <a:endParaRPr lang="fr-FR" sz="1600" dirty="0">
              <a:latin typeface="Courier New" charset="0"/>
              <a:ea typeface="Courier New" charset="0"/>
              <a:cs typeface="Courier New" charset="0"/>
            </a:endParaRPr>
          </a:p>
          <a:p>
            <a:r>
              <a:rPr lang="fr-FR" sz="1600" dirty="0" smtClean="0">
                <a:ea typeface="Courier New" charset="0"/>
                <a:cs typeface="Courier New" charset="0"/>
              </a:rPr>
              <a:t>Arrêtez le processus monitoré et relancez la commande</a:t>
            </a:r>
            <a:endParaRPr lang="fr-FR" sz="1600" dirty="0">
              <a:ea typeface="Courier New" charset="0"/>
              <a:cs typeface="Courier New" charset="0"/>
            </a:endParaRPr>
          </a:p>
          <a:p>
            <a:endParaRPr lang="fr-FR" sz="1600" dirty="0" smtClean="0">
              <a:latin typeface="Courier New" charset="0"/>
              <a:ea typeface="Courier New" charset="0"/>
              <a:cs typeface="Courier New" charset="0"/>
            </a:endParaRPr>
          </a:p>
          <a:p>
            <a:r>
              <a:rPr lang="fr-FR" sz="1600" dirty="0" smtClean="0">
                <a:ea typeface="Courier New" charset="0"/>
                <a:cs typeface="Courier New" charset="0"/>
              </a:rPr>
              <a:t>SNMP est capable de relancer un service quand une erreur survient</a:t>
            </a:r>
          </a:p>
          <a:p>
            <a:endParaRPr lang="fr-FR" sz="1600" dirty="0">
              <a:latin typeface="Courier New" charset="0"/>
              <a:ea typeface="Courier New" charset="0"/>
              <a:cs typeface="Courier New" charset="0"/>
            </a:endParaRPr>
          </a:p>
          <a:p>
            <a:r>
              <a:rPr lang="fr-FR" sz="1600" dirty="0" smtClean="0">
                <a:ea typeface="Courier New" charset="0"/>
                <a:cs typeface="Courier New" charset="0"/>
              </a:rPr>
              <a:t>Pour cela il suffit de rajouter dans </a:t>
            </a:r>
            <a:r>
              <a:rPr lang="fr-FR" sz="1600" dirty="0" err="1" smtClean="0">
                <a:ea typeface="Courier New" charset="0"/>
                <a:cs typeface="Courier New" charset="0"/>
              </a:rPr>
              <a:t>snmpd.conf</a:t>
            </a:r>
            <a:endParaRPr lang="fr-FR" sz="1600" dirty="0" smtClean="0">
              <a:ea typeface="Courier New" charset="0"/>
              <a:cs typeface="Courier New" charset="0"/>
            </a:endParaRPr>
          </a:p>
          <a:p>
            <a:endParaRPr lang="fr-FR" sz="1600" dirty="0">
              <a:latin typeface="Courier New" charset="0"/>
              <a:ea typeface="Courier New" charset="0"/>
              <a:cs typeface="Courier New" charset="0"/>
            </a:endParaRPr>
          </a:p>
          <a:p>
            <a:r>
              <a:rPr lang="fr-FR" sz="1600" dirty="0" err="1">
                <a:latin typeface="Courier New" charset="0"/>
                <a:ea typeface="Courier New" charset="0"/>
                <a:cs typeface="Courier New" charset="0"/>
              </a:rPr>
              <a:t>p</a:t>
            </a:r>
            <a:r>
              <a:rPr lang="fr-FR" sz="1600" dirty="0" err="1" smtClean="0">
                <a:latin typeface="Courier New" charset="0"/>
                <a:ea typeface="Courier New" charset="0"/>
                <a:cs typeface="Courier New" charset="0"/>
              </a:rPr>
              <a:t>rocfix</a:t>
            </a:r>
            <a:r>
              <a:rPr lang="fr-FR" sz="1600" dirty="0" smtClean="0">
                <a:latin typeface="Courier New" charset="0"/>
                <a:ea typeface="Courier New" charset="0"/>
                <a:cs typeface="Courier New" charset="0"/>
              </a:rPr>
              <a:t> </a:t>
            </a:r>
            <a:r>
              <a:rPr lang="fr-FR" sz="1600" dirty="0" err="1" smtClean="0">
                <a:latin typeface="Courier New" charset="0"/>
                <a:ea typeface="Courier New" charset="0"/>
                <a:cs typeface="Courier New" charset="0"/>
              </a:rPr>
              <a:t>nomProcessus</a:t>
            </a:r>
            <a:r>
              <a:rPr lang="fr-FR" sz="1600" dirty="0" smtClean="0">
                <a:latin typeface="Courier New" charset="0"/>
                <a:ea typeface="Courier New" charset="0"/>
                <a:cs typeface="Courier New" charset="0"/>
              </a:rPr>
              <a:t> commande</a:t>
            </a:r>
          </a:p>
          <a:p>
            <a:endParaRPr lang="fr-FR" sz="1600" dirty="0">
              <a:latin typeface="Courier New" charset="0"/>
              <a:ea typeface="Courier New" charset="0"/>
              <a:cs typeface="Courier New" charset="0"/>
            </a:endParaRPr>
          </a:p>
          <a:p>
            <a:r>
              <a:rPr lang="fr-FR" sz="1600" dirty="0" smtClean="0">
                <a:ea typeface="Courier New" charset="0"/>
                <a:cs typeface="Courier New" charset="0"/>
              </a:rPr>
              <a:t>Par exemple </a:t>
            </a:r>
            <a:r>
              <a:rPr lang="fr-FR" sz="1600" dirty="0" err="1">
                <a:latin typeface="Courier New" charset="0"/>
                <a:ea typeface="Courier New" charset="0"/>
                <a:cs typeface="Courier New" charset="0"/>
              </a:rPr>
              <a:t>procfix</a:t>
            </a:r>
            <a:r>
              <a:rPr lang="fr-FR" sz="1600" dirty="0">
                <a:latin typeface="Courier New" charset="0"/>
                <a:ea typeface="Courier New" charset="0"/>
                <a:cs typeface="Courier New" charset="0"/>
              </a:rPr>
              <a:t> </a:t>
            </a:r>
            <a:r>
              <a:rPr lang="fr-FR" sz="1600" dirty="0" smtClean="0">
                <a:latin typeface="Courier New" charset="0"/>
                <a:ea typeface="Courier New" charset="0"/>
                <a:cs typeface="Courier New" charset="0"/>
              </a:rPr>
              <a:t>apache2 /</a:t>
            </a:r>
            <a:r>
              <a:rPr lang="fr-FR" sz="1600" dirty="0" err="1" smtClean="0">
                <a:latin typeface="Courier New" charset="0"/>
                <a:ea typeface="Courier New" charset="0"/>
                <a:cs typeface="Courier New" charset="0"/>
              </a:rPr>
              <a:t>sbin</a:t>
            </a:r>
            <a:r>
              <a:rPr lang="fr-FR" sz="1600" dirty="0" smtClean="0">
                <a:latin typeface="Courier New" charset="0"/>
                <a:ea typeface="Courier New" charset="0"/>
                <a:cs typeface="Courier New" charset="0"/>
              </a:rPr>
              <a:t>/service apache2 restart</a:t>
            </a:r>
            <a:endParaRPr lang="fr-FR" sz="1600" dirty="0">
              <a:latin typeface="Courier New" charset="0"/>
              <a:ea typeface="Courier New" charset="0"/>
              <a:cs typeface="Courier New" charset="0"/>
            </a:endParaRPr>
          </a:p>
        </p:txBody>
      </p:sp>
    </p:spTree>
    <p:extLst>
      <p:ext uri="{BB962C8B-B14F-4D97-AF65-F5344CB8AC3E}">
        <p14:creationId xmlns:p14="http://schemas.microsoft.com/office/powerpoint/2010/main" val="848604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070" y="334879"/>
            <a:ext cx="5922391" cy="369332"/>
          </a:xfrm>
          <a:prstGeom prst="rect">
            <a:avLst/>
          </a:prstGeom>
        </p:spPr>
        <p:txBody>
          <a:bodyPr wrap="none">
            <a:spAutoFit/>
          </a:bodyPr>
          <a:lstStyle/>
          <a:p>
            <a:r>
              <a:rPr lang="fr-FR" b="1" dirty="0" smtClean="0"/>
              <a:t>TP8 : supervision des informations système (taille de fichier)</a:t>
            </a:r>
            <a:endParaRPr lang="fr-FR" dirty="0"/>
          </a:p>
        </p:txBody>
      </p:sp>
      <p:sp>
        <p:nvSpPr>
          <p:cNvPr id="5" name="Rectangle 4"/>
          <p:cNvSpPr/>
          <p:nvPr/>
        </p:nvSpPr>
        <p:spPr>
          <a:xfrm>
            <a:off x="522512" y="1174438"/>
            <a:ext cx="10901548" cy="3570208"/>
          </a:xfrm>
          <a:prstGeom prst="rect">
            <a:avLst/>
          </a:prstGeom>
        </p:spPr>
        <p:txBody>
          <a:bodyPr wrap="square">
            <a:spAutoFit/>
          </a:bodyPr>
          <a:lstStyle/>
          <a:p>
            <a:r>
              <a:rPr lang="fr-FR" sz="1600" b="1" dirty="0" smtClean="0">
                <a:ea typeface="Courier New" charset="0"/>
                <a:cs typeface="Courier New" charset="0"/>
              </a:rPr>
              <a:t>Supervision de la taille d’un fichier</a:t>
            </a:r>
          </a:p>
          <a:p>
            <a:endParaRPr lang="fr-FR" sz="1600" dirty="0">
              <a:ea typeface="Courier New" charset="0"/>
              <a:cs typeface="Courier New" charset="0"/>
            </a:endParaRPr>
          </a:p>
          <a:p>
            <a:r>
              <a:rPr lang="fr-FR" sz="1600" dirty="0" smtClean="0">
                <a:ea typeface="Courier New" charset="0"/>
                <a:cs typeface="Courier New" charset="0"/>
              </a:rPr>
              <a:t>Dans le fichier de configuration de </a:t>
            </a:r>
            <a:r>
              <a:rPr lang="fr-FR" sz="1600" dirty="0" err="1" smtClean="0">
                <a:ea typeface="Courier New" charset="0"/>
                <a:cs typeface="Courier New" charset="0"/>
              </a:rPr>
              <a:t>snmpd</a:t>
            </a:r>
            <a:r>
              <a:rPr lang="fr-FR" sz="1600" dirty="0" smtClean="0">
                <a:ea typeface="Courier New" charset="0"/>
                <a:cs typeface="Courier New" charset="0"/>
              </a:rPr>
              <a:t>, nous allons pouvoir configurer la surveillance d’un processus</a:t>
            </a:r>
          </a:p>
          <a:p>
            <a:endParaRPr lang="fr-FR" sz="1600" dirty="0">
              <a:ea typeface="Courier New" charset="0"/>
              <a:cs typeface="Courier New" charset="0"/>
            </a:endParaRPr>
          </a:p>
          <a:p>
            <a:r>
              <a:rPr lang="fr-FR" sz="1600" dirty="0" smtClean="0">
                <a:ea typeface="Courier New" charset="0"/>
                <a:cs typeface="Courier New" charset="0"/>
              </a:rPr>
              <a:t>Il suffit pour cela de rajouter une ligne au format :</a:t>
            </a:r>
          </a:p>
          <a:p>
            <a:r>
              <a:rPr lang="fr-FR" sz="1600" dirty="0">
                <a:latin typeface="Courier New" charset="0"/>
                <a:ea typeface="Courier New" charset="0"/>
                <a:cs typeface="Courier New" charset="0"/>
              </a:rPr>
              <a:t>f</a:t>
            </a:r>
            <a:r>
              <a:rPr lang="fr-FR" sz="1600" dirty="0" smtClean="0">
                <a:latin typeface="Courier New" charset="0"/>
                <a:ea typeface="Courier New" charset="0"/>
                <a:cs typeface="Courier New" charset="0"/>
              </a:rPr>
              <a:t>ile </a:t>
            </a:r>
            <a:r>
              <a:rPr lang="fr-FR" sz="1600" dirty="0" err="1" smtClean="0">
                <a:latin typeface="Courier New" charset="0"/>
                <a:ea typeface="Courier New" charset="0"/>
                <a:cs typeface="Courier New" charset="0"/>
              </a:rPr>
              <a:t>pathFichier</a:t>
            </a:r>
            <a:r>
              <a:rPr lang="fr-FR" sz="1600" dirty="0" smtClean="0">
                <a:latin typeface="Courier New" charset="0"/>
                <a:ea typeface="Courier New" charset="0"/>
                <a:cs typeface="Courier New" charset="0"/>
              </a:rPr>
              <a:t> </a:t>
            </a:r>
            <a:r>
              <a:rPr lang="fr-FR" sz="1600" dirty="0" err="1" smtClean="0">
                <a:latin typeface="Courier New" charset="0"/>
                <a:ea typeface="Courier New" charset="0"/>
                <a:cs typeface="Courier New" charset="0"/>
              </a:rPr>
              <a:t>tailleMax</a:t>
            </a:r>
            <a:endParaRPr lang="fr-FR" sz="1600" dirty="0" smtClean="0">
              <a:latin typeface="Courier New" charset="0"/>
              <a:ea typeface="Courier New" charset="0"/>
              <a:cs typeface="Courier New" charset="0"/>
            </a:endParaRPr>
          </a:p>
          <a:p>
            <a:endParaRPr lang="fr-FR" sz="1600" dirty="0">
              <a:latin typeface="Courier New" charset="0"/>
              <a:ea typeface="Courier New" charset="0"/>
              <a:cs typeface="Courier New" charset="0"/>
            </a:endParaRPr>
          </a:p>
          <a:p>
            <a:r>
              <a:rPr lang="fr-FR" sz="1600" dirty="0" smtClean="0">
                <a:ea typeface="Courier New" charset="0"/>
                <a:cs typeface="Courier New" charset="0"/>
              </a:rPr>
              <a:t>Par exemple :</a:t>
            </a:r>
            <a:r>
              <a:rPr lang="fr-FR" sz="1600" dirty="0" smtClean="0">
                <a:latin typeface="Courier New" charset="0"/>
                <a:ea typeface="Courier New" charset="0"/>
                <a:cs typeface="Courier New" charset="0"/>
              </a:rPr>
              <a:t> </a:t>
            </a:r>
            <a:r>
              <a:rPr lang="fr-FR" sz="1600" dirty="0">
                <a:latin typeface="Courier New" charset="0"/>
                <a:ea typeface="Courier New" charset="0"/>
                <a:cs typeface="Courier New" charset="0"/>
              </a:rPr>
              <a:t>file /var/log/</a:t>
            </a:r>
            <a:r>
              <a:rPr lang="fr-FR" sz="1600" dirty="0" err="1">
                <a:latin typeface="Courier New" charset="0"/>
                <a:ea typeface="Courier New" charset="0"/>
                <a:cs typeface="Courier New" charset="0"/>
              </a:rPr>
              <a:t>syslog</a:t>
            </a:r>
            <a:r>
              <a:rPr lang="fr-FR" sz="1600" dirty="0">
                <a:latin typeface="Courier New" charset="0"/>
                <a:ea typeface="Courier New" charset="0"/>
                <a:cs typeface="Courier New" charset="0"/>
              </a:rPr>
              <a:t>  </a:t>
            </a:r>
            <a:r>
              <a:rPr lang="fr-FR" sz="1600" dirty="0" smtClean="0">
                <a:latin typeface="Courier New" charset="0"/>
                <a:ea typeface="Courier New" charset="0"/>
                <a:cs typeface="Courier New" charset="0"/>
              </a:rPr>
              <a:t>153600</a:t>
            </a:r>
          </a:p>
          <a:p>
            <a:endParaRPr lang="en-US" sz="1600" dirty="0">
              <a:latin typeface="Courier New" charset="0"/>
              <a:ea typeface="Courier New" charset="0"/>
              <a:cs typeface="Courier New" charset="0"/>
            </a:endParaRPr>
          </a:p>
          <a:p>
            <a:r>
              <a:rPr lang="fr-FR" sz="1600" dirty="0" smtClean="0">
                <a:ea typeface="Courier New" charset="0"/>
                <a:cs typeface="Courier New" charset="0"/>
              </a:rPr>
              <a:t>Si la taille de /var/log/</a:t>
            </a:r>
            <a:r>
              <a:rPr lang="fr-FR" sz="1600" dirty="0" err="1" smtClean="0">
                <a:ea typeface="Courier New" charset="0"/>
                <a:cs typeface="Courier New" charset="0"/>
              </a:rPr>
              <a:t>syslog</a:t>
            </a:r>
            <a:r>
              <a:rPr lang="fr-FR" sz="1600" dirty="0" smtClean="0">
                <a:ea typeface="Courier New" charset="0"/>
                <a:cs typeface="Courier New" charset="0"/>
              </a:rPr>
              <a:t> dépasse 153600 octets, un enregistrement sera créé</a:t>
            </a:r>
          </a:p>
          <a:p>
            <a:endParaRPr lang="fr-FR" sz="1600" dirty="0">
              <a:ea typeface="Courier New" charset="0"/>
              <a:cs typeface="Courier New" charset="0"/>
            </a:endParaRPr>
          </a:p>
          <a:p>
            <a:r>
              <a:rPr lang="fr-FR" sz="1600" dirty="0" err="1">
                <a:latin typeface="Courier New" charset="0"/>
                <a:ea typeface="Courier New" charset="0"/>
                <a:cs typeface="Courier New" charset="0"/>
              </a:rPr>
              <a:t>snmptable</a:t>
            </a:r>
            <a:r>
              <a:rPr lang="fr-FR" sz="1600" dirty="0">
                <a:latin typeface="Courier New" charset="0"/>
                <a:ea typeface="Courier New" charset="0"/>
                <a:cs typeface="Courier New" charset="0"/>
              </a:rPr>
              <a:t> -v 2c -c </a:t>
            </a:r>
            <a:r>
              <a:rPr lang="fr-FR" sz="1600" dirty="0" err="1">
                <a:latin typeface="Courier New" charset="0"/>
                <a:ea typeface="Courier New" charset="0"/>
                <a:cs typeface="Courier New" charset="0"/>
              </a:rPr>
              <a:t>macommunaute</a:t>
            </a:r>
            <a:r>
              <a:rPr lang="fr-FR" sz="1600" dirty="0">
                <a:latin typeface="Courier New" charset="0"/>
                <a:ea typeface="Courier New" charset="0"/>
                <a:cs typeface="Courier New" charset="0"/>
              </a:rPr>
              <a:t> 127.0.0.1 1.3.6.1.4.1.2021.15</a:t>
            </a:r>
          </a:p>
          <a:p>
            <a:endParaRPr lang="fr-FR" sz="1600" dirty="0">
              <a:latin typeface="Courier New" charset="0"/>
              <a:ea typeface="Courier New" charset="0"/>
              <a:cs typeface="Courier New" charset="0"/>
            </a:endParaRPr>
          </a:p>
          <a:p>
            <a:endParaRPr lang="fr-FR" sz="1600" dirty="0">
              <a:latin typeface="Courier New" charset="0"/>
              <a:ea typeface="Courier New" charset="0"/>
              <a:cs typeface="Courier New" charset="0"/>
            </a:endParaRPr>
          </a:p>
        </p:txBody>
      </p:sp>
    </p:spTree>
    <p:extLst>
      <p:ext uri="{BB962C8B-B14F-4D97-AF65-F5344CB8AC3E}">
        <p14:creationId xmlns:p14="http://schemas.microsoft.com/office/powerpoint/2010/main" val="12268983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83574" y="1985688"/>
            <a:ext cx="2248395" cy="3139321"/>
          </a:xfrm>
          <a:prstGeom prst="rect">
            <a:avLst/>
          </a:prstGeom>
        </p:spPr>
        <p:txBody>
          <a:bodyPr wrap="square">
            <a:spAutoFit/>
          </a:bodyPr>
          <a:lstStyle/>
          <a:p>
            <a:r>
              <a:rPr lang="fr-FR" dirty="0" err="1" smtClean="0"/>
              <a:t>Snmpbulkget</a:t>
            </a:r>
            <a:endParaRPr lang="fr-FR" dirty="0" smtClean="0"/>
          </a:p>
          <a:p>
            <a:r>
              <a:rPr lang="fr-FR" dirty="0" err="1" smtClean="0"/>
              <a:t>Snmpdf</a:t>
            </a:r>
            <a:endParaRPr lang="fr-FR" dirty="0"/>
          </a:p>
          <a:p>
            <a:r>
              <a:rPr lang="fr-FR" dirty="0" err="1" smtClean="0"/>
              <a:t>Snmpnetstat</a:t>
            </a:r>
            <a:endParaRPr lang="fr-FR" dirty="0"/>
          </a:p>
          <a:p>
            <a:r>
              <a:rPr lang="fr-FR" dirty="0" err="1" smtClean="0"/>
              <a:t>Snmptranslate</a:t>
            </a:r>
            <a:endParaRPr lang="fr-FR" dirty="0"/>
          </a:p>
          <a:p>
            <a:r>
              <a:rPr lang="fr-FR" dirty="0" err="1" smtClean="0"/>
              <a:t>Snmpwalk</a:t>
            </a:r>
            <a:endParaRPr lang="fr-FR" dirty="0"/>
          </a:p>
          <a:p>
            <a:r>
              <a:rPr lang="fr-FR" dirty="0" err="1" smtClean="0"/>
              <a:t>Snmpbulkwalk</a:t>
            </a:r>
            <a:endParaRPr lang="fr-FR" dirty="0"/>
          </a:p>
          <a:p>
            <a:r>
              <a:rPr lang="fr-FR" dirty="0" err="1" smtClean="0"/>
              <a:t>Snmpget</a:t>
            </a:r>
            <a:endParaRPr lang="fr-FR" dirty="0"/>
          </a:p>
          <a:p>
            <a:r>
              <a:rPr lang="fr-FR" dirty="0" err="1" smtClean="0"/>
              <a:t>Snmpset</a:t>
            </a:r>
            <a:endParaRPr lang="fr-FR" dirty="0"/>
          </a:p>
          <a:p>
            <a:r>
              <a:rPr lang="fr-FR" dirty="0" err="1" smtClean="0"/>
              <a:t>Snmptrap</a:t>
            </a:r>
            <a:endParaRPr lang="fr-FR" dirty="0"/>
          </a:p>
          <a:p>
            <a:r>
              <a:rPr lang="fr-FR" dirty="0" err="1" smtClean="0"/>
              <a:t>Snmpconf</a:t>
            </a:r>
            <a:endParaRPr lang="fr-FR" dirty="0" smtClean="0"/>
          </a:p>
          <a:p>
            <a:endParaRPr lang="fr-FR" dirty="0"/>
          </a:p>
        </p:txBody>
      </p:sp>
      <p:sp>
        <p:nvSpPr>
          <p:cNvPr id="6" name="Rectangle 5"/>
          <p:cNvSpPr/>
          <p:nvPr/>
        </p:nvSpPr>
        <p:spPr>
          <a:xfrm>
            <a:off x="4532416" y="1985687"/>
            <a:ext cx="6096000" cy="3416320"/>
          </a:xfrm>
          <a:prstGeom prst="rect">
            <a:avLst/>
          </a:prstGeom>
        </p:spPr>
        <p:txBody>
          <a:bodyPr>
            <a:spAutoFit/>
          </a:bodyPr>
          <a:lstStyle/>
          <a:p>
            <a:r>
              <a:rPr lang="fr-FR" dirty="0" err="1" smtClean="0"/>
              <a:t>Snmpgetnext</a:t>
            </a:r>
            <a:endParaRPr lang="fr-FR" dirty="0" smtClean="0"/>
          </a:p>
          <a:p>
            <a:r>
              <a:rPr lang="fr-FR" dirty="0" err="1" smtClean="0"/>
              <a:t>Snmpstatus</a:t>
            </a:r>
            <a:endParaRPr lang="fr-FR" dirty="0"/>
          </a:p>
          <a:p>
            <a:r>
              <a:rPr lang="fr-FR" dirty="0" err="1" smtClean="0"/>
              <a:t>Snmptrapd</a:t>
            </a:r>
            <a:endParaRPr lang="fr-FR" dirty="0"/>
          </a:p>
          <a:p>
            <a:r>
              <a:rPr lang="fr-FR" dirty="0" err="1" smtClean="0"/>
              <a:t>Snmpd</a:t>
            </a:r>
            <a:endParaRPr lang="fr-FR" dirty="0"/>
          </a:p>
          <a:p>
            <a:r>
              <a:rPr lang="fr-FR" dirty="0" err="1" smtClean="0"/>
              <a:t>Snmpinform</a:t>
            </a:r>
            <a:endParaRPr lang="fr-FR" dirty="0"/>
          </a:p>
          <a:p>
            <a:r>
              <a:rPr lang="fr-FR" dirty="0" err="1" smtClean="0"/>
              <a:t>Snmptable</a:t>
            </a:r>
            <a:endParaRPr lang="fr-FR" dirty="0"/>
          </a:p>
          <a:p>
            <a:r>
              <a:rPr lang="fr-FR" dirty="0" err="1" smtClean="0"/>
              <a:t>Snmpusm</a:t>
            </a:r>
            <a:endParaRPr lang="fr-FR" dirty="0"/>
          </a:p>
          <a:p>
            <a:r>
              <a:rPr lang="fr-FR" dirty="0" err="1" smtClean="0"/>
              <a:t>Snmpdelta</a:t>
            </a:r>
            <a:endParaRPr lang="fr-FR" dirty="0"/>
          </a:p>
          <a:p>
            <a:r>
              <a:rPr lang="fr-FR" dirty="0" err="1" smtClean="0"/>
              <a:t>Snmpkey</a:t>
            </a:r>
            <a:endParaRPr lang="fr-FR" dirty="0"/>
          </a:p>
          <a:p>
            <a:r>
              <a:rPr lang="fr-FR" dirty="0" err="1" smtClean="0"/>
              <a:t>Snmptest</a:t>
            </a:r>
            <a:endParaRPr lang="fr-FR" dirty="0"/>
          </a:p>
          <a:p>
            <a:r>
              <a:rPr lang="fr-FR" dirty="0" err="1" smtClean="0"/>
              <a:t>Snmpvacm</a:t>
            </a:r>
            <a:endParaRPr lang="fr-FR" dirty="0" smtClean="0"/>
          </a:p>
          <a:p>
            <a:endParaRPr lang="fr-FR" dirty="0"/>
          </a:p>
        </p:txBody>
      </p:sp>
      <p:sp>
        <p:nvSpPr>
          <p:cNvPr id="7" name="Rectangle 6"/>
          <p:cNvSpPr/>
          <p:nvPr/>
        </p:nvSpPr>
        <p:spPr>
          <a:xfrm>
            <a:off x="558070" y="334879"/>
            <a:ext cx="3087705" cy="369332"/>
          </a:xfrm>
          <a:prstGeom prst="rect">
            <a:avLst/>
          </a:prstGeom>
        </p:spPr>
        <p:txBody>
          <a:bodyPr wrap="none">
            <a:spAutoFit/>
          </a:bodyPr>
          <a:lstStyle/>
          <a:p>
            <a:r>
              <a:rPr lang="fr-FR" b="1" dirty="0" smtClean="0"/>
              <a:t>Commandes </a:t>
            </a:r>
            <a:r>
              <a:rPr lang="fr-FR" b="1" dirty="0" err="1" smtClean="0"/>
              <a:t>snmp</a:t>
            </a:r>
            <a:r>
              <a:rPr lang="fr-FR" b="1" dirty="0" smtClean="0"/>
              <a:t> disponibles</a:t>
            </a:r>
            <a:endParaRPr lang="fr-FR" dirty="0"/>
          </a:p>
        </p:txBody>
      </p:sp>
    </p:spTree>
    <p:extLst>
      <p:ext uri="{BB962C8B-B14F-4D97-AF65-F5344CB8AC3E}">
        <p14:creationId xmlns:p14="http://schemas.microsoft.com/office/powerpoint/2010/main" val="1617507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070" y="334879"/>
            <a:ext cx="1628203" cy="369332"/>
          </a:xfrm>
          <a:prstGeom prst="rect">
            <a:avLst/>
          </a:prstGeom>
        </p:spPr>
        <p:txBody>
          <a:bodyPr wrap="none">
            <a:spAutoFit/>
          </a:bodyPr>
          <a:lstStyle/>
          <a:p>
            <a:r>
              <a:rPr lang="fr-FR" b="1" dirty="0" smtClean="0"/>
              <a:t>TP9 : </a:t>
            </a:r>
            <a:r>
              <a:rPr lang="fr-FR" b="1" dirty="0" err="1" smtClean="0"/>
              <a:t>snmptrad</a:t>
            </a:r>
            <a:endParaRPr lang="fr-FR" dirty="0"/>
          </a:p>
        </p:txBody>
      </p:sp>
      <p:sp>
        <p:nvSpPr>
          <p:cNvPr id="5" name="Rectangle 4"/>
          <p:cNvSpPr/>
          <p:nvPr/>
        </p:nvSpPr>
        <p:spPr>
          <a:xfrm>
            <a:off x="558070" y="704211"/>
            <a:ext cx="10901548" cy="2677656"/>
          </a:xfrm>
          <a:prstGeom prst="rect">
            <a:avLst/>
          </a:prstGeom>
        </p:spPr>
        <p:txBody>
          <a:bodyPr wrap="square">
            <a:spAutoFit/>
          </a:bodyPr>
          <a:lstStyle/>
          <a:p>
            <a:r>
              <a:rPr lang="fr-FR" sz="1400" dirty="0" smtClean="0">
                <a:ea typeface="Courier New" charset="0"/>
                <a:cs typeface="Courier New" charset="0"/>
              </a:rPr>
              <a:t>Pour pouvoir récupérer des TRAP nous allons devoir configurer un serveur écoutant le port 162 sur notre NMS</a:t>
            </a:r>
          </a:p>
          <a:p>
            <a:endParaRPr lang="fr-FR" sz="1400" dirty="0" smtClean="0">
              <a:ea typeface="Courier New" charset="0"/>
              <a:cs typeface="Courier New" charset="0"/>
            </a:endParaRPr>
          </a:p>
          <a:p>
            <a:r>
              <a:rPr lang="fr-FR" sz="1400" dirty="0" err="1">
                <a:latin typeface="Courier New" charset="0"/>
                <a:ea typeface="Courier New" charset="0"/>
                <a:cs typeface="Courier New" charset="0"/>
              </a:rPr>
              <a:t>a</a:t>
            </a:r>
            <a:r>
              <a:rPr lang="fr-FR" sz="1400" dirty="0" err="1" smtClean="0">
                <a:latin typeface="Courier New" charset="0"/>
                <a:ea typeface="Courier New" charset="0"/>
                <a:cs typeface="Courier New" charset="0"/>
              </a:rPr>
              <a:t>pt-get</a:t>
            </a:r>
            <a:r>
              <a:rPr lang="fr-FR" sz="1400" dirty="0" smtClean="0">
                <a:latin typeface="Courier New" charset="0"/>
                <a:ea typeface="Courier New" charset="0"/>
                <a:cs typeface="Courier New" charset="0"/>
              </a:rPr>
              <a:t> </a:t>
            </a:r>
            <a:r>
              <a:rPr lang="fr-FR" sz="1400" dirty="0" err="1" smtClean="0">
                <a:latin typeface="Courier New" charset="0"/>
                <a:ea typeface="Courier New" charset="0"/>
                <a:cs typeface="Courier New" charset="0"/>
              </a:rPr>
              <a:t>install</a:t>
            </a:r>
            <a:r>
              <a:rPr lang="fr-FR" sz="1400" dirty="0" smtClean="0">
                <a:latin typeface="Courier New" charset="0"/>
                <a:ea typeface="Courier New" charset="0"/>
                <a:cs typeface="Courier New" charset="0"/>
              </a:rPr>
              <a:t> </a:t>
            </a:r>
            <a:r>
              <a:rPr lang="fr-FR" sz="1400" dirty="0" err="1" smtClean="0">
                <a:latin typeface="Courier New" charset="0"/>
                <a:ea typeface="Courier New" charset="0"/>
                <a:cs typeface="Courier New" charset="0"/>
              </a:rPr>
              <a:t>snmptrapd</a:t>
            </a:r>
            <a:endParaRPr lang="fr-FR" sz="1400" dirty="0" smtClean="0">
              <a:latin typeface="Courier New" charset="0"/>
              <a:ea typeface="Courier New" charset="0"/>
              <a:cs typeface="Courier New" charset="0"/>
            </a:endParaRPr>
          </a:p>
          <a:p>
            <a:endParaRPr lang="fr-FR" sz="1400" dirty="0">
              <a:ea typeface="Courier New" charset="0"/>
              <a:cs typeface="Courier New" charset="0"/>
            </a:endParaRPr>
          </a:p>
          <a:p>
            <a:r>
              <a:rPr lang="fr-FR" sz="1400" dirty="0" smtClean="0">
                <a:ea typeface="Courier New" charset="0"/>
                <a:cs typeface="Courier New" charset="0"/>
              </a:rPr>
              <a:t>Dans </a:t>
            </a:r>
            <a:r>
              <a:rPr lang="fr-FR" sz="1400" dirty="0"/>
              <a:t>/</a:t>
            </a:r>
            <a:r>
              <a:rPr lang="fr-FR" sz="1400" dirty="0" err="1"/>
              <a:t>etc</a:t>
            </a:r>
            <a:r>
              <a:rPr lang="fr-FR" sz="1400" dirty="0"/>
              <a:t>/</a:t>
            </a:r>
            <a:r>
              <a:rPr lang="fr-FR" sz="1400" dirty="0" err="1"/>
              <a:t>snmp</a:t>
            </a:r>
            <a:r>
              <a:rPr lang="fr-FR" sz="1400" dirty="0"/>
              <a:t>/</a:t>
            </a:r>
            <a:r>
              <a:rPr lang="fr-FR" sz="1400" dirty="0" err="1"/>
              <a:t>snmptrapd.conf</a:t>
            </a:r>
            <a:r>
              <a:rPr lang="fr-FR" sz="1400" dirty="0"/>
              <a:t> </a:t>
            </a:r>
            <a:endParaRPr lang="fr-FR" sz="1400" dirty="0" smtClean="0"/>
          </a:p>
          <a:p>
            <a:endParaRPr lang="fr-FR" sz="1400" dirty="0">
              <a:ea typeface="Courier New" charset="0"/>
              <a:cs typeface="Courier New" charset="0"/>
            </a:endParaRPr>
          </a:p>
          <a:p>
            <a:r>
              <a:rPr lang="fr-FR" sz="1400" dirty="0" err="1">
                <a:latin typeface="Courier" charset="0"/>
                <a:ea typeface="Courier" charset="0"/>
                <a:cs typeface="Courier" charset="0"/>
              </a:rPr>
              <a:t>authCommunity</a:t>
            </a:r>
            <a:r>
              <a:rPr lang="fr-FR" sz="1400" dirty="0">
                <a:latin typeface="Courier" charset="0"/>
                <a:ea typeface="Courier" charset="0"/>
                <a:cs typeface="Courier" charset="0"/>
              </a:rPr>
              <a:t> </a:t>
            </a:r>
            <a:r>
              <a:rPr lang="fr-FR" sz="1400" dirty="0" err="1">
                <a:latin typeface="Courier" charset="0"/>
                <a:ea typeface="Courier" charset="0"/>
                <a:cs typeface="Courier" charset="0"/>
              </a:rPr>
              <a:t>log,execute,net</a:t>
            </a:r>
            <a:r>
              <a:rPr lang="fr-FR" sz="1400" dirty="0">
                <a:latin typeface="Courier" charset="0"/>
                <a:ea typeface="Courier" charset="0"/>
                <a:cs typeface="Courier" charset="0"/>
              </a:rPr>
              <a:t> </a:t>
            </a:r>
            <a:r>
              <a:rPr lang="fr-FR" sz="1400" dirty="0" smtClean="0">
                <a:latin typeface="Courier" charset="0"/>
                <a:ea typeface="Courier" charset="0"/>
                <a:cs typeface="Courier" charset="0"/>
              </a:rPr>
              <a:t>public</a:t>
            </a:r>
          </a:p>
          <a:p>
            <a:endParaRPr lang="fr-FR" sz="1400" dirty="0">
              <a:ea typeface="Courier New" charset="0"/>
              <a:cs typeface="Courier New" charset="0"/>
            </a:endParaRPr>
          </a:p>
          <a:p>
            <a:r>
              <a:rPr lang="fr-FR" sz="1400" dirty="0" smtClean="0">
                <a:ea typeface="Courier New" charset="0"/>
                <a:cs typeface="Courier New" charset="0"/>
              </a:rPr>
              <a:t>Pour tester une </a:t>
            </a:r>
            <a:r>
              <a:rPr lang="fr-FR" sz="1400" dirty="0" err="1" smtClean="0">
                <a:ea typeface="Courier New" charset="0"/>
                <a:cs typeface="Courier New" charset="0"/>
              </a:rPr>
              <a:t>trap</a:t>
            </a:r>
            <a:r>
              <a:rPr lang="fr-FR" sz="1400" dirty="0" smtClean="0">
                <a:ea typeface="Courier New" charset="0"/>
                <a:cs typeface="Courier New" charset="0"/>
              </a:rPr>
              <a:t> :</a:t>
            </a:r>
          </a:p>
          <a:p>
            <a:endParaRPr lang="fr-FR" sz="1400" dirty="0">
              <a:ea typeface="Courier New" charset="0"/>
              <a:cs typeface="Courier New" charset="0"/>
            </a:endParaRPr>
          </a:p>
          <a:p>
            <a:r>
              <a:rPr lang="pt-BR" sz="1400" dirty="0" err="1">
                <a:latin typeface="Courier" charset="0"/>
                <a:ea typeface="Courier" charset="0"/>
                <a:cs typeface="Courier" charset="0"/>
              </a:rPr>
              <a:t>snmptrap</a:t>
            </a:r>
            <a:r>
              <a:rPr lang="pt-BR" sz="1400" dirty="0">
                <a:latin typeface="Courier" charset="0"/>
                <a:ea typeface="Courier" charset="0"/>
                <a:cs typeface="Courier" charset="0"/>
              </a:rPr>
              <a:t> -v1 -</a:t>
            </a:r>
            <a:r>
              <a:rPr lang="pt-BR" sz="1400" dirty="0" err="1">
                <a:latin typeface="Courier" charset="0"/>
                <a:ea typeface="Courier" charset="0"/>
                <a:cs typeface="Courier" charset="0"/>
              </a:rPr>
              <a:t>c</a:t>
            </a:r>
            <a:r>
              <a:rPr lang="pt-BR" sz="1400" dirty="0">
                <a:latin typeface="Courier" charset="0"/>
                <a:ea typeface="Courier" charset="0"/>
                <a:cs typeface="Courier" charset="0"/>
              </a:rPr>
              <a:t> </a:t>
            </a:r>
            <a:r>
              <a:rPr lang="pt-BR" sz="1400" dirty="0" err="1">
                <a:latin typeface="Courier" charset="0"/>
                <a:ea typeface="Courier" charset="0"/>
                <a:cs typeface="Courier" charset="0"/>
              </a:rPr>
              <a:t>public</a:t>
            </a:r>
            <a:r>
              <a:rPr lang="pt-BR" sz="1400" dirty="0">
                <a:latin typeface="Courier" charset="0"/>
                <a:ea typeface="Courier" charset="0"/>
                <a:cs typeface="Courier" charset="0"/>
              </a:rPr>
              <a:t> </a:t>
            </a:r>
            <a:r>
              <a:rPr lang="pt-BR" sz="1400" dirty="0" err="1">
                <a:latin typeface="Courier" charset="0"/>
                <a:ea typeface="Courier" charset="0"/>
                <a:cs typeface="Courier" charset="0"/>
              </a:rPr>
              <a:t>localhost</a:t>
            </a:r>
            <a:r>
              <a:rPr lang="pt-BR" sz="1400" dirty="0">
                <a:latin typeface="Courier" charset="0"/>
                <a:ea typeface="Courier" charset="0"/>
                <a:cs typeface="Courier" charset="0"/>
              </a:rPr>
              <a:t> .1.3.6.1.6.3.1.1.5.2 0 0 "" "" .1.3.6.1.4.1 </a:t>
            </a:r>
            <a:r>
              <a:rPr lang="pt-BR" sz="1400" dirty="0" err="1">
                <a:latin typeface="Courier" charset="0"/>
                <a:ea typeface="Courier" charset="0"/>
                <a:cs typeface="Courier" charset="0"/>
              </a:rPr>
              <a:t>s</a:t>
            </a:r>
            <a:r>
              <a:rPr lang="pt-BR" sz="1400" dirty="0">
                <a:latin typeface="Courier" charset="0"/>
                <a:ea typeface="Courier" charset="0"/>
                <a:cs typeface="Courier" charset="0"/>
              </a:rPr>
              <a:t> </a:t>
            </a:r>
            <a:r>
              <a:rPr lang="pt-BR" sz="1400" dirty="0" smtClean="0">
                <a:latin typeface="Courier" charset="0"/>
                <a:ea typeface="Courier" charset="0"/>
                <a:cs typeface="Courier" charset="0"/>
              </a:rPr>
              <a:t>”ERREUR FATALE”</a:t>
            </a:r>
          </a:p>
          <a:p>
            <a:r>
              <a:rPr lang="en-US" sz="1400" dirty="0" err="1">
                <a:latin typeface="Courier" charset="0"/>
                <a:ea typeface="Courier" charset="0"/>
                <a:cs typeface="Courier" charset="0"/>
              </a:rPr>
              <a:t>snmptrap</a:t>
            </a:r>
            <a:r>
              <a:rPr lang="en-US" sz="1400" dirty="0">
                <a:latin typeface="Courier" charset="0"/>
                <a:ea typeface="Courier" charset="0"/>
                <a:cs typeface="Courier" charset="0"/>
              </a:rPr>
              <a:t> -v 1 -c public </a:t>
            </a:r>
            <a:r>
              <a:rPr lang="en-US" sz="1400" dirty="0" err="1" smtClean="0">
                <a:latin typeface="Courier" charset="0"/>
                <a:ea typeface="Courier" charset="0"/>
                <a:cs typeface="Courier" charset="0"/>
              </a:rPr>
              <a:t>localhost</a:t>
            </a:r>
            <a:r>
              <a:rPr lang="en-US" sz="1400" dirty="0" smtClean="0">
                <a:latin typeface="Courier" charset="0"/>
                <a:ea typeface="Courier" charset="0"/>
                <a:cs typeface="Courier" charset="0"/>
              </a:rPr>
              <a:t> .1.3.6.1.6.3 </a:t>
            </a:r>
            <a:r>
              <a:rPr lang="en-US" sz="1400" dirty="0">
                <a:latin typeface="Courier" charset="0"/>
                <a:ea typeface="Courier" charset="0"/>
                <a:cs typeface="Courier" charset="0"/>
              </a:rPr>
              <a:t>"" 0 0 coldStart.0</a:t>
            </a:r>
            <a:r>
              <a:rPr lang="pt-BR" sz="1400" dirty="0" smtClean="0">
                <a:latin typeface="Courier" charset="0"/>
                <a:ea typeface="Courier" charset="0"/>
                <a:cs typeface="Courier" charset="0"/>
              </a:rPr>
              <a:t> </a:t>
            </a:r>
            <a:endParaRPr lang="fr-FR" sz="1400" dirty="0">
              <a:latin typeface="Courier" charset="0"/>
              <a:ea typeface="Courier" charset="0"/>
              <a:cs typeface="Courier" charset="0"/>
            </a:endParaRPr>
          </a:p>
        </p:txBody>
      </p:sp>
    </p:spTree>
    <p:extLst>
      <p:ext uri="{BB962C8B-B14F-4D97-AF65-F5344CB8AC3E}">
        <p14:creationId xmlns:p14="http://schemas.microsoft.com/office/powerpoint/2010/main" val="12643360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070" y="733246"/>
            <a:ext cx="11032176" cy="6124754"/>
          </a:xfrm>
          <a:prstGeom prst="rect">
            <a:avLst/>
          </a:prstGeom>
        </p:spPr>
        <p:txBody>
          <a:bodyPr wrap="square">
            <a:spAutoFit/>
          </a:bodyPr>
          <a:lstStyle/>
          <a:p>
            <a:r>
              <a:rPr lang="fr-FR" sz="1400" dirty="0">
                <a:ea typeface="Courier New" charset="0"/>
                <a:cs typeface="Courier New" charset="0"/>
              </a:rPr>
              <a:t>Pour envoyer des </a:t>
            </a:r>
            <a:r>
              <a:rPr lang="fr-FR" sz="1400" dirty="0" err="1">
                <a:ea typeface="Courier New" charset="0"/>
                <a:cs typeface="Courier New" charset="0"/>
              </a:rPr>
              <a:t>traps</a:t>
            </a:r>
            <a:r>
              <a:rPr lang="fr-FR" sz="1400" dirty="0">
                <a:ea typeface="Courier New" charset="0"/>
                <a:cs typeface="Courier New" charset="0"/>
              </a:rPr>
              <a:t>, dans le fichier /</a:t>
            </a:r>
            <a:r>
              <a:rPr lang="fr-FR" sz="1400" dirty="0" err="1">
                <a:ea typeface="Courier New" charset="0"/>
                <a:cs typeface="Courier New" charset="0"/>
              </a:rPr>
              <a:t>etc</a:t>
            </a:r>
            <a:r>
              <a:rPr lang="fr-FR" sz="1400" dirty="0">
                <a:ea typeface="Courier New" charset="0"/>
                <a:cs typeface="Courier New" charset="0"/>
              </a:rPr>
              <a:t>/</a:t>
            </a:r>
            <a:r>
              <a:rPr lang="fr-FR" sz="1400" dirty="0" err="1">
                <a:ea typeface="Courier New" charset="0"/>
                <a:cs typeface="Courier New" charset="0"/>
              </a:rPr>
              <a:t>snmp</a:t>
            </a:r>
            <a:r>
              <a:rPr lang="fr-FR" sz="1400" dirty="0">
                <a:ea typeface="Courier New" charset="0"/>
                <a:cs typeface="Courier New" charset="0"/>
              </a:rPr>
              <a:t>/</a:t>
            </a:r>
            <a:r>
              <a:rPr lang="fr-FR" sz="1400" dirty="0" err="1">
                <a:ea typeface="Courier New" charset="0"/>
                <a:cs typeface="Courier New" charset="0"/>
              </a:rPr>
              <a:t>snmpd.conf</a:t>
            </a:r>
            <a:r>
              <a:rPr lang="fr-FR" sz="1400" dirty="0">
                <a:ea typeface="Courier New" charset="0"/>
                <a:cs typeface="Courier New" charset="0"/>
              </a:rPr>
              <a:t> de notre client nous ajouterons :</a:t>
            </a:r>
          </a:p>
          <a:p>
            <a:endParaRPr lang="fr-FR" sz="1400" dirty="0">
              <a:ea typeface="Courier New" charset="0"/>
              <a:cs typeface="Courier New" charset="0"/>
            </a:endParaRPr>
          </a:p>
          <a:p>
            <a:r>
              <a:rPr lang="fr-FR" sz="1400" dirty="0" err="1">
                <a:latin typeface="Courier" charset="0"/>
                <a:ea typeface="Courier" charset="0"/>
                <a:cs typeface="Courier" charset="0"/>
              </a:rPr>
              <a:t>rouser</a:t>
            </a:r>
            <a:r>
              <a:rPr lang="fr-FR" sz="1400" dirty="0">
                <a:latin typeface="Courier" charset="0"/>
                <a:ea typeface="Courier" charset="0"/>
                <a:cs typeface="Courier" charset="0"/>
              </a:rPr>
              <a:t> </a:t>
            </a:r>
            <a:r>
              <a:rPr lang="fr-FR" sz="1400" dirty="0" err="1">
                <a:latin typeface="Courier" charset="0"/>
                <a:ea typeface="Courier" charset="0"/>
                <a:cs typeface="Courier" charset="0"/>
              </a:rPr>
              <a:t>igs</a:t>
            </a:r>
            <a:endParaRPr lang="fr-FR" sz="1400" dirty="0">
              <a:latin typeface="Courier" charset="0"/>
              <a:ea typeface="Courier" charset="0"/>
              <a:cs typeface="Courier" charset="0"/>
            </a:endParaRPr>
          </a:p>
          <a:p>
            <a:r>
              <a:rPr lang="fr-FR" sz="1400" dirty="0" err="1">
                <a:latin typeface="Courier" charset="0"/>
                <a:ea typeface="Courier" charset="0"/>
                <a:cs typeface="Courier" charset="0"/>
              </a:rPr>
              <a:t>informsink</a:t>
            </a:r>
            <a:r>
              <a:rPr lang="fr-FR" sz="1400" dirty="0">
                <a:latin typeface="Courier" charset="0"/>
                <a:ea typeface="Courier" charset="0"/>
                <a:cs typeface="Courier" charset="0"/>
              </a:rPr>
              <a:t> IP_NMS </a:t>
            </a:r>
            <a:r>
              <a:rPr lang="fr-FR" sz="1400" dirty="0" err="1">
                <a:latin typeface="Courier" charset="0"/>
                <a:ea typeface="Courier" charset="0"/>
                <a:cs typeface="Courier" charset="0"/>
              </a:rPr>
              <a:t>testtrap</a:t>
            </a:r>
            <a:endParaRPr lang="fr-FR" sz="1400" dirty="0">
              <a:latin typeface="Courier" charset="0"/>
              <a:ea typeface="Courier" charset="0"/>
              <a:cs typeface="Courier" charset="0"/>
            </a:endParaRPr>
          </a:p>
          <a:p>
            <a:r>
              <a:rPr lang="fr-FR" sz="1400" dirty="0" err="1">
                <a:latin typeface="Courier" charset="0"/>
                <a:ea typeface="Courier" charset="0"/>
                <a:cs typeface="Courier" charset="0"/>
              </a:rPr>
              <a:t>authtrapenable</a:t>
            </a:r>
            <a:r>
              <a:rPr lang="fr-FR" sz="1400" dirty="0">
                <a:latin typeface="Courier" charset="0"/>
                <a:ea typeface="Courier" charset="0"/>
                <a:cs typeface="Courier" charset="0"/>
              </a:rPr>
              <a:t> 1 </a:t>
            </a:r>
          </a:p>
          <a:p>
            <a:r>
              <a:rPr lang="fr-FR" sz="1400" dirty="0" err="1">
                <a:latin typeface="Courier" charset="0"/>
                <a:ea typeface="Courier" charset="0"/>
                <a:cs typeface="Courier" charset="0"/>
              </a:rPr>
              <a:t>agentSecName</a:t>
            </a:r>
            <a:r>
              <a:rPr lang="fr-FR" sz="1400" dirty="0">
                <a:latin typeface="Courier" charset="0"/>
                <a:ea typeface="Courier" charset="0"/>
                <a:cs typeface="Courier" charset="0"/>
              </a:rPr>
              <a:t> </a:t>
            </a:r>
            <a:r>
              <a:rPr lang="fr-FR" sz="1400" dirty="0" err="1">
                <a:latin typeface="Courier" charset="0"/>
                <a:ea typeface="Courier" charset="0"/>
                <a:cs typeface="Courier" charset="0"/>
              </a:rPr>
              <a:t>igs</a:t>
            </a:r>
            <a:endParaRPr lang="fr-FR" sz="1400" dirty="0">
              <a:latin typeface="Courier" charset="0"/>
              <a:ea typeface="Courier" charset="0"/>
              <a:cs typeface="Courier" charset="0"/>
            </a:endParaRPr>
          </a:p>
          <a:p>
            <a:r>
              <a:rPr lang="fr-FR" sz="1400" dirty="0" err="1">
                <a:latin typeface="Courier" charset="0"/>
                <a:ea typeface="Courier" charset="0"/>
                <a:cs typeface="Courier" charset="0"/>
              </a:rPr>
              <a:t>defaultMonitors</a:t>
            </a:r>
            <a:r>
              <a:rPr lang="fr-FR" sz="1400" dirty="0">
                <a:latin typeface="Courier" charset="0"/>
                <a:ea typeface="Courier" charset="0"/>
                <a:cs typeface="Courier" charset="0"/>
              </a:rPr>
              <a:t> </a:t>
            </a:r>
            <a:r>
              <a:rPr lang="fr-FR" sz="1400" dirty="0" err="1">
                <a:latin typeface="Courier" charset="0"/>
                <a:ea typeface="Courier" charset="0"/>
                <a:cs typeface="Courier" charset="0"/>
              </a:rPr>
              <a:t>yes</a:t>
            </a:r>
            <a:r>
              <a:rPr lang="fr-FR" sz="1400" dirty="0">
                <a:latin typeface="Courier" charset="0"/>
                <a:ea typeface="Courier" charset="0"/>
                <a:cs typeface="Courier" charset="0"/>
              </a:rPr>
              <a:t> </a:t>
            </a:r>
          </a:p>
          <a:p>
            <a:r>
              <a:rPr lang="fr-FR" sz="1400" dirty="0" err="1">
                <a:latin typeface="Courier" charset="0"/>
                <a:ea typeface="Courier" charset="0"/>
                <a:cs typeface="Courier" charset="0"/>
              </a:rPr>
              <a:t>linkUpDownNotifications</a:t>
            </a:r>
            <a:r>
              <a:rPr lang="fr-FR" sz="1400" dirty="0">
                <a:latin typeface="Courier" charset="0"/>
                <a:ea typeface="Courier" charset="0"/>
                <a:cs typeface="Courier" charset="0"/>
              </a:rPr>
              <a:t> </a:t>
            </a:r>
            <a:r>
              <a:rPr lang="fr-FR" sz="1400" dirty="0" err="1">
                <a:latin typeface="Courier" charset="0"/>
                <a:ea typeface="Courier" charset="0"/>
                <a:cs typeface="Courier" charset="0"/>
              </a:rPr>
              <a:t>yes</a:t>
            </a:r>
            <a:endParaRPr lang="fr-FR" sz="1400" dirty="0">
              <a:latin typeface="Courier" charset="0"/>
              <a:ea typeface="Courier" charset="0"/>
              <a:cs typeface="Courier" charset="0"/>
            </a:endParaRPr>
          </a:p>
          <a:p>
            <a:endParaRPr lang="fr-FR" sz="1400" dirty="0">
              <a:ea typeface="Courier New" charset="0"/>
              <a:cs typeface="Courier New" charset="0"/>
            </a:endParaRPr>
          </a:p>
          <a:p>
            <a:r>
              <a:rPr lang="fr-FR" sz="1400" dirty="0">
                <a:ea typeface="Courier New" charset="0"/>
                <a:cs typeface="Courier New" charset="0"/>
              </a:rPr>
              <a:t>Il faut redémarre le service </a:t>
            </a:r>
            <a:r>
              <a:rPr lang="fr-FR" sz="1400" dirty="0" err="1">
                <a:ea typeface="Courier New" charset="0"/>
                <a:cs typeface="Courier New" charset="0"/>
              </a:rPr>
              <a:t>snmpd</a:t>
            </a:r>
            <a:r>
              <a:rPr lang="fr-FR" sz="1400" dirty="0">
                <a:ea typeface="Courier New" charset="0"/>
                <a:cs typeface="Courier New" charset="0"/>
              </a:rPr>
              <a:t> pour que les modifications soient prise en compte</a:t>
            </a:r>
          </a:p>
          <a:p>
            <a:endParaRPr lang="fr-FR" sz="1400" dirty="0">
              <a:ea typeface="Courier New" charset="0"/>
              <a:cs typeface="Courier New" charset="0"/>
            </a:endParaRPr>
          </a:p>
          <a:p>
            <a:r>
              <a:rPr lang="fr-FR" sz="1400" dirty="0">
                <a:ea typeface="Courier New" charset="0"/>
                <a:cs typeface="Courier New" charset="0"/>
              </a:rPr>
              <a:t>Si vous voulez tester une </a:t>
            </a:r>
            <a:r>
              <a:rPr lang="fr-FR" sz="1400" dirty="0" err="1">
                <a:ea typeface="Courier New" charset="0"/>
                <a:cs typeface="Courier New" charset="0"/>
              </a:rPr>
              <a:t>trap</a:t>
            </a:r>
            <a:r>
              <a:rPr lang="fr-FR" sz="1400" dirty="0">
                <a:ea typeface="Courier New" charset="0"/>
                <a:cs typeface="Courier New" charset="0"/>
              </a:rPr>
              <a:t> (par exemple une requête sur une mauvaise communauté) (a exécuter sur votre machine </a:t>
            </a:r>
            <a:r>
              <a:rPr lang="fr-FR" sz="1400" dirty="0" err="1">
                <a:ea typeface="Courier New" charset="0"/>
                <a:cs typeface="Courier New" charset="0"/>
              </a:rPr>
              <a:t>snmp</a:t>
            </a:r>
            <a:r>
              <a:rPr lang="fr-FR" sz="1400" dirty="0">
                <a:ea typeface="Courier New" charset="0"/>
                <a:cs typeface="Courier New" charset="0"/>
              </a:rPr>
              <a:t>):</a:t>
            </a:r>
          </a:p>
          <a:p>
            <a:r>
              <a:rPr lang="fr-FR" sz="1400" dirty="0" err="1">
                <a:latin typeface="Courier" charset="0"/>
                <a:ea typeface="Courier" charset="0"/>
                <a:cs typeface="Courier" charset="0"/>
              </a:rPr>
              <a:t>snmpwalk</a:t>
            </a:r>
            <a:r>
              <a:rPr lang="fr-FR" sz="1400" dirty="0">
                <a:latin typeface="Courier" charset="0"/>
                <a:ea typeface="Courier" charset="0"/>
                <a:cs typeface="Courier" charset="0"/>
              </a:rPr>
              <a:t> -v 2c -c </a:t>
            </a:r>
            <a:r>
              <a:rPr lang="fr-FR" sz="1400" dirty="0" err="1">
                <a:latin typeface="Courier" charset="0"/>
                <a:ea typeface="Courier" charset="0"/>
                <a:cs typeface="Courier" charset="0"/>
              </a:rPr>
              <a:t>badcommunnity</a:t>
            </a:r>
            <a:r>
              <a:rPr lang="fr-FR" sz="1400" dirty="0">
                <a:latin typeface="Courier" charset="0"/>
                <a:ea typeface="Courier" charset="0"/>
                <a:cs typeface="Courier" charset="0"/>
              </a:rPr>
              <a:t> </a:t>
            </a:r>
            <a:r>
              <a:rPr lang="fr-FR" sz="1400" dirty="0" err="1">
                <a:latin typeface="Courier" charset="0"/>
                <a:ea typeface="Courier" charset="0"/>
                <a:cs typeface="Courier" charset="0"/>
              </a:rPr>
              <a:t>localhost</a:t>
            </a:r>
            <a:endParaRPr lang="fr-FR" sz="1400" dirty="0">
              <a:latin typeface="Courier" charset="0"/>
              <a:ea typeface="Courier" charset="0"/>
              <a:cs typeface="Courier" charset="0"/>
            </a:endParaRPr>
          </a:p>
          <a:p>
            <a:endParaRPr lang="fr-FR" sz="1400" dirty="0">
              <a:latin typeface="Courier" charset="0"/>
              <a:ea typeface="Courier" charset="0"/>
              <a:cs typeface="Courier" charset="0"/>
            </a:endParaRPr>
          </a:p>
          <a:p>
            <a:r>
              <a:rPr lang="fr-FR" sz="1400" dirty="0">
                <a:ea typeface="Courier" charset="0"/>
                <a:cs typeface="Courier" charset="0"/>
              </a:rPr>
              <a:t>Le résultat des </a:t>
            </a:r>
            <a:r>
              <a:rPr lang="fr-FR" sz="1400" dirty="0" err="1">
                <a:ea typeface="Courier" charset="0"/>
                <a:cs typeface="Courier" charset="0"/>
              </a:rPr>
              <a:t>traps</a:t>
            </a:r>
            <a:r>
              <a:rPr lang="fr-FR" sz="1400" dirty="0">
                <a:ea typeface="Courier" charset="0"/>
                <a:cs typeface="Courier" charset="0"/>
              </a:rPr>
              <a:t> se trouve dans le /var/log/</a:t>
            </a:r>
            <a:r>
              <a:rPr lang="fr-FR" sz="1400" dirty="0" err="1">
                <a:ea typeface="Courier" charset="0"/>
                <a:cs typeface="Courier" charset="0"/>
              </a:rPr>
              <a:t>syslog</a:t>
            </a:r>
            <a:r>
              <a:rPr lang="fr-FR" sz="1400" dirty="0">
                <a:ea typeface="Courier" charset="0"/>
                <a:cs typeface="Courier" charset="0"/>
              </a:rPr>
              <a:t> de votre </a:t>
            </a:r>
            <a:r>
              <a:rPr lang="fr-FR" sz="1400" dirty="0" err="1">
                <a:ea typeface="Courier" charset="0"/>
                <a:cs typeface="Courier" charset="0"/>
              </a:rPr>
              <a:t>nms</a:t>
            </a:r>
            <a:endParaRPr lang="fr-FR" sz="1400" dirty="0">
              <a:ea typeface="Courier" charset="0"/>
              <a:cs typeface="Courier" charset="0"/>
            </a:endParaRPr>
          </a:p>
          <a:p>
            <a:endParaRPr lang="fr-FR" sz="1400" dirty="0">
              <a:ea typeface="Courier" charset="0"/>
              <a:cs typeface="Courier" charset="0"/>
            </a:endParaRPr>
          </a:p>
          <a:p>
            <a:r>
              <a:rPr lang="fr-FR" sz="1400" dirty="0">
                <a:ea typeface="Courier" charset="0"/>
                <a:cs typeface="Courier" charset="0"/>
              </a:rPr>
              <a:t>Si vous avez des erreurs dans le </a:t>
            </a:r>
            <a:r>
              <a:rPr lang="fr-FR" sz="1400" dirty="0" err="1">
                <a:ea typeface="Courier" charset="0"/>
                <a:cs typeface="Courier" charset="0"/>
              </a:rPr>
              <a:t>syslog</a:t>
            </a:r>
            <a:r>
              <a:rPr lang="fr-FR" sz="1400" dirty="0">
                <a:ea typeface="Courier" charset="0"/>
                <a:cs typeface="Courier" charset="0"/>
              </a:rPr>
              <a:t> vous devez installer le convertisseur de MIB :</a:t>
            </a:r>
          </a:p>
          <a:p>
            <a:r>
              <a:rPr lang="fr-FR" sz="1400" dirty="0">
                <a:ea typeface="Courier" charset="0"/>
                <a:cs typeface="Courier" charset="0"/>
              </a:rPr>
              <a:t>Dans </a:t>
            </a:r>
            <a:r>
              <a:rPr lang="fr-FR" sz="1400" dirty="0">
                <a:latin typeface="Courier" charset="0"/>
                <a:ea typeface="Courier" charset="0"/>
                <a:cs typeface="Courier" charset="0"/>
              </a:rPr>
              <a:t>/</a:t>
            </a:r>
            <a:r>
              <a:rPr lang="fr-FR" sz="1400" dirty="0" err="1">
                <a:latin typeface="Courier" charset="0"/>
                <a:ea typeface="Courier" charset="0"/>
                <a:cs typeface="Courier" charset="0"/>
              </a:rPr>
              <a:t>etc</a:t>
            </a:r>
            <a:r>
              <a:rPr lang="fr-FR" sz="1400" dirty="0">
                <a:latin typeface="Courier" charset="0"/>
                <a:ea typeface="Courier" charset="0"/>
                <a:cs typeface="Courier" charset="0"/>
              </a:rPr>
              <a:t>/</a:t>
            </a:r>
            <a:r>
              <a:rPr lang="fr-FR" sz="1400" dirty="0" err="1">
                <a:latin typeface="Courier" charset="0"/>
                <a:ea typeface="Courier" charset="0"/>
                <a:cs typeface="Courier" charset="0"/>
              </a:rPr>
              <a:t>apt</a:t>
            </a:r>
            <a:r>
              <a:rPr lang="fr-FR" sz="1400" dirty="0">
                <a:latin typeface="Courier" charset="0"/>
                <a:ea typeface="Courier" charset="0"/>
                <a:cs typeface="Courier" charset="0"/>
              </a:rPr>
              <a:t>/</a:t>
            </a:r>
            <a:r>
              <a:rPr lang="fr-FR" sz="1400" dirty="0" err="1">
                <a:latin typeface="Courier" charset="0"/>
                <a:ea typeface="Courier" charset="0"/>
                <a:cs typeface="Courier" charset="0"/>
              </a:rPr>
              <a:t>sources.list</a:t>
            </a:r>
            <a:r>
              <a:rPr lang="fr-FR" sz="1400" dirty="0">
                <a:ea typeface="Courier" charset="0"/>
                <a:cs typeface="Courier" charset="0"/>
              </a:rPr>
              <a:t> ajouter :</a:t>
            </a:r>
          </a:p>
          <a:p>
            <a:r>
              <a:rPr lang="fr-FR" sz="1400" dirty="0">
                <a:latin typeface="Courier" charset="0"/>
                <a:ea typeface="Courier" charset="0"/>
                <a:cs typeface="Courier" charset="0"/>
              </a:rPr>
              <a:t>deb http://</a:t>
            </a:r>
            <a:r>
              <a:rPr lang="fr-FR" sz="1400" dirty="0" err="1">
                <a:latin typeface="Courier" charset="0"/>
                <a:ea typeface="Courier" charset="0"/>
                <a:cs typeface="Courier" charset="0"/>
              </a:rPr>
              <a:t>mirrors.ircam.fr</a:t>
            </a:r>
            <a:r>
              <a:rPr lang="fr-FR" sz="1400" dirty="0">
                <a:latin typeface="Courier" charset="0"/>
                <a:ea typeface="Courier" charset="0"/>
                <a:cs typeface="Courier" charset="0"/>
              </a:rPr>
              <a:t>/pub/</a:t>
            </a:r>
            <a:r>
              <a:rPr lang="fr-FR" sz="1400" dirty="0" err="1">
                <a:latin typeface="Courier" charset="0"/>
                <a:ea typeface="Courier" charset="0"/>
                <a:cs typeface="Courier" charset="0"/>
              </a:rPr>
              <a:t>debian</a:t>
            </a:r>
            <a:r>
              <a:rPr lang="fr-FR" sz="1400" dirty="0">
                <a:latin typeface="Courier" charset="0"/>
                <a:ea typeface="Courier" charset="0"/>
                <a:cs typeface="Courier" charset="0"/>
              </a:rPr>
              <a:t>/ squeeze main non-free </a:t>
            </a:r>
          </a:p>
          <a:p>
            <a:r>
              <a:rPr lang="fr-FR" sz="1400" dirty="0">
                <a:latin typeface="Courier" charset="0"/>
                <a:ea typeface="Courier" charset="0"/>
                <a:cs typeface="Courier" charset="0"/>
              </a:rPr>
              <a:t>deb http://</a:t>
            </a:r>
            <a:r>
              <a:rPr lang="fr-FR" sz="1400" dirty="0" err="1">
                <a:latin typeface="Courier" charset="0"/>
                <a:ea typeface="Courier" charset="0"/>
                <a:cs typeface="Courier" charset="0"/>
              </a:rPr>
              <a:t>security.debian.org</a:t>
            </a:r>
            <a:r>
              <a:rPr lang="fr-FR" sz="1400" dirty="0">
                <a:latin typeface="Courier" charset="0"/>
                <a:ea typeface="Courier" charset="0"/>
                <a:cs typeface="Courier" charset="0"/>
              </a:rPr>
              <a:t>/ squeeze/updates main non-free </a:t>
            </a:r>
          </a:p>
          <a:p>
            <a:r>
              <a:rPr lang="fr-FR" sz="1400" dirty="0">
                <a:latin typeface="Courier" charset="0"/>
                <a:ea typeface="Courier" charset="0"/>
                <a:cs typeface="Courier" charset="0"/>
              </a:rPr>
              <a:t>deb http://</a:t>
            </a:r>
            <a:r>
              <a:rPr lang="fr-FR" sz="1400" dirty="0" err="1">
                <a:latin typeface="Courier" charset="0"/>
                <a:ea typeface="Courier" charset="0"/>
                <a:cs typeface="Courier" charset="0"/>
              </a:rPr>
              <a:t>mirrors.ircam.fr</a:t>
            </a:r>
            <a:r>
              <a:rPr lang="fr-FR" sz="1400" dirty="0">
                <a:latin typeface="Courier" charset="0"/>
                <a:ea typeface="Courier" charset="0"/>
                <a:cs typeface="Courier" charset="0"/>
              </a:rPr>
              <a:t>/pub/</a:t>
            </a:r>
            <a:r>
              <a:rPr lang="fr-FR" sz="1400" dirty="0" err="1">
                <a:latin typeface="Courier" charset="0"/>
                <a:ea typeface="Courier" charset="0"/>
                <a:cs typeface="Courier" charset="0"/>
              </a:rPr>
              <a:t>debian</a:t>
            </a:r>
            <a:r>
              <a:rPr lang="fr-FR" sz="1400" dirty="0">
                <a:latin typeface="Courier" charset="0"/>
                <a:ea typeface="Courier" charset="0"/>
                <a:cs typeface="Courier" charset="0"/>
              </a:rPr>
              <a:t>/ squeeze-updates main non-free</a:t>
            </a:r>
          </a:p>
          <a:p>
            <a:endParaRPr lang="fr-FR" sz="1400" dirty="0">
              <a:ea typeface="Courier" charset="0"/>
              <a:cs typeface="Courier" charset="0"/>
            </a:endParaRPr>
          </a:p>
          <a:p>
            <a:r>
              <a:rPr lang="fr-FR" sz="1400" dirty="0" err="1">
                <a:latin typeface="Courier" charset="0"/>
                <a:ea typeface="Courier" charset="0"/>
                <a:cs typeface="Courier" charset="0"/>
              </a:rPr>
              <a:t>apt-get</a:t>
            </a:r>
            <a:r>
              <a:rPr lang="fr-FR" sz="1400" dirty="0">
                <a:latin typeface="Courier" charset="0"/>
                <a:ea typeface="Courier" charset="0"/>
                <a:cs typeface="Courier" charset="0"/>
              </a:rPr>
              <a:t> update </a:t>
            </a:r>
          </a:p>
          <a:p>
            <a:r>
              <a:rPr lang="fr-FR" sz="1400" dirty="0" err="1">
                <a:latin typeface="Courier" charset="0"/>
                <a:ea typeface="Courier" charset="0"/>
                <a:cs typeface="Courier" charset="0"/>
              </a:rPr>
              <a:t>apt-get</a:t>
            </a:r>
            <a:r>
              <a:rPr lang="fr-FR" sz="1400" dirty="0">
                <a:latin typeface="Courier" charset="0"/>
                <a:ea typeface="Courier" charset="0"/>
                <a:cs typeface="Courier" charset="0"/>
              </a:rPr>
              <a:t> </a:t>
            </a:r>
            <a:r>
              <a:rPr lang="fr-FR" sz="1400" dirty="0" err="1">
                <a:latin typeface="Courier" charset="0"/>
                <a:ea typeface="Courier" charset="0"/>
                <a:cs typeface="Courier" charset="0"/>
              </a:rPr>
              <a:t>install</a:t>
            </a:r>
            <a:r>
              <a:rPr lang="fr-FR" sz="1400" dirty="0">
                <a:latin typeface="Courier" charset="0"/>
                <a:ea typeface="Courier" charset="0"/>
                <a:cs typeface="Courier" charset="0"/>
              </a:rPr>
              <a:t> </a:t>
            </a:r>
            <a:r>
              <a:rPr lang="fr-FR" sz="1400" dirty="0" err="1">
                <a:latin typeface="Courier" charset="0"/>
                <a:ea typeface="Courier" charset="0"/>
                <a:cs typeface="Courier" charset="0"/>
              </a:rPr>
              <a:t>snmp</a:t>
            </a:r>
            <a:r>
              <a:rPr lang="fr-FR" sz="1400" dirty="0">
                <a:latin typeface="Courier" charset="0"/>
                <a:ea typeface="Courier" charset="0"/>
                <a:cs typeface="Courier" charset="0"/>
              </a:rPr>
              <a:t>-</a:t>
            </a:r>
            <a:r>
              <a:rPr lang="fr-FR" sz="1400" dirty="0" err="1">
                <a:latin typeface="Courier" charset="0"/>
                <a:ea typeface="Courier" charset="0"/>
                <a:cs typeface="Courier" charset="0"/>
              </a:rPr>
              <a:t>mibs</a:t>
            </a:r>
            <a:r>
              <a:rPr lang="fr-FR" sz="1400" dirty="0">
                <a:latin typeface="Courier" charset="0"/>
                <a:ea typeface="Courier" charset="0"/>
                <a:cs typeface="Courier" charset="0"/>
              </a:rPr>
              <a:t>-downloader</a:t>
            </a:r>
          </a:p>
          <a:p>
            <a:endParaRPr lang="fr-FR" sz="1400" dirty="0">
              <a:latin typeface="Courier" charset="0"/>
              <a:ea typeface="Courier" charset="0"/>
              <a:cs typeface="Courier" charset="0"/>
            </a:endParaRPr>
          </a:p>
          <a:p>
            <a:r>
              <a:rPr lang="fr-FR" sz="1400" dirty="0">
                <a:latin typeface="Courier" charset="0"/>
                <a:ea typeface="Courier" charset="0"/>
                <a:cs typeface="Courier" charset="0"/>
              </a:rPr>
              <a:t>export MIBS=UCD-SNMP-MIB</a:t>
            </a:r>
          </a:p>
          <a:p>
            <a:r>
              <a:rPr lang="fr-FR" sz="1400" dirty="0">
                <a:latin typeface="Courier" charset="0"/>
                <a:ea typeface="Courier" charset="0"/>
                <a:cs typeface="Courier" charset="0"/>
              </a:rPr>
              <a:t>/</a:t>
            </a:r>
            <a:r>
              <a:rPr lang="fr-FR" sz="1400" dirty="0" err="1">
                <a:latin typeface="Courier" charset="0"/>
                <a:ea typeface="Courier" charset="0"/>
                <a:cs typeface="Courier" charset="0"/>
              </a:rPr>
              <a:t>etc</a:t>
            </a:r>
            <a:r>
              <a:rPr lang="fr-FR" sz="1400" dirty="0">
                <a:latin typeface="Courier" charset="0"/>
                <a:ea typeface="Courier" charset="0"/>
                <a:cs typeface="Courier" charset="0"/>
              </a:rPr>
              <a:t>/</a:t>
            </a:r>
            <a:r>
              <a:rPr lang="fr-FR" sz="1400" dirty="0" err="1">
                <a:latin typeface="Courier" charset="0"/>
                <a:ea typeface="Courier" charset="0"/>
                <a:cs typeface="Courier" charset="0"/>
              </a:rPr>
              <a:t>init.d</a:t>
            </a:r>
            <a:r>
              <a:rPr lang="fr-FR" sz="1400" dirty="0">
                <a:latin typeface="Courier" charset="0"/>
                <a:ea typeface="Courier" charset="0"/>
                <a:cs typeface="Courier" charset="0"/>
              </a:rPr>
              <a:t>/</a:t>
            </a:r>
            <a:r>
              <a:rPr lang="fr-FR" sz="1400" dirty="0" err="1">
                <a:latin typeface="Courier" charset="0"/>
                <a:ea typeface="Courier" charset="0"/>
                <a:cs typeface="Courier" charset="0"/>
              </a:rPr>
              <a:t>snmpd</a:t>
            </a:r>
            <a:r>
              <a:rPr lang="fr-FR" sz="1400" dirty="0">
                <a:latin typeface="Courier" charset="0"/>
                <a:ea typeface="Courier" charset="0"/>
                <a:cs typeface="Courier" charset="0"/>
              </a:rPr>
              <a:t> restart</a:t>
            </a:r>
          </a:p>
        </p:txBody>
      </p:sp>
      <p:sp>
        <p:nvSpPr>
          <p:cNvPr id="5" name="Rectangle 4"/>
          <p:cNvSpPr/>
          <p:nvPr/>
        </p:nvSpPr>
        <p:spPr>
          <a:xfrm>
            <a:off x="558070" y="334879"/>
            <a:ext cx="2289088" cy="369332"/>
          </a:xfrm>
          <a:prstGeom prst="rect">
            <a:avLst/>
          </a:prstGeom>
        </p:spPr>
        <p:txBody>
          <a:bodyPr wrap="none">
            <a:spAutoFit/>
          </a:bodyPr>
          <a:lstStyle/>
          <a:p>
            <a:r>
              <a:rPr lang="fr-FR" b="1" dirty="0" smtClean="0"/>
              <a:t>TP9 : </a:t>
            </a:r>
            <a:r>
              <a:rPr lang="fr-FR" b="1" dirty="0" err="1" smtClean="0"/>
              <a:t>snmptrad</a:t>
            </a:r>
            <a:r>
              <a:rPr lang="fr-FR" b="1" dirty="0" smtClean="0"/>
              <a:t> (suite)</a:t>
            </a:r>
            <a:endParaRPr lang="fr-FR" dirty="0"/>
          </a:p>
        </p:txBody>
      </p:sp>
    </p:spTree>
    <p:extLst>
      <p:ext uri="{BB962C8B-B14F-4D97-AF65-F5344CB8AC3E}">
        <p14:creationId xmlns:p14="http://schemas.microsoft.com/office/powerpoint/2010/main" val="2195861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070" y="1237404"/>
            <a:ext cx="8294707" cy="923330"/>
          </a:xfrm>
          <a:prstGeom prst="rect">
            <a:avLst/>
          </a:prstGeom>
        </p:spPr>
        <p:txBody>
          <a:bodyPr wrap="none">
            <a:spAutoFit/>
          </a:bodyPr>
          <a:lstStyle/>
          <a:p>
            <a:r>
              <a:rPr lang="fr-FR" dirty="0" smtClean="0"/>
              <a:t>A faire vous même : configurez </a:t>
            </a:r>
            <a:r>
              <a:rPr lang="fr-FR" dirty="0" err="1" smtClean="0"/>
              <a:t>snmptrapd</a:t>
            </a:r>
            <a:r>
              <a:rPr lang="fr-FR" dirty="0" smtClean="0"/>
              <a:t> pour envoyer les </a:t>
            </a:r>
            <a:r>
              <a:rPr lang="fr-FR" dirty="0" err="1" smtClean="0"/>
              <a:t>traps</a:t>
            </a:r>
            <a:r>
              <a:rPr lang="fr-FR" dirty="0" smtClean="0"/>
              <a:t> dans une base </a:t>
            </a:r>
            <a:r>
              <a:rPr lang="fr-FR" dirty="0" err="1" smtClean="0"/>
              <a:t>mysql</a:t>
            </a:r>
            <a:endParaRPr lang="fr-FR" dirty="0" smtClean="0"/>
          </a:p>
          <a:p>
            <a:endParaRPr lang="fr-FR" dirty="0" smtClean="0"/>
          </a:p>
          <a:p>
            <a:r>
              <a:rPr lang="fr-FR" dirty="0" smtClean="0">
                <a:latin typeface="Courier" charset="0"/>
                <a:ea typeface="Courier" charset="0"/>
                <a:cs typeface="Courier" charset="0"/>
              </a:rPr>
              <a:t>http</a:t>
            </a:r>
            <a:r>
              <a:rPr lang="fr-FR" dirty="0">
                <a:latin typeface="Courier" charset="0"/>
                <a:ea typeface="Courier" charset="0"/>
                <a:cs typeface="Courier" charset="0"/>
              </a:rPr>
              <a:t>://</a:t>
            </a:r>
            <a:r>
              <a:rPr lang="fr-FR" dirty="0" err="1">
                <a:latin typeface="Courier" charset="0"/>
                <a:ea typeface="Courier" charset="0"/>
                <a:cs typeface="Courier" charset="0"/>
              </a:rPr>
              <a:t>www.net-snmp.org</a:t>
            </a:r>
            <a:r>
              <a:rPr lang="fr-FR" dirty="0">
                <a:latin typeface="Courier" charset="0"/>
                <a:ea typeface="Courier" charset="0"/>
                <a:cs typeface="Courier" charset="0"/>
              </a:rPr>
              <a:t>/wiki/</a:t>
            </a:r>
            <a:r>
              <a:rPr lang="fr-FR" dirty="0" err="1">
                <a:latin typeface="Courier" charset="0"/>
                <a:ea typeface="Courier" charset="0"/>
                <a:cs typeface="Courier" charset="0"/>
              </a:rPr>
              <a:t>index.php</a:t>
            </a:r>
            <a:r>
              <a:rPr lang="fr-FR" dirty="0">
                <a:latin typeface="Courier" charset="0"/>
                <a:ea typeface="Courier" charset="0"/>
                <a:cs typeface="Courier" charset="0"/>
              </a:rPr>
              <a:t>/</a:t>
            </a:r>
            <a:r>
              <a:rPr lang="fr-FR" dirty="0" err="1">
                <a:latin typeface="Courier" charset="0"/>
                <a:ea typeface="Courier" charset="0"/>
                <a:cs typeface="Courier" charset="0"/>
              </a:rPr>
              <a:t>Snmptrapd</a:t>
            </a:r>
            <a:endParaRPr lang="fr-FR" dirty="0">
              <a:latin typeface="Courier" charset="0"/>
              <a:ea typeface="Courier" charset="0"/>
              <a:cs typeface="Courier" charset="0"/>
            </a:endParaRPr>
          </a:p>
        </p:txBody>
      </p:sp>
      <p:sp>
        <p:nvSpPr>
          <p:cNvPr id="5" name="Rectangle 4"/>
          <p:cNvSpPr/>
          <p:nvPr/>
        </p:nvSpPr>
        <p:spPr>
          <a:xfrm>
            <a:off x="558070" y="334879"/>
            <a:ext cx="2289088" cy="369332"/>
          </a:xfrm>
          <a:prstGeom prst="rect">
            <a:avLst/>
          </a:prstGeom>
        </p:spPr>
        <p:txBody>
          <a:bodyPr wrap="none">
            <a:spAutoFit/>
          </a:bodyPr>
          <a:lstStyle/>
          <a:p>
            <a:r>
              <a:rPr lang="fr-FR" b="1" dirty="0" smtClean="0"/>
              <a:t>TP9 : </a:t>
            </a:r>
            <a:r>
              <a:rPr lang="fr-FR" b="1" dirty="0" err="1" smtClean="0"/>
              <a:t>snmptrad</a:t>
            </a:r>
            <a:r>
              <a:rPr lang="fr-FR" b="1" dirty="0" smtClean="0"/>
              <a:t> (suite)</a:t>
            </a:r>
            <a:endParaRPr lang="fr-FR" dirty="0"/>
          </a:p>
        </p:txBody>
      </p:sp>
    </p:spTree>
    <p:extLst>
      <p:ext uri="{BB962C8B-B14F-4D97-AF65-F5344CB8AC3E}">
        <p14:creationId xmlns:p14="http://schemas.microsoft.com/office/powerpoint/2010/main" val="13151893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070" y="334879"/>
            <a:ext cx="2981394" cy="369332"/>
          </a:xfrm>
          <a:prstGeom prst="rect">
            <a:avLst/>
          </a:prstGeom>
        </p:spPr>
        <p:txBody>
          <a:bodyPr wrap="none">
            <a:spAutoFit/>
          </a:bodyPr>
          <a:lstStyle/>
          <a:p>
            <a:r>
              <a:rPr lang="fr-FR" b="1" dirty="0" smtClean="0"/>
              <a:t>TP10 : installation de </a:t>
            </a:r>
            <a:r>
              <a:rPr lang="fr-FR" b="1" dirty="0" err="1" smtClean="0"/>
              <a:t>collectd</a:t>
            </a:r>
            <a:endParaRPr lang="fr-FR" dirty="0"/>
          </a:p>
        </p:txBody>
      </p:sp>
      <p:sp>
        <p:nvSpPr>
          <p:cNvPr id="5" name="Rectangle 4"/>
          <p:cNvSpPr/>
          <p:nvPr/>
        </p:nvSpPr>
        <p:spPr>
          <a:xfrm>
            <a:off x="558070" y="704211"/>
            <a:ext cx="10901548" cy="5693866"/>
          </a:xfrm>
          <a:prstGeom prst="rect">
            <a:avLst/>
          </a:prstGeom>
        </p:spPr>
        <p:txBody>
          <a:bodyPr wrap="square">
            <a:spAutoFit/>
          </a:bodyPr>
          <a:lstStyle/>
          <a:p>
            <a:r>
              <a:rPr lang="fr-FR" sz="1400" dirty="0" smtClean="0"/>
              <a:t>Sur votre NMS nous allons configurer </a:t>
            </a:r>
            <a:r>
              <a:rPr lang="fr-FR" sz="1400" dirty="0" err="1" smtClean="0"/>
              <a:t>collectd</a:t>
            </a:r>
            <a:r>
              <a:rPr lang="fr-FR" sz="1400" dirty="0" smtClean="0"/>
              <a:t> qui nous permettra de visualiser graphiquement nos informations </a:t>
            </a:r>
          </a:p>
          <a:p>
            <a:endParaRPr lang="fr-FR" sz="1400" dirty="0"/>
          </a:p>
          <a:p>
            <a:r>
              <a:rPr lang="fr-FR" sz="1400" dirty="0" err="1" smtClean="0">
                <a:latin typeface="Courier" charset="0"/>
                <a:ea typeface="Courier" charset="0"/>
                <a:cs typeface="Courier" charset="0"/>
              </a:rPr>
              <a:t>apt-get</a:t>
            </a:r>
            <a:r>
              <a:rPr lang="fr-FR" sz="1400" dirty="0" smtClean="0">
                <a:latin typeface="Courier" charset="0"/>
                <a:ea typeface="Courier" charset="0"/>
                <a:cs typeface="Courier" charset="0"/>
              </a:rPr>
              <a:t> </a:t>
            </a:r>
            <a:r>
              <a:rPr lang="fr-FR" sz="1400" dirty="0" err="1">
                <a:latin typeface="Courier" charset="0"/>
                <a:ea typeface="Courier" charset="0"/>
                <a:cs typeface="Courier" charset="0"/>
              </a:rPr>
              <a:t>install</a:t>
            </a:r>
            <a:r>
              <a:rPr lang="fr-FR" sz="1400" dirty="0">
                <a:latin typeface="Courier" charset="0"/>
                <a:ea typeface="Courier" charset="0"/>
                <a:cs typeface="Courier" charset="0"/>
              </a:rPr>
              <a:t> </a:t>
            </a:r>
            <a:r>
              <a:rPr lang="fr-FR" sz="1400" dirty="0" err="1" smtClean="0">
                <a:latin typeface="Courier" charset="0"/>
                <a:ea typeface="Courier" charset="0"/>
                <a:cs typeface="Courier" charset="0"/>
              </a:rPr>
              <a:t>collectd</a:t>
            </a:r>
            <a:endParaRPr lang="fr-FR" sz="1400" dirty="0">
              <a:latin typeface="Courier" charset="0"/>
              <a:ea typeface="Courier" charset="0"/>
              <a:cs typeface="Courier" charset="0"/>
            </a:endParaRPr>
          </a:p>
          <a:p>
            <a:r>
              <a:rPr lang="fr-FR" sz="1400" dirty="0">
                <a:latin typeface="Courier" charset="0"/>
                <a:ea typeface="Courier" charset="0"/>
                <a:cs typeface="Courier" charset="0"/>
              </a:rPr>
              <a:t>service </a:t>
            </a:r>
            <a:r>
              <a:rPr lang="fr-FR" sz="1400" dirty="0" err="1">
                <a:latin typeface="Courier" charset="0"/>
                <a:ea typeface="Courier" charset="0"/>
                <a:cs typeface="Courier" charset="0"/>
              </a:rPr>
              <a:t>collectd</a:t>
            </a:r>
            <a:r>
              <a:rPr lang="fr-FR" sz="1400" dirty="0">
                <a:latin typeface="Courier" charset="0"/>
                <a:ea typeface="Courier" charset="0"/>
                <a:cs typeface="Courier" charset="0"/>
              </a:rPr>
              <a:t> </a:t>
            </a:r>
            <a:r>
              <a:rPr lang="fr-FR" sz="1400" dirty="0" err="1" smtClean="0">
                <a:latin typeface="Courier" charset="0"/>
                <a:ea typeface="Courier" charset="0"/>
                <a:cs typeface="Courier" charset="0"/>
              </a:rPr>
              <a:t>start</a:t>
            </a:r>
            <a:endParaRPr lang="fr-FR" sz="1400" dirty="0" smtClean="0">
              <a:latin typeface="Courier" charset="0"/>
              <a:ea typeface="Courier" charset="0"/>
              <a:cs typeface="Courier" charset="0"/>
            </a:endParaRPr>
          </a:p>
          <a:p>
            <a:endParaRPr lang="fr-FR" sz="1400" dirty="0">
              <a:latin typeface="Courier" charset="0"/>
              <a:ea typeface="Courier" charset="0"/>
              <a:cs typeface="Courier" charset="0"/>
            </a:endParaRPr>
          </a:p>
          <a:p>
            <a:r>
              <a:rPr lang="fr-FR" sz="1400" dirty="0" err="1">
                <a:latin typeface="Courier" charset="0"/>
                <a:ea typeface="Courier" charset="0"/>
                <a:cs typeface="Courier" charset="0"/>
              </a:rPr>
              <a:t>apt-get</a:t>
            </a:r>
            <a:r>
              <a:rPr lang="fr-FR" sz="1400" dirty="0">
                <a:latin typeface="Courier" charset="0"/>
                <a:ea typeface="Courier" charset="0"/>
                <a:cs typeface="Courier" charset="0"/>
              </a:rPr>
              <a:t> </a:t>
            </a:r>
            <a:r>
              <a:rPr lang="fr-FR" sz="1400" dirty="0" err="1">
                <a:latin typeface="Courier" charset="0"/>
                <a:ea typeface="Courier" charset="0"/>
                <a:cs typeface="Courier" charset="0"/>
              </a:rPr>
              <a:t>install</a:t>
            </a:r>
            <a:r>
              <a:rPr lang="fr-FR" sz="1400" dirty="0">
                <a:latin typeface="Courier" charset="0"/>
                <a:ea typeface="Courier" charset="0"/>
                <a:cs typeface="Courier" charset="0"/>
              </a:rPr>
              <a:t> </a:t>
            </a:r>
            <a:r>
              <a:rPr lang="fr-FR" sz="1400" dirty="0" smtClean="0">
                <a:latin typeface="Courier" charset="0"/>
                <a:ea typeface="Courier" charset="0"/>
                <a:cs typeface="Courier" charset="0"/>
              </a:rPr>
              <a:t>git</a:t>
            </a:r>
          </a:p>
          <a:p>
            <a:r>
              <a:rPr lang="fr-FR" sz="1400" dirty="0" err="1">
                <a:latin typeface="Courier" charset="0"/>
                <a:ea typeface="Courier" charset="0"/>
                <a:cs typeface="Courier" charset="0"/>
              </a:rPr>
              <a:t>apt-get</a:t>
            </a:r>
            <a:r>
              <a:rPr lang="fr-FR" sz="1400" dirty="0">
                <a:latin typeface="Courier" charset="0"/>
                <a:ea typeface="Courier" charset="0"/>
                <a:cs typeface="Courier" charset="0"/>
              </a:rPr>
              <a:t> </a:t>
            </a:r>
            <a:r>
              <a:rPr lang="fr-FR" sz="1400" dirty="0" err="1">
                <a:latin typeface="Courier" charset="0"/>
                <a:ea typeface="Courier" charset="0"/>
                <a:cs typeface="Courier" charset="0"/>
              </a:rPr>
              <a:t>install</a:t>
            </a:r>
            <a:r>
              <a:rPr lang="fr-FR" sz="1400" dirty="0">
                <a:latin typeface="Courier" charset="0"/>
                <a:ea typeface="Courier" charset="0"/>
                <a:cs typeface="Courier" charset="0"/>
              </a:rPr>
              <a:t> </a:t>
            </a:r>
            <a:r>
              <a:rPr lang="fr-FR" sz="1400" dirty="0" err="1">
                <a:latin typeface="Courier" charset="0"/>
                <a:ea typeface="Courier" charset="0"/>
                <a:cs typeface="Courier" charset="0"/>
              </a:rPr>
              <a:t>librrds</a:t>
            </a:r>
            <a:r>
              <a:rPr lang="fr-FR" sz="1400" dirty="0">
                <a:latin typeface="Courier" charset="0"/>
                <a:ea typeface="Courier" charset="0"/>
                <a:cs typeface="Courier" charset="0"/>
              </a:rPr>
              <a:t>-perl </a:t>
            </a:r>
            <a:r>
              <a:rPr lang="fr-FR" sz="1400" dirty="0" err="1">
                <a:latin typeface="Courier" charset="0"/>
                <a:ea typeface="Courier" charset="0"/>
                <a:cs typeface="Courier" charset="0"/>
              </a:rPr>
              <a:t>libjson</a:t>
            </a:r>
            <a:r>
              <a:rPr lang="fr-FR" sz="1400" dirty="0">
                <a:latin typeface="Courier" charset="0"/>
                <a:ea typeface="Courier" charset="0"/>
                <a:cs typeface="Courier" charset="0"/>
              </a:rPr>
              <a:t>-perl </a:t>
            </a:r>
            <a:r>
              <a:rPr lang="fr-FR" sz="1400" dirty="0" err="1" smtClean="0">
                <a:latin typeface="Courier" charset="0"/>
                <a:ea typeface="Courier" charset="0"/>
                <a:cs typeface="Courier" charset="0"/>
              </a:rPr>
              <a:t>libhtml</a:t>
            </a:r>
            <a:r>
              <a:rPr lang="fr-FR" sz="1400" dirty="0" smtClean="0">
                <a:latin typeface="Courier" charset="0"/>
                <a:ea typeface="Courier" charset="0"/>
                <a:cs typeface="Courier" charset="0"/>
              </a:rPr>
              <a:t>-</a:t>
            </a:r>
            <a:r>
              <a:rPr lang="fr-FR" sz="1400" dirty="0" err="1" smtClean="0">
                <a:latin typeface="Courier" charset="0"/>
                <a:ea typeface="Courier" charset="0"/>
                <a:cs typeface="Courier" charset="0"/>
              </a:rPr>
              <a:t>parser</a:t>
            </a:r>
            <a:r>
              <a:rPr lang="fr-FR" sz="1400" dirty="0" smtClean="0">
                <a:latin typeface="Courier" charset="0"/>
                <a:ea typeface="Courier" charset="0"/>
                <a:cs typeface="Courier" charset="0"/>
              </a:rPr>
              <a:t>-perl</a:t>
            </a:r>
          </a:p>
          <a:p>
            <a:endParaRPr lang="fr-FR" sz="1400" dirty="0">
              <a:latin typeface="Courier" charset="0"/>
              <a:ea typeface="Courier" charset="0"/>
              <a:cs typeface="Courier" charset="0"/>
            </a:endParaRPr>
          </a:p>
          <a:p>
            <a:r>
              <a:rPr lang="fr-FR" sz="1400" dirty="0">
                <a:latin typeface="Courier" charset="0"/>
                <a:ea typeface="Courier" charset="0"/>
                <a:cs typeface="Courier" charset="0"/>
              </a:rPr>
              <a:t>cd /</a:t>
            </a:r>
            <a:r>
              <a:rPr lang="fr-FR" sz="1400" dirty="0" err="1">
                <a:latin typeface="Courier" charset="0"/>
                <a:ea typeface="Courier" charset="0"/>
                <a:cs typeface="Courier" charset="0"/>
              </a:rPr>
              <a:t>usr</a:t>
            </a:r>
            <a:r>
              <a:rPr lang="fr-FR" sz="1400" dirty="0">
                <a:latin typeface="Courier" charset="0"/>
                <a:ea typeface="Courier" charset="0"/>
                <a:cs typeface="Courier" charset="0"/>
              </a:rPr>
              <a:t>/local</a:t>
            </a:r>
            <a:r>
              <a:rPr lang="fr-FR" sz="1400" dirty="0" smtClean="0">
                <a:latin typeface="Courier" charset="0"/>
                <a:ea typeface="Courier" charset="0"/>
                <a:cs typeface="Courier" charset="0"/>
              </a:rPr>
              <a:t>/</a:t>
            </a:r>
          </a:p>
          <a:p>
            <a:r>
              <a:rPr lang="fr-FR" sz="1400" dirty="0">
                <a:latin typeface="Courier" charset="0"/>
                <a:ea typeface="Courier" charset="0"/>
                <a:cs typeface="Courier" charset="0"/>
              </a:rPr>
              <a:t>git clone </a:t>
            </a:r>
            <a:r>
              <a:rPr lang="fr-FR" sz="1400" dirty="0">
                <a:latin typeface="Courier" charset="0"/>
                <a:ea typeface="Courier" charset="0"/>
                <a:cs typeface="Courier" charset="0"/>
                <a:hlinkClick r:id="rId2"/>
              </a:rPr>
              <a:t>https://</a:t>
            </a:r>
            <a:r>
              <a:rPr lang="fr-FR" sz="1400" dirty="0" smtClean="0">
                <a:latin typeface="Courier" charset="0"/>
                <a:ea typeface="Courier" charset="0"/>
                <a:cs typeface="Courier" charset="0"/>
                <a:hlinkClick r:id="rId2"/>
              </a:rPr>
              <a:t>github.com/httpdss/collectd-web.git</a:t>
            </a:r>
            <a:endParaRPr lang="fr-FR" sz="1400" dirty="0" smtClean="0">
              <a:latin typeface="Courier" charset="0"/>
              <a:ea typeface="Courier" charset="0"/>
              <a:cs typeface="Courier" charset="0"/>
            </a:endParaRPr>
          </a:p>
          <a:p>
            <a:endParaRPr lang="fr-FR" sz="1400" dirty="0">
              <a:latin typeface="Courier" charset="0"/>
              <a:ea typeface="Courier" charset="0"/>
              <a:cs typeface="Courier" charset="0"/>
            </a:endParaRPr>
          </a:p>
          <a:p>
            <a:r>
              <a:rPr lang="fr-FR" sz="1400" dirty="0">
                <a:latin typeface="Courier" charset="0"/>
                <a:ea typeface="Courier" charset="0"/>
                <a:cs typeface="Courier" charset="0"/>
              </a:rPr>
              <a:t>cd </a:t>
            </a:r>
            <a:r>
              <a:rPr lang="fr-FR" sz="1400" dirty="0" err="1">
                <a:latin typeface="Courier" charset="0"/>
                <a:ea typeface="Courier" charset="0"/>
                <a:cs typeface="Courier" charset="0"/>
              </a:rPr>
              <a:t>collectd</a:t>
            </a:r>
            <a:r>
              <a:rPr lang="fr-FR" sz="1400" dirty="0">
                <a:latin typeface="Courier" charset="0"/>
                <a:ea typeface="Courier" charset="0"/>
                <a:cs typeface="Courier" charset="0"/>
              </a:rPr>
              <a:t>-web</a:t>
            </a:r>
            <a:r>
              <a:rPr lang="fr-FR" sz="1400" dirty="0" smtClean="0">
                <a:latin typeface="Courier" charset="0"/>
                <a:ea typeface="Courier" charset="0"/>
                <a:cs typeface="Courier" charset="0"/>
              </a:rPr>
              <a:t>/</a:t>
            </a:r>
          </a:p>
          <a:p>
            <a:r>
              <a:rPr lang="fr-FR" sz="1400" dirty="0">
                <a:latin typeface="Courier" charset="0"/>
                <a:ea typeface="Courier" charset="0"/>
                <a:cs typeface="Courier" charset="0"/>
              </a:rPr>
              <a:t>chmod +x </a:t>
            </a:r>
            <a:r>
              <a:rPr lang="fr-FR" sz="1400" dirty="0" err="1">
                <a:latin typeface="Courier" charset="0"/>
                <a:ea typeface="Courier" charset="0"/>
                <a:cs typeface="Courier" charset="0"/>
              </a:rPr>
              <a:t>cgi</a:t>
            </a:r>
            <a:r>
              <a:rPr lang="fr-FR" sz="1400" dirty="0">
                <a:latin typeface="Courier" charset="0"/>
                <a:ea typeface="Courier" charset="0"/>
                <a:cs typeface="Courier" charset="0"/>
              </a:rPr>
              <a:t>-bin/</a:t>
            </a:r>
            <a:r>
              <a:rPr lang="fr-FR" sz="1400" dirty="0" err="1">
                <a:latin typeface="Courier" charset="0"/>
                <a:ea typeface="Courier" charset="0"/>
                <a:cs typeface="Courier" charset="0"/>
              </a:rPr>
              <a:t>graphdefs.cgi</a:t>
            </a:r>
            <a:r>
              <a:rPr lang="fr-FR" sz="1400" dirty="0">
                <a:latin typeface="Courier" charset="0"/>
                <a:ea typeface="Courier" charset="0"/>
                <a:cs typeface="Courier" charset="0"/>
              </a:rPr>
              <a:t> </a:t>
            </a:r>
            <a:endParaRPr lang="fr-FR" sz="1400" dirty="0" smtClean="0">
              <a:latin typeface="Courier" charset="0"/>
              <a:ea typeface="Courier" charset="0"/>
              <a:cs typeface="Courier" charset="0"/>
            </a:endParaRPr>
          </a:p>
          <a:p>
            <a:endParaRPr lang="fr-FR" sz="1400" dirty="0">
              <a:ea typeface="Courier New" charset="0"/>
              <a:cs typeface="Courier New" charset="0"/>
            </a:endParaRPr>
          </a:p>
          <a:p>
            <a:r>
              <a:rPr lang="fr-FR" sz="1400" dirty="0" smtClean="0">
                <a:ea typeface="Courier New" charset="0"/>
                <a:cs typeface="Courier New" charset="0"/>
              </a:rPr>
              <a:t>Editez </a:t>
            </a:r>
            <a:r>
              <a:rPr lang="fr-FR" sz="1400" dirty="0" err="1" smtClean="0">
                <a:latin typeface="Courier" charset="0"/>
                <a:ea typeface="Courier" charset="0"/>
                <a:cs typeface="Courier" charset="0"/>
              </a:rPr>
              <a:t>runserver.py</a:t>
            </a:r>
            <a:r>
              <a:rPr lang="fr-FR" sz="1400" dirty="0" smtClean="0"/>
              <a:t> si vous désirez changer le port</a:t>
            </a:r>
          </a:p>
          <a:p>
            <a:endParaRPr lang="fr-FR" sz="1400" dirty="0"/>
          </a:p>
          <a:p>
            <a:r>
              <a:rPr lang="fr-FR" sz="1400" dirty="0">
                <a:latin typeface="Courier" charset="0"/>
                <a:ea typeface="Courier" charset="0"/>
                <a:cs typeface="Courier" charset="0"/>
              </a:rPr>
              <a:t>./</a:t>
            </a:r>
            <a:r>
              <a:rPr lang="fr-FR" sz="1400" dirty="0" err="1">
                <a:latin typeface="Courier" charset="0"/>
                <a:ea typeface="Courier" charset="0"/>
                <a:cs typeface="Courier" charset="0"/>
              </a:rPr>
              <a:t>runserver.py</a:t>
            </a:r>
            <a:r>
              <a:rPr lang="fr-FR" sz="1400" dirty="0">
                <a:latin typeface="Courier" charset="0"/>
                <a:ea typeface="Courier" charset="0"/>
                <a:cs typeface="Courier" charset="0"/>
              </a:rPr>
              <a:t> </a:t>
            </a:r>
            <a:r>
              <a:rPr lang="fr-FR" sz="1400" dirty="0" smtClean="0">
                <a:latin typeface="Courier" charset="0"/>
                <a:ea typeface="Courier" charset="0"/>
                <a:cs typeface="Courier" charset="0"/>
              </a:rPr>
              <a:t>&amp;</a:t>
            </a:r>
          </a:p>
          <a:p>
            <a:endParaRPr lang="fr-FR" sz="1400" dirty="0"/>
          </a:p>
          <a:p>
            <a:r>
              <a:rPr lang="fr-FR" sz="1400" dirty="0"/>
              <a:t>Editez </a:t>
            </a:r>
            <a:r>
              <a:rPr lang="fr-FR" sz="1400" dirty="0">
                <a:latin typeface="Courier" charset="0"/>
                <a:ea typeface="Courier" charset="0"/>
                <a:cs typeface="Courier" charset="0"/>
              </a:rPr>
              <a:t>/</a:t>
            </a:r>
            <a:r>
              <a:rPr lang="fr-FR" sz="1400" dirty="0" err="1" smtClean="0">
                <a:latin typeface="Courier" charset="0"/>
                <a:ea typeface="Courier" charset="0"/>
                <a:cs typeface="Courier" charset="0"/>
              </a:rPr>
              <a:t>etc</a:t>
            </a:r>
            <a:r>
              <a:rPr lang="fr-FR" sz="1400" dirty="0" smtClean="0">
                <a:latin typeface="Courier" charset="0"/>
                <a:ea typeface="Courier" charset="0"/>
                <a:cs typeface="Courier" charset="0"/>
              </a:rPr>
              <a:t>/</a:t>
            </a:r>
            <a:r>
              <a:rPr lang="fr-FR" sz="1400" dirty="0" err="1" smtClean="0">
                <a:latin typeface="Courier" charset="0"/>
                <a:ea typeface="Courier" charset="0"/>
                <a:cs typeface="Courier" charset="0"/>
              </a:rPr>
              <a:t>collectd</a:t>
            </a:r>
            <a:r>
              <a:rPr lang="fr-FR" sz="1400" dirty="0" smtClean="0">
                <a:latin typeface="Courier" charset="0"/>
                <a:ea typeface="Courier" charset="0"/>
                <a:cs typeface="Courier" charset="0"/>
              </a:rPr>
              <a:t>/</a:t>
            </a:r>
            <a:r>
              <a:rPr lang="fr-FR" sz="1400" dirty="0" err="1" smtClean="0">
                <a:latin typeface="Courier" charset="0"/>
                <a:ea typeface="Courier" charset="0"/>
                <a:cs typeface="Courier" charset="0"/>
              </a:rPr>
              <a:t>collectd.conf</a:t>
            </a:r>
            <a:r>
              <a:rPr lang="fr-FR" sz="1400" dirty="0" smtClean="0">
                <a:latin typeface="Courier" charset="0"/>
                <a:ea typeface="Courier" charset="0"/>
                <a:cs typeface="Courier" charset="0"/>
              </a:rPr>
              <a:t> </a:t>
            </a:r>
            <a:r>
              <a:rPr lang="fr-FR" sz="1400" dirty="0" smtClean="0"/>
              <a:t>pour activer le plugin </a:t>
            </a:r>
            <a:r>
              <a:rPr lang="fr-FR" sz="1400" dirty="0" err="1" smtClean="0"/>
              <a:t>snmp</a:t>
            </a:r>
            <a:endParaRPr lang="fr-FR" sz="1400" dirty="0" smtClean="0"/>
          </a:p>
          <a:p>
            <a:endParaRPr lang="fr-FR" sz="1400" dirty="0" smtClean="0"/>
          </a:p>
          <a:p>
            <a:r>
              <a:rPr lang="fr-FR" sz="1400" b="1" dirty="0" smtClean="0"/>
              <a:t>A faire vous même :</a:t>
            </a:r>
          </a:p>
          <a:p>
            <a:endParaRPr lang="fr-FR" sz="1400" dirty="0"/>
          </a:p>
          <a:p>
            <a:r>
              <a:rPr lang="fr-FR" sz="1400" dirty="0" smtClean="0"/>
              <a:t>Configurez le plugins SNMP pour monitorer le </a:t>
            </a:r>
            <a:r>
              <a:rPr lang="fr-FR" sz="1400" dirty="0" err="1" smtClean="0"/>
              <a:t>traffic</a:t>
            </a:r>
            <a:r>
              <a:rPr lang="fr-FR" sz="1400" dirty="0" smtClean="0"/>
              <a:t> réseau de votre machine Linux</a:t>
            </a:r>
          </a:p>
          <a:p>
            <a:r>
              <a:rPr lang="fr-FR" sz="1400" dirty="0"/>
              <a:t>(</a:t>
            </a:r>
            <a:r>
              <a:rPr lang="fr-FR" sz="1400" dirty="0">
                <a:hlinkClick r:id="rId3"/>
              </a:rPr>
              <a:t>https://</a:t>
            </a:r>
            <a:r>
              <a:rPr lang="fr-FR" sz="1400" dirty="0" smtClean="0">
                <a:hlinkClick r:id="rId3"/>
              </a:rPr>
              <a:t>collectd.org/wiki/index.php/Plugin:SNMP</a:t>
            </a:r>
            <a:r>
              <a:rPr lang="fr-FR" sz="1400" dirty="0" smtClean="0"/>
              <a:t> vous aidera)</a:t>
            </a:r>
          </a:p>
          <a:p>
            <a:endParaRPr lang="fr-FR" sz="1400" dirty="0">
              <a:ea typeface="Courier New" charset="0"/>
              <a:cs typeface="Courier New" charset="0"/>
            </a:endParaRPr>
          </a:p>
          <a:p>
            <a:endParaRPr lang="fr-FR" sz="1400" dirty="0">
              <a:ea typeface="Courier New" charset="0"/>
              <a:cs typeface="Courier New" charset="0"/>
            </a:endParaRPr>
          </a:p>
        </p:txBody>
      </p:sp>
    </p:spTree>
    <p:extLst>
      <p:ext uri="{BB962C8B-B14F-4D97-AF65-F5344CB8AC3E}">
        <p14:creationId xmlns:p14="http://schemas.microsoft.com/office/powerpoint/2010/main" val="4978115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070" y="334879"/>
            <a:ext cx="2883866" cy="369332"/>
          </a:xfrm>
          <a:prstGeom prst="rect">
            <a:avLst/>
          </a:prstGeom>
        </p:spPr>
        <p:txBody>
          <a:bodyPr wrap="none">
            <a:spAutoFit/>
          </a:bodyPr>
          <a:lstStyle/>
          <a:p>
            <a:r>
              <a:rPr lang="fr-FR" b="1" dirty="0" smtClean="0"/>
              <a:t>TP11 : installation de Nagios</a:t>
            </a:r>
            <a:endParaRPr lang="fr-FR" dirty="0"/>
          </a:p>
        </p:txBody>
      </p:sp>
      <p:sp>
        <p:nvSpPr>
          <p:cNvPr id="5" name="Rectangle 4"/>
          <p:cNvSpPr/>
          <p:nvPr/>
        </p:nvSpPr>
        <p:spPr>
          <a:xfrm>
            <a:off x="558070" y="704211"/>
            <a:ext cx="10901548" cy="6340197"/>
          </a:xfrm>
          <a:prstGeom prst="rect">
            <a:avLst/>
          </a:prstGeom>
        </p:spPr>
        <p:txBody>
          <a:bodyPr wrap="square">
            <a:spAutoFit/>
          </a:bodyPr>
          <a:lstStyle/>
          <a:p>
            <a:r>
              <a:rPr lang="fr-FR" sz="1400" dirty="0" smtClean="0">
                <a:ea typeface="Courier New" charset="0"/>
                <a:cs typeface="Courier New" charset="0"/>
              </a:rPr>
              <a:t>La première étape est d’installer l’ensemble des dépendances nécessaires à Nagios sur notre NMS.</a:t>
            </a:r>
          </a:p>
          <a:p>
            <a:endParaRPr lang="fr-FR" sz="1400" dirty="0">
              <a:ea typeface="Courier New" charset="0"/>
              <a:cs typeface="Courier New" charset="0"/>
            </a:endParaRPr>
          </a:p>
          <a:p>
            <a:r>
              <a:rPr lang="fr-FR" sz="1400" dirty="0" err="1">
                <a:latin typeface="Courier" charset="0"/>
                <a:ea typeface="Courier" charset="0"/>
                <a:cs typeface="Courier" charset="0"/>
              </a:rPr>
              <a:t>apt-get</a:t>
            </a:r>
            <a:r>
              <a:rPr lang="fr-FR" sz="1400" dirty="0">
                <a:latin typeface="Courier" charset="0"/>
                <a:ea typeface="Courier" charset="0"/>
                <a:cs typeface="Courier" charset="0"/>
              </a:rPr>
              <a:t> </a:t>
            </a:r>
            <a:r>
              <a:rPr lang="fr-FR" sz="1400" dirty="0" err="1">
                <a:latin typeface="Courier" charset="0"/>
                <a:ea typeface="Courier" charset="0"/>
                <a:cs typeface="Courier" charset="0"/>
              </a:rPr>
              <a:t>install</a:t>
            </a:r>
            <a:r>
              <a:rPr lang="fr-FR" sz="1400" dirty="0">
                <a:latin typeface="Courier" charset="0"/>
                <a:ea typeface="Courier" charset="0"/>
                <a:cs typeface="Courier" charset="0"/>
              </a:rPr>
              <a:t> </a:t>
            </a:r>
            <a:r>
              <a:rPr lang="fr-FR" sz="1400" dirty="0" err="1">
                <a:latin typeface="Courier" charset="0"/>
                <a:ea typeface="Courier" charset="0"/>
                <a:cs typeface="Courier" charset="0"/>
              </a:rPr>
              <a:t>build</a:t>
            </a:r>
            <a:r>
              <a:rPr lang="fr-FR" sz="1400" dirty="0">
                <a:latin typeface="Courier" charset="0"/>
                <a:ea typeface="Courier" charset="0"/>
                <a:cs typeface="Courier" charset="0"/>
              </a:rPr>
              <a:t>-essential libgd2-xpm-dev </a:t>
            </a:r>
            <a:r>
              <a:rPr lang="fr-FR" sz="1400" dirty="0" err="1">
                <a:latin typeface="Courier" charset="0"/>
                <a:ea typeface="Courier" charset="0"/>
                <a:cs typeface="Courier" charset="0"/>
              </a:rPr>
              <a:t>openssl</a:t>
            </a:r>
            <a:r>
              <a:rPr lang="fr-FR" sz="1400" dirty="0">
                <a:latin typeface="Courier" charset="0"/>
                <a:ea typeface="Courier" charset="0"/>
                <a:cs typeface="Courier" charset="0"/>
              </a:rPr>
              <a:t> </a:t>
            </a:r>
            <a:r>
              <a:rPr lang="fr-FR" sz="1400" dirty="0" err="1">
                <a:latin typeface="Courier" charset="0"/>
                <a:ea typeface="Courier" charset="0"/>
                <a:cs typeface="Courier" charset="0"/>
              </a:rPr>
              <a:t>libssl-dev</a:t>
            </a:r>
            <a:r>
              <a:rPr lang="fr-FR" sz="1400" dirty="0">
                <a:latin typeface="Courier" charset="0"/>
                <a:ea typeface="Courier" charset="0"/>
                <a:cs typeface="Courier" charset="0"/>
              </a:rPr>
              <a:t> </a:t>
            </a:r>
            <a:r>
              <a:rPr lang="fr-FR" sz="1400" dirty="0" err="1">
                <a:latin typeface="Courier" charset="0"/>
                <a:ea typeface="Courier" charset="0"/>
                <a:cs typeface="Courier" charset="0"/>
              </a:rPr>
              <a:t>xinetd</a:t>
            </a:r>
            <a:r>
              <a:rPr lang="fr-FR" sz="1400" dirty="0">
                <a:latin typeface="Courier" charset="0"/>
                <a:ea typeface="Courier" charset="0"/>
                <a:cs typeface="Courier" charset="0"/>
              </a:rPr>
              <a:t> apache2-utils apache2 </a:t>
            </a:r>
            <a:r>
              <a:rPr lang="fr-FR" sz="1400" dirty="0" err="1">
                <a:latin typeface="Courier" charset="0"/>
                <a:ea typeface="Courier" charset="0"/>
                <a:cs typeface="Courier" charset="0"/>
              </a:rPr>
              <a:t>unzip</a:t>
            </a:r>
            <a:r>
              <a:rPr lang="fr-FR" sz="1400" dirty="0">
                <a:latin typeface="Courier" charset="0"/>
                <a:ea typeface="Courier" charset="0"/>
                <a:cs typeface="Courier" charset="0"/>
              </a:rPr>
              <a:t> php5</a:t>
            </a:r>
          </a:p>
          <a:p>
            <a:endParaRPr lang="fr-FR" sz="1400" dirty="0" smtClean="0">
              <a:ea typeface="Courier New" charset="0"/>
              <a:cs typeface="Courier New" charset="0"/>
            </a:endParaRPr>
          </a:p>
          <a:p>
            <a:r>
              <a:rPr lang="fr-FR" sz="1400" dirty="0" smtClean="0">
                <a:ea typeface="Courier New" charset="0"/>
                <a:cs typeface="Courier New" charset="0"/>
              </a:rPr>
              <a:t>Nous allons ensuite créer un utilisateur Nagios et lui attribuer des droits</a:t>
            </a:r>
          </a:p>
          <a:p>
            <a:endParaRPr lang="fr-FR" sz="1400" dirty="0">
              <a:ea typeface="Courier New" charset="0"/>
              <a:cs typeface="Courier New" charset="0"/>
            </a:endParaRPr>
          </a:p>
          <a:p>
            <a:r>
              <a:rPr lang="fr-FR" sz="1400" dirty="0" err="1">
                <a:latin typeface="Courier" charset="0"/>
                <a:ea typeface="Courier" charset="0"/>
                <a:cs typeface="Courier" charset="0"/>
              </a:rPr>
              <a:t>useradd</a:t>
            </a:r>
            <a:r>
              <a:rPr lang="fr-FR" sz="1400" dirty="0">
                <a:latin typeface="Courier" charset="0"/>
                <a:ea typeface="Courier" charset="0"/>
                <a:cs typeface="Courier" charset="0"/>
              </a:rPr>
              <a:t> </a:t>
            </a:r>
            <a:r>
              <a:rPr lang="fr-FR" sz="1400" dirty="0" err="1">
                <a:latin typeface="Courier" charset="0"/>
                <a:ea typeface="Courier" charset="0"/>
                <a:cs typeface="Courier" charset="0"/>
              </a:rPr>
              <a:t>nagios</a:t>
            </a:r>
            <a:endParaRPr lang="fr-FR" sz="1400" dirty="0">
              <a:latin typeface="Courier" charset="0"/>
              <a:ea typeface="Courier" charset="0"/>
              <a:cs typeface="Courier" charset="0"/>
            </a:endParaRPr>
          </a:p>
          <a:p>
            <a:r>
              <a:rPr lang="fr-FR" sz="1400" dirty="0" err="1">
                <a:latin typeface="Courier" charset="0"/>
                <a:ea typeface="Courier" charset="0"/>
                <a:cs typeface="Courier" charset="0"/>
              </a:rPr>
              <a:t>mkdir</a:t>
            </a:r>
            <a:r>
              <a:rPr lang="fr-FR" sz="1400" dirty="0">
                <a:latin typeface="Courier" charset="0"/>
                <a:ea typeface="Courier" charset="0"/>
                <a:cs typeface="Courier" charset="0"/>
              </a:rPr>
              <a:t> /home/</a:t>
            </a:r>
            <a:r>
              <a:rPr lang="fr-FR" sz="1400" dirty="0" err="1">
                <a:latin typeface="Courier" charset="0"/>
                <a:ea typeface="Courier" charset="0"/>
                <a:cs typeface="Courier" charset="0"/>
              </a:rPr>
              <a:t>nagios</a:t>
            </a:r>
            <a:endParaRPr lang="fr-FR" sz="1400" dirty="0">
              <a:latin typeface="Courier" charset="0"/>
              <a:ea typeface="Courier" charset="0"/>
              <a:cs typeface="Courier" charset="0"/>
            </a:endParaRPr>
          </a:p>
          <a:p>
            <a:r>
              <a:rPr lang="fr-FR" sz="1400" dirty="0" err="1">
                <a:latin typeface="Courier" charset="0"/>
                <a:ea typeface="Courier" charset="0"/>
                <a:cs typeface="Courier" charset="0"/>
              </a:rPr>
              <a:t>chown</a:t>
            </a:r>
            <a:r>
              <a:rPr lang="fr-FR" sz="1400" dirty="0">
                <a:latin typeface="Courier" charset="0"/>
                <a:ea typeface="Courier" charset="0"/>
                <a:cs typeface="Courier" charset="0"/>
              </a:rPr>
              <a:t> </a:t>
            </a:r>
            <a:r>
              <a:rPr lang="fr-FR" sz="1400" dirty="0" err="1">
                <a:latin typeface="Courier" charset="0"/>
                <a:ea typeface="Courier" charset="0"/>
                <a:cs typeface="Courier" charset="0"/>
              </a:rPr>
              <a:t>nagios:nagios</a:t>
            </a:r>
            <a:r>
              <a:rPr lang="fr-FR" sz="1400" dirty="0">
                <a:latin typeface="Courier" charset="0"/>
                <a:ea typeface="Courier" charset="0"/>
                <a:cs typeface="Courier" charset="0"/>
              </a:rPr>
              <a:t> /home/</a:t>
            </a:r>
            <a:r>
              <a:rPr lang="fr-FR" sz="1400" dirty="0" err="1">
                <a:latin typeface="Courier" charset="0"/>
                <a:ea typeface="Courier" charset="0"/>
                <a:cs typeface="Courier" charset="0"/>
              </a:rPr>
              <a:t>nagios</a:t>
            </a:r>
            <a:endParaRPr lang="fr-FR" sz="1400" dirty="0">
              <a:latin typeface="Courier" charset="0"/>
              <a:ea typeface="Courier" charset="0"/>
              <a:cs typeface="Courier" charset="0"/>
            </a:endParaRPr>
          </a:p>
          <a:p>
            <a:r>
              <a:rPr lang="fr-FR" sz="1400" dirty="0" err="1">
                <a:latin typeface="Courier" charset="0"/>
                <a:ea typeface="Courier" charset="0"/>
                <a:cs typeface="Courier" charset="0"/>
              </a:rPr>
              <a:t>groupadd</a:t>
            </a:r>
            <a:r>
              <a:rPr lang="fr-FR" sz="1400" dirty="0">
                <a:latin typeface="Courier" charset="0"/>
                <a:ea typeface="Courier" charset="0"/>
                <a:cs typeface="Courier" charset="0"/>
              </a:rPr>
              <a:t> </a:t>
            </a:r>
            <a:r>
              <a:rPr lang="fr-FR" sz="1400" dirty="0" err="1">
                <a:latin typeface="Courier" charset="0"/>
                <a:ea typeface="Courier" charset="0"/>
                <a:cs typeface="Courier" charset="0"/>
              </a:rPr>
              <a:t>nagcmd</a:t>
            </a:r>
            <a:endParaRPr lang="fr-FR" sz="1400" dirty="0">
              <a:latin typeface="Courier" charset="0"/>
              <a:ea typeface="Courier" charset="0"/>
              <a:cs typeface="Courier" charset="0"/>
            </a:endParaRPr>
          </a:p>
          <a:p>
            <a:r>
              <a:rPr lang="fr-FR" sz="1400" dirty="0" err="1">
                <a:latin typeface="Courier" charset="0"/>
                <a:ea typeface="Courier" charset="0"/>
                <a:cs typeface="Courier" charset="0"/>
              </a:rPr>
              <a:t>usermod</a:t>
            </a:r>
            <a:r>
              <a:rPr lang="fr-FR" sz="1400" dirty="0">
                <a:latin typeface="Courier" charset="0"/>
                <a:ea typeface="Courier" charset="0"/>
                <a:cs typeface="Courier" charset="0"/>
              </a:rPr>
              <a:t> -a -G </a:t>
            </a:r>
            <a:r>
              <a:rPr lang="fr-FR" sz="1400" dirty="0" err="1">
                <a:latin typeface="Courier" charset="0"/>
                <a:ea typeface="Courier" charset="0"/>
                <a:cs typeface="Courier" charset="0"/>
              </a:rPr>
              <a:t>nagcmd</a:t>
            </a:r>
            <a:r>
              <a:rPr lang="fr-FR" sz="1400" dirty="0">
                <a:latin typeface="Courier" charset="0"/>
                <a:ea typeface="Courier" charset="0"/>
                <a:cs typeface="Courier" charset="0"/>
              </a:rPr>
              <a:t> </a:t>
            </a:r>
            <a:r>
              <a:rPr lang="fr-FR" sz="1400" dirty="0" err="1">
                <a:latin typeface="Courier" charset="0"/>
                <a:ea typeface="Courier" charset="0"/>
                <a:cs typeface="Courier" charset="0"/>
              </a:rPr>
              <a:t>nagios</a:t>
            </a:r>
            <a:endParaRPr lang="fr-FR" sz="1400" dirty="0">
              <a:latin typeface="Courier" charset="0"/>
              <a:ea typeface="Courier" charset="0"/>
              <a:cs typeface="Courier" charset="0"/>
            </a:endParaRPr>
          </a:p>
          <a:p>
            <a:endParaRPr lang="fr-FR" sz="1400" dirty="0" smtClean="0">
              <a:ea typeface="Courier New" charset="0"/>
              <a:cs typeface="Courier New" charset="0"/>
            </a:endParaRPr>
          </a:p>
          <a:p>
            <a:r>
              <a:rPr lang="fr-FR" sz="1400" dirty="0" smtClean="0">
                <a:ea typeface="Courier New" charset="0"/>
                <a:cs typeface="Courier New" charset="0"/>
              </a:rPr>
              <a:t>Nagios ne dispose pas de paquets compilés pour Debian. Nous devons donc récupérer les sources, les installer et </a:t>
            </a:r>
            <a:r>
              <a:rPr lang="fr-FR" sz="1400" dirty="0" err="1" smtClean="0">
                <a:ea typeface="Courier New" charset="0"/>
                <a:cs typeface="Courier New" charset="0"/>
              </a:rPr>
              <a:t>confgurer</a:t>
            </a:r>
            <a:r>
              <a:rPr lang="fr-FR" sz="1400" dirty="0" smtClean="0">
                <a:ea typeface="Courier New" charset="0"/>
                <a:cs typeface="Courier New" charset="0"/>
              </a:rPr>
              <a:t> Apache</a:t>
            </a:r>
          </a:p>
          <a:p>
            <a:endParaRPr lang="fr-FR" sz="1400" dirty="0">
              <a:ea typeface="Courier New" charset="0"/>
              <a:cs typeface="Courier New" charset="0"/>
            </a:endParaRPr>
          </a:p>
          <a:p>
            <a:r>
              <a:rPr lang="fr-FR" sz="1400" dirty="0">
                <a:latin typeface="Courier" charset="0"/>
                <a:ea typeface="Courier" charset="0"/>
                <a:cs typeface="Courier" charset="0"/>
              </a:rPr>
              <a:t>cd /</a:t>
            </a:r>
            <a:r>
              <a:rPr lang="fr-FR" sz="1400" dirty="0" err="1">
                <a:latin typeface="Courier" charset="0"/>
                <a:ea typeface="Courier" charset="0"/>
                <a:cs typeface="Courier" charset="0"/>
              </a:rPr>
              <a:t>opt</a:t>
            </a:r>
            <a:r>
              <a:rPr lang="fr-FR" sz="1400" dirty="0">
                <a:latin typeface="Courier" charset="0"/>
                <a:ea typeface="Courier" charset="0"/>
                <a:cs typeface="Courier" charset="0"/>
              </a:rPr>
              <a:t>/</a:t>
            </a:r>
          </a:p>
          <a:p>
            <a:r>
              <a:rPr lang="fr-FR" sz="1400" dirty="0" err="1">
                <a:latin typeface="Courier" charset="0"/>
                <a:ea typeface="Courier" charset="0"/>
                <a:cs typeface="Courier" charset="0"/>
              </a:rPr>
              <a:t>wget</a:t>
            </a:r>
            <a:r>
              <a:rPr lang="fr-FR" sz="1400" dirty="0">
                <a:latin typeface="Courier" charset="0"/>
                <a:ea typeface="Courier" charset="0"/>
                <a:cs typeface="Courier" charset="0"/>
              </a:rPr>
              <a:t> https://</a:t>
            </a:r>
            <a:r>
              <a:rPr lang="fr-FR" sz="1400" dirty="0" err="1">
                <a:latin typeface="Courier" charset="0"/>
                <a:ea typeface="Courier" charset="0"/>
                <a:cs typeface="Courier" charset="0"/>
              </a:rPr>
              <a:t>assets.nagios.com</a:t>
            </a:r>
            <a:r>
              <a:rPr lang="fr-FR" sz="1400" dirty="0">
                <a:latin typeface="Courier" charset="0"/>
                <a:ea typeface="Courier" charset="0"/>
                <a:cs typeface="Courier" charset="0"/>
              </a:rPr>
              <a:t>/</a:t>
            </a:r>
            <a:r>
              <a:rPr lang="fr-FR" sz="1400" dirty="0" err="1">
                <a:latin typeface="Courier" charset="0"/>
                <a:ea typeface="Courier" charset="0"/>
                <a:cs typeface="Courier" charset="0"/>
              </a:rPr>
              <a:t>downloads</a:t>
            </a:r>
            <a:r>
              <a:rPr lang="fr-FR" sz="1400" dirty="0">
                <a:latin typeface="Courier" charset="0"/>
                <a:ea typeface="Courier" charset="0"/>
                <a:cs typeface="Courier" charset="0"/>
              </a:rPr>
              <a:t>/</a:t>
            </a:r>
            <a:r>
              <a:rPr lang="fr-FR" sz="1400" dirty="0" err="1">
                <a:latin typeface="Courier" charset="0"/>
                <a:ea typeface="Courier" charset="0"/>
                <a:cs typeface="Courier" charset="0"/>
              </a:rPr>
              <a:t>nagioscore</a:t>
            </a:r>
            <a:r>
              <a:rPr lang="fr-FR" sz="1400" dirty="0">
                <a:latin typeface="Courier" charset="0"/>
                <a:ea typeface="Courier" charset="0"/>
                <a:cs typeface="Courier" charset="0"/>
              </a:rPr>
              <a:t>/releases/nagios-4.1.1.tar.gz</a:t>
            </a:r>
          </a:p>
          <a:p>
            <a:r>
              <a:rPr lang="fr-FR" sz="1400" dirty="0">
                <a:latin typeface="Courier" charset="0"/>
                <a:ea typeface="Courier" charset="0"/>
                <a:cs typeface="Courier" charset="0"/>
              </a:rPr>
              <a:t>tar </a:t>
            </a:r>
            <a:r>
              <a:rPr lang="fr-FR" sz="1400" dirty="0" err="1">
                <a:latin typeface="Courier" charset="0"/>
                <a:ea typeface="Courier" charset="0"/>
                <a:cs typeface="Courier" charset="0"/>
              </a:rPr>
              <a:t>xzvf</a:t>
            </a:r>
            <a:r>
              <a:rPr lang="fr-FR" sz="1400" dirty="0">
                <a:latin typeface="Courier" charset="0"/>
                <a:ea typeface="Courier" charset="0"/>
                <a:cs typeface="Courier" charset="0"/>
              </a:rPr>
              <a:t> nagios-4.1.1.tar.gz</a:t>
            </a:r>
          </a:p>
          <a:p>
            <a:r>
              <a:rPr lang="fr-FR" sz="1400" dirty="0">
                <a:latin typeface="Courier" charset="0"/>
                <a:ea typeface="Courier" charset="0"/>
                <a:cs typeface="Courier" charset="0"/>
              </a:rPr>
              <a:t>./configure --</a:t>
            </a:r>
            <a:r>
              <a:rPr lang="fr-FR" sz="1400" dirty="0" err="1">
                <a:latin typeface="Courier" charset="0"/>
                <a:ea typeface="Courier" charset="0"/>
                <a:cs typeface="Courier" charset="0"/>
              </a:rPr>
              <a:t>with</a:t>
            </a:r>
            <a:r>
              <a:rPr lang="fr-FR" sz="1400" dirty="0">
                <a:latin typeface="Courier" charset="0"/>
                <a:ea typeface="Courier" charset="0"/>
                <a:cs typeface="Courier" charset="0"/>
              </a:rPr>
              <a:t>-</a:t>
            </a:r>
            <a:r>
              <a:rPr lang="fr-FR" sz="1400" dirty="0" err="1">
                <a:latin typeface="Courier" charset="0"/>
                <a:ea typeface="Courier" charset="0"/>
                <a:cs typeface="Courier" charset="0"/>
              </a:rPr>
              <a:t>nagios</a:t>
            </a:r>
            <a:r>
              <a:rPr lang="fr-FR" sz="1400" dirty="0">
                <a:latin typeface="Courier" charset="0"/>
                <a:ea typeface="Courier" charset="0"/>
                <a:cs typeface="Courier" charset="0"/>
              </a:rPr>
              <a:t>-group=</a:t>
            </a:r>
            <a:r>
              <a:rPr lang="fr-FR" sz="1400" dirty="0" err="1">
                <a:latin typeface="Courier" charset="0"/>
                <a:ea typeface="Courier" charset="0"/>
                <a:cs typeface="Courier" charset="0"/>
              </a:rPr>
              <a:t>nagios</a:t>
            </a:r>
            <a:r>
              <a:rPr lang="fr-FR" sz="1400" dirty="0">
                <a:latin typeface="Courier" charset="0"/>
                <a:ea typeface="Courier" charset="0"/>
                <a:cs typeface="Courier" charset="0"/>
              </a:rPr>
              <a:t> --</a:t>
            </a:r>
            <a:r>
              <a:rPr lang="fr-FR" sz="1400" dirty="0" err="1">
                <a:latin typeface="Courier" charset="0"/>
                <a:ea typeface="Courier" charset="0"/>
                <a:cs typeface="Courier" charset="0"/>
              </a:rPr>
              <a:t>with</a:t>
            </a:r>
            <a:r>
              <a:rPr lang="fr-FR" sz="1400" dirty="0">
                <a:latin typeface="Courier" charset="0"/>
                <a:ea typeface="Courier" charset="0"/>
                <a:cs typeface="Courier" charset="0"/>
              </a:rPr>
              <a:t>-command-group=</a:t>
            </a:r>
            <a:r>
              <a:rPr lang="fr-FR" sz="1400" dirty="0" err="1">
                <a:latin typeface="Courier" charset="0"/>
                <a:ea typeface="Courier" charset="0"/>
                <a:cs typeface="Courier" charset="0"/>
              </a:rPr>
              <a:t>nagcmd</a:t>
            </a:r>
            <a:r>
              <a:rPr lang="fr-FR" sz="1400" dirty="0">
                <a:latin typeface="Courier" charset="0"/>
                <a:ea typeface="Courier" charset="0"/>
                <a:cs typeface="Courier" charset="0"/>
              </a:rPr>
              <a:t> --</a:t>
            </a:r>
            <a:r>
              <a:rPr lang="fr-FR" sz="1400" dirty="0" err="1">
                <a:latin typeface="Courier" charset="0"/>
                <a:ea typeface="Courier" charset="0"/>
                <a:cs typeface="Courier" charset="0"/>
              </a:rPr>
              <a:t>with-httpd-conf</a:t>
            </a:r>
            <a:r>
              <a:rPr lang="fr-FR" sz="1400" dirty="0">
                <a:latin typeface="Courier" charset="0"/>
                <a:ea typeface="Courier" charset="0"/>
                <a:cs typeface="Courier" charset="0"/>
              </a:rPr>
              <a:t>=/</a:t>
            </a:r>
            <a:r>
              <a:rPr lang="fr-FR" sz="1400" dirty="0" err="1">
                <a:latin typeface="Courier" charset="0"/>
                <a:ea typeface="Courier" charset="0"/>
                <a:cs typeface="Courier" charset="0"/>
              </a:rPr>
              <a:t>etc</a:t>
            </a:r>
            <a:r>
              <a:rPr lang="fr-FR" sz="1400" dirty="0">
                <a:latin typeface="Courier" charset="0"/>
                <a:ea typeface="Courier" charset="0"/>
                <a:cs typeface="Courier" charset="0"/>
              </a:rPr>
              <a:t>/apache2/</a:t>
            </a:r>
            <a:r>
              <a:rPr lang="fr-FR" sz="1400" dirty="0" err="1">
                <a:latin typeface="Courier" charset="0"/>
                <a:ea typeface="Courier" charset="0"/>
                <a:cs typeface="Courier" charset="0"/>
              </a:rPr>
              <a:t>conf-available</a:t>
            </a:r>
            <a:endParaRPr lang="fr-FR" sz="1400" dirty="0">
              <a:latin typeface="Courier" charset="0"/>
              <a:ea typeface="Courier" charset="0"/>
              <a:cs typeface="Courier" charset="0"/>
            </a:endParaRPr>
          </a:p>
          <a:p>
            <a:r>
              <a:rPr lang="fr-FR" sz="1400" dirty="0" err="1">
                <a:latin typeface="Courier" charset="0"/>
                <a:ea typeface="Courier" charset="0"/>
                <a:cs typeface="Courier" charset="0"/>
              </a:rPr>
              <a:t>make</a:t>
            </a:r>
            <a:r>
              <a:rPr lang="fr-FR" sz="1400" dirty="0">
                <a:latin typeface="Courier" charset="0"/>
                <a:ea typeface="Courier" charset="0"/>
                <a:cs typeface="Courier" charset="0"/>
              </a:rPr>
              <a:t> all</a:t>
            </a:r>
          </a:p>
          <a:p>
            <a:r>
              <a:rPr lang="fr-FR" sz="1400" dirty="0" err="1">
                <a:latin typeface="Courier" charset="0"/>
                <a:ea typeface="Courier" charset="0"/>
                <a:cs typeface="Courier" charset="0"/>
              </a:rPr>
              <a:t>make</a:t>
            </a:r>
            <a:r>
              <a:rPr lang="fr-FR" sz="1400" dirty="0">
                <a:latin typeface="Courier" charset="0"/>
                <a:ea typeface="Courier" charset="0"/>
                <a:cs typeface="Courier" charset="0"/>
              </a:rPr>
              <a:t> </a:t>
            </a:r>
            <a:r>
              <a:rPr lang="fr-FR" sz="1400" dirty="0" err="1">
                <a:latin typeface="Courier" charset="0"/>
                <a:ea typeface="Courier" charset="0"/>
                <a:cs typeface="Courier" charset="0"/>
              </a:rPr>
              <a:t>install</a:t>
            </a:r>
            <a:endParaRPr lang="fr-FR" sz="1400" dirty="0">
              <a:latin typeface="Courier" charset="0"/>
              <a:ea typeface="Courier" charset="0"/>
              <a:cs typeface="Courier" charset="0"/>
            </a:endParaRPr>
          </a:p>
          <a:p>
            <a:r>
              <a:rPr lang="fr-FR" sz="1400" dirty="0" err="1">
                <a:latin typeface="Courier" charset="0"/>
                <a:ea typeface="Courier" charset="0"/>
                <a:cs typeface="Courier" charset="0"/>
              </a:rPr>
              <a:t>make</a:t>
            </a:r>
            <a:r>
              <a:rPr lang="fr-FR" sz="1400" dirty="0">
                <a:latin typeface="Courier" charset="0"/>
                <a:ea typeface="Courier" charset="0"/>
                <a:cs typeface="Courier" charset="0"/>
              </a:rPr>
              <a:t> </a:t>
            </a:r>
            <a:r>
              <a:rPr lang="fr-FR" sz="1400" dirty="0" err="1">
                <a:latin typeface="Courier" charset="0"/>
                <a:ea typeface="Courier" charset="0"/>
                <a:cs typeface="Courier" charset="0"/>
              </a:rPr>
              <a:t>install-commandmode</a:t>
            </a:r>
            <a:endParaRPr lang="fr-FR" sz="1400" dirty="0">
              <a:latin typeface="Courier" charset="0"/>
              <a:ea typeface="Courier" charset="0"/>
              <a:cs typeface="Courier" charset="0"/>
            </a:endParaRPr>
          </a:p>
          <a:p>
            <a:r>
              <a:rPr lang="fr-FR" sz="1400" dirty="0" err="1">
                <a:latin typeface="Courier" charset="0"/>
                <a:ea typeface="Courier" charset="0"/>
                <a:cs typeface="Courier" charset="0"/>
              </a:rPr>
              <a:t>make</a:t>
            </a:r>
            <a:r>
              <a:rPr lang="fr-FR" sz="1400" dirty="0">
                <a:latin typeface="Courier" charset="0"/>
                <a:ea typeface="Courier" charset="0"/>
                <a:cs typeface="Courier" charset="0"/>
              </a:rPr>
              <a:t> </a:t>
            </a:r>
            <a:r>
              <a:rPr lang="fr-FR" sz="1400" dirty="0" err="1">
                <a:latin typeface="Courier" charset="0"/>
                <a:ea typeface="Courier" charset="0"/>
                <a:cs typeface="Courier" charset="0"/>
              </a:rPr>
              <a:t>install-init</a:t>
            </a:r>
            <a:endParaRPr lang="fr-FR" sz="1400" dirty="0">
              <a:latin typeface="Courier" charset="0"/>
              <a:ea typeface="Courier" charset="0"/>
              <a:cs typeface="Courier" charset="0"/>
            </a:endParaRPr>
          </a:p>
          <a:p>
            <a:r>
              <a:rPr lang="fr-FR" sz="1400" dirty="0" err="1">
                <a:latin typeface="Courier" charset="0"/>
                <a:ea typeface="Courier" charset="0"/>
                <a:cs typeface="Courier" charset="0"/>
              </a:rPr>
              <a:t>make</a:t>
            </a:r>
            <a:r>
              <a:rPr lang="fr-FR" sz="1400" dirty="0">
                <a:latin typeface="Courier" charset="0"/>
                <a:ea typeface="Courier" charset="0"/>
                <a:cs typeface="Courier" charset="0"/>
              </a:rPr>
              <a:t> </a:t>
            </a:r>
            <a:r>
              <a:rPr lang="fr-FR" sz="1400" dirty="0" err="1">
                <a:latin typeface="Courier" charset="0"/>
                <a:ea typeface="Courier" charset="0"/>
                <a:cs typeface="Courier" charset="0"/>
              </a:rPr>
              <a:t>install</a:t>
            </a:r>
            <a:r>
              <a:rPr lang="fr-FR" sz="1400" dirty="0">
                <a:latin typeface="Courier" charset="0"/>
                <a:ea typeface="Courier" charset="0"/>
                <a:cs typeface="Courier" charset="0"/>
              </a:rPr>
              <a:t>-config</a:t>
            </a:r>
          </a:p>
          <a:p>
            <a:r>
              <a:rPr lang="fr-FR" sz="1400" dirty="0">
                <a:latin typeface="Courier" charset="0"/>
                <a:ea typeface="Courier" charset="0"/>
                <a:cs typeface="Courier" charset="0"/>
              </a:rPr>
              <a:t>/</a:t>
            </a:r>
            <a:r>
              <a:rPr lang="fr-FR" sz="1400" dirty="0" err="1">
                <a:latin typeface="Courier" charset="0"/>
                <a:ea typeface="Courier" charset="0"/>
                <a:cs typeface="Courier" charset="0"/>
              </a:rPr>
              <a:t>usr</a:t>
            </a:r>
            <a:r>
              <a:rPr lang="fr-FR" sz="1400" dirty="0">
                <a:latin typeface="Courier" charset="0"/>
                <a:ea typeface="Courier" charset="0"/>
                <a:cs typeface="Courier" charset="0"/>
              </a:rPr>
              <a:t>/bin/</a:t>
            </a:r>
            <a:r>
              <a:rPr lang="fr-FR" sz="1400" dirty="0" err="1">
                <a:latin typeface="Courier" charset="0"/>
                <a:ea typeface="Courier" charset="0"/>
                <a:cs typeface="Courier" charset="0"/>
              </a:rPr>
              <a:t>install</a:t>
            </a:r>
            <a:r>
              <a:rPr lang="fr-FR" sz="1400" dirty="0">
                <a:latin typeface="Courier" charset="0"/>
                <a:ea typeface="Courier" charset="0"/>
                <a:cs typeface="Courier" charset="0"/>
              </a:rPr>
              <a:t> -c -m 644 </a:t>
            </a:r>
            <a:r>
              <a:rPr lang="fr-FR" sz="1400" dirty="0" err="1">
                <a:latin typeface="Courier" charset="0"/>
                <a:ea typeface="Courier" charset="0"/>
                <a:cs typeface="Courier" charset="0"/>
              </a:rPr>
              <a:t>sample</a:t>
            </a:r>
            <a:r>
              <a:rPr lang="fr-FR" sz="1400" dirty="0">
                <a:latin typeface="Courier" charset="0"/>
                <a:ea typeface="Courier" charset="0"/>
                <a:cs typeface="Courier" charset="0"/>
              </a:rPr>
              <a:t>-config/</a:t>
            </a:r>
            <a:r>
              <a:rPr lang="fr-FR" sz="1400" dirty="0" err="1">
                <a:latin typeface="Courier" charset="0"/>
                <a:ea typeface="Courier" charset="0"/>
                <a:cs typeface="Courier" charset="0"/>
              </a:rPr>
              <a:t>httpd.conf</a:t>
            </a:r>
            <a:r>
              <a:rPr lang="fr-FR" sz="1400" dirty="0">
                <a:latin typeface="Courier" charset="0"/>
                <a:ea typeface="Courier" charset="0"/>
                <a:cs typeface="Courier" charset="0"/>
              </a:rPr>
              <a:t> /</a:t>
            </a:r>
            <a:r>
              <a:rPr lang="fr-FR" sz="1400" dirty="0" err="1">
                <a:latin typeface="Courier" charset="0"/>
                <a:ea typeface="Courier" charset="0"/>
                <a:cs typeface="Courier" charset="0"/>
              </a:rPr>
              <a:t>etc</a:t>
            </a:r>
            <a:r>
              <a:rPr lang="fr-FR" sz="1400" dirty="0">
                <a:latin typeface="Courier" charset="0"/>
                <a:ea typeface="Courier" charset="0"/>
                <a:cs typeface="Courier" charset="0"/>
              </a:rPr>
              <a:t>/apache2/sites-</a:t>
            </a:r>
            <a:r>
              <a:rPr lang="fr-FR" sz="1400" dirty="0" err="1">
                <a:latin typeface="Courier" charset="0"/>
                <a:ea typeface="Courier" charset="0"/>
                <a:cs typeface="Courier" charset="0"/>
              </a:rPr>
              <a:t>available</a:t>
            </a:r>
            <a:r>
              <a:rPr lang="fr-FR" sz="1400" dirty="0">
                <a:latin typeface="Courier" charset="0"/>
                <a:ea typeface="Courier" charset="0"/>
                <a:cs typeface="Courier" charset="0"/>
              </a:rPr>
              <a:t>/</a:t>
            </a:r>
            <a:r>
              <a:rPr lang="fr-FR" sz="1400" dirty="0" err="1">
                <a:latin typeface="Courier" charset="0"/>
                <a:ea typeface="Courier" charset="0"/>
                <a:cs typeface="Courier" charset="0"/>
              </a:rPr>
              <a:t>nagios.conf</a:t>
            </a:r>
            <a:endParaRPr lang="fr-FR" sz="1400" dirty="0">
              <a:latin typeface="Courier" charset="0"/>
              <a:ea typeface="Courier" charset="0"/>
              <a:cs typeface="Courier" charset="0"/>
            </a:endParaRPr>
          </a:p>
          <a:p>
            <a:r>
              <a:rPr lang="fr-FR" sz="1400" dirty="0" err="1">
                <a:latin typeface="Courier" charset="0"/>
                <a:ea typeface="Courier" charset="0"/>
                <a:cs typeface="Courier" charset="0"/>
              </a:rPr>
              <a:t>usermod</a:t>
            </a:r>
            <a:r>
              <a:rPr lang="fr-FR" sz="1400" dirty="0">
                <a:latin typeface="Courier" charset="0"/>
                <a:ea typeface="Courier" charset="0"/>
                <a:cs typeface="Courier" charset="0"/>
              </a:rPr>
              <a:t> -G </a:t>
            </a:r>
            <a:r>
              <a:rPr lang="fr-FR" sz="1400" dirty="0" err="1">
                <a:latin typeface="Courier" charset="0"/>
                <a:ea typeface="Courier" charset="0"/>
                <a:cs typeface="Courier" charset="0"/>
              </a:rPr>
              <a:t>nagcmd</a:t>
            </a:r>
            <a:r>
              <a:rPr lang="fr-FR" sz="1400" dirty="0">
                <a:latin typeface="Courier" charset="0"/>
                <a:ea typeface="Courier" charset="0"/>
                <a:cs typeface="Courier" charset="0"/>
              </a:rPr>
              <a:t> www-data</a:t>
            </a:r>
          </a:p>
          <a:p>
            <a:r>
              <a:rPr lang="fr-FR" sz="1400" dirty="0">
                <a:latin typeface="Courier" charset="0"/>
                <a:ea typeface="Courier" charset="0"/>
                <a:cs typeface="Courier" charset="0"/>
              </a:rPr>
              <a:t>ln -s /</a:t>
            </a:r>
            <a:r>
              <a:rPr lang="fr-FR" sz="1400" dirty="0" err="1">
                <a:latin typeface="Courier" charset="0"/>
                <a:ea typeface="Courier" charset="0"/>
                <a:cs typeface="Courier" charset="0"/>
              </a:rPr>
              <a:t>etc</a:t>
            </a:r>
            <a:r>
              <a:rPr lang="fr-FR" sz="1400" dirty="0">
                <a:latin typeface="Courier" charset="0"/>
                <a:ea typeface="Courier" charset="0"/>
                <a:cs typeface="Courier" charset="0"/>
              </a:rPr>
              <a:t>/</a:t>
            </a:r>
            <a:r>
              <a:rPr lang="fr-FR" sz="1400" dirty="0" err="1">
                <a:latin typeface="Courier" charset="0"/>
                <a:ea typeface="Courier" charset="0"/>
                <a:cs typeface="Courier" charset="0"/>
              </a:rPr>
              <a:t>init.d</a:t>
            </a:r>
            <a:r>
              <a:rPr lang="fr-FR" sz="1400" dirty="0">
                <a:latin typeface="Courier" charset="0"/>
                <a:ea typeface="Courier" charset="0"/>
                <a:cs typeface="Courier" charset="0"/>
              </a:rPr>
              <a:t>/</a:t>
            </a:r>
            <a:r>
              <a:rPr lang="fr-FR" sz="1400" dirty="0" err="1">
                <a:latin typeface="Courier" charset="0"/>
                <a:ea typeface="Courier" charset="0"/>
                <a:cs typeface="Courier" charset="0"/>
              </a:rPr>
              <a:t>nagios</a:t>
            </a:r>
            <a:r>
              <a:rPr lang="fr-FR" sz="1400" dirty="0">
                <a:latin typeface="Courier" charset="0"/>
                <a:ea typeface="Courier" charset="0"/>
                <a:cs typeface="Courier" charset="0"/>
              </a:rPr>
              <a:t> /</a:t>
            </a:r>
            <a:r>
              <a:rPr lang="fr-FR" sz="1400" dirty="0" err="1">
                <a:latin typeface="Courier" charset="0"/>
                <a:ea typeface="Courier" charset="0"/>
                <a:cs typeface="Courier" charset="0"/>
              </a:rPr>
              <a:t>etc</a:t>
            </a:r>
            <a:r>
              <a:rPr lang="fr-FR" sz="1400" dirty="0">
                <a:latin typeface="Courier" charset="0"/>
                <a:ea typeface="Courier" charset="0"/>
                <a:cs typeface="Courier" charset="0"/>
              </a:rPr>
              <a:t>/</a:t>
            </a:r>
            <a:r>
              <a:rPr lang="fr-FR" sz="1400" dirty="0" err="1">
                <a:latin typeface="Courier" charset="0"/>
                <a:ea typeface="Courier" charset="0"/>
                <a:cs typeface="Courier" charset="0"/>
              </a:rPr>
              <a:t>rcS.d</a:t>
            </a:r>
            <a:r>
              <a:rPr lang="fr-FR" sz="1400" dirty="0">
                <a:latin typeface="Courier" charset="0"/>
                <a:ea typeface="Courier" charset="0"/>
                <a:cs typeface="Courier" charset="0"/>
              </a:rPr>
              <a:t>/S99nagios</a:t>
            </a:r>
          </a:p>
          <a:p>
            <a:endParaRPr lang="fr-FR" sz="1400" dirty="0">
              <a:ea typeface="Courier New" charset="0"/>
              <a:cs typeface="Courier New" charset="0"/>
            </a:endParaRPr>
          </a:p>
        </p:txBody>
      </p:sp>
    </p:spTree>
    <p:extLst>
      <p:ext uri="{BB962C8B-B14F-4D97-AF65-F5344CB8AC3E}">
        <p14:creationId xmlns:p14="http://schemas.microsoft.com/office/powerpoint/2010/main" val="1988033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070" y="334879"/>
            <a:ext cx="3544753" cy="369332"/>
          </a:xfrm>
          <a:prstGeom prst="rect">
            <a:avLst/>
          </a:prstGeom>
        </p:spPr>
        <p:txBody>
          <a:bodyPr wrap="none">
            <a:spAutoFit/>
          </a:bodyPr>
          <a:lstStyle/>
          <a:p>
            <a:r>
              <a:rPr lang="fr-FR" b="1" dirty="0" smtClean="0"/>
              <a:t>TP11 : installation de Nagios (suite)</a:t>
            </a:r>
            <a:endParaRPr lang="fr-FR" dirty="0"/>
          </a:p>
        </p:txBody>
      </p:sp>
      <p:sp>
        <p:nvSpPr>
          <p:cNvPr id="5" name="Rectangle 4"/>
          <p:cNvSpPr/>
          <p:nvPr/>
        </p:nvSpPr>
        <p:spPr>
          <a:xfrm>
            <a:off x="558070" y="704211"/>
            <a:ext cx="10901548" cy="4185761"/>
          </a:xfrm>
          <a:prstGeom prst="rect">
            <a:avLst/>
          </a:prstGeom>
        </p:spPr>
        <p:txBody>
          <a:bodyPr wrap="square">
            <a:spAutoFit/>
          </a:bodyPr>
          <a:lstStyle/>
          <a:p>
            <a:r>
              <a:rPr lang="fr-FR" sz="1400" dirty="0" smtClean="0">
                <a:ea typeface="Courier New" charset="0"/>
                <a:cs typeface="Courier New" charset="0"/>
              </a:rPr>
              <a:t>Nous allons maintenant installer les plugins de Nagios qui nous permettrons entre autre de configurer </a:t>
            </a:r>
            <a:r>
              <a:rPr lang="fr-FR" sz="1400" dirty="0" err="1" smtClean="0">
                <a:ea typeface="Courier New" charset="0"/>
                <a:cs typeface="Courier New" charset="0"/>
              </a:rPr>
              <a:t>check_snmp</a:t>
            </a:r>
            <a:endParaRPr lang="fr-FR" sz="1400" dirty="0" smtClean="0">
              <a:ea typeface="Courier New" charset="0"/>
              <a:cs typeface="Courier New" charset="0"/>
            </a:endParaRPr>
          </a:p>
          <a:p>
            <a:endParaRPr lang="fr-FR" sz="1400" dirty="0">
              <a:ea typeface="Courier New" charset="0"/>
              <a:cs typeface="Courier New" charset="0"/>
            </a:endParaRPr>
          </a:p>
          <a:p>
            <a:r>
              <a:rPr lang="fr-FR" sz="1400" dirty="0" err="1">
                <a:latin typeface="Courier" charset="0"/>
                <a:ea typeface="Courier" charset="0"/>
                <a:cs typeface="Courier" charset="0"/>
              </a:rPr>
              <a:t>wget</a:t>
            </a:r>
            <a:r>
              <a:rPr lang="fr-FR" sz="1400" dirty="0">
                <a:latin typeface="Courier" charset="0"/>
                <a:ea typeface="Courier" charset="0"/>
                <a:cs typeface="Courier" charset="0"/>
              </a:rPr>
              <a:t> http://</a:t>
            </a:r>
            <a:r>
              <a:rPr lang="fr-FR" sz="1400" dirty="0" err="1">
                <a:latin typeface="Courier" charset="0"/>
                <a:ea typeface="Courier" charset="0"/>
                <a:cs typeface="Courier" charset="0"/>
              </a:rPr>
              <a:t>nagios-plugins.org</a:t>
            </a:r>
            <a:r>
              <a:rPr lang="fr-FR" sz="1400" dirty="0">
                <a:latin typeface="Courier" charset="0"/>
                <a:ea typeface="Courier" charset="0"/>
                <a:cs typeface="Courier" charset="0"/>
              </a:rPr>
              <a:t>/</a:t>
            </a:r>
            <a:r>
              <a:rPr lang="fr-FR" sz="1400" dirty="0" err="1">
                <a:latin typeface="Courier" charset="0"/>
                <a:ea typeface="Courier" charset="0"/>
                <a:cs typeface="Courier" charset="0"/>
              </a:rPr>
              <a:t>download</a:t>
            </a:r>
            <a:r>
              <a:rPr lang="fr-FR" sz="1400" dirty="0">
                <a:latin typeface="Courier" charset="0"/>
                <a:ea typeface="Courier" charset="0"/>
                <a:cs typeface="Courier" charset="0"/>
              </a:rPr>
              <a:t>/nagios-plugins-2.0.3.tar.gz</a:t>
            </a:r>
          </a:p>
          <a:p>
            <a:r>
              <a:rPr lang="fr-FR" sz="1400" dirty="0">
                <a:latin typeface="Courier" charset="0"/>
                <a:ea typeface="Courier" charset="0"/>
                <a:cs typeface="Courier" charset="0"/>
              </a:rPr>
              <a:t>tar </a:t>
            </a:r>
            <a:r>
              <a:rPr lang="fr-FR" sz="1400" dirty="0" err="1">
                <a:latin typeface="Courier" charset="0"/>
                <a:ea typeface="Courier" charset="0"/>
                <a:cs typeface="Courier" charset="0"/>
              </a:rPr>
              <a:t>xvf</a:t>
            </a:r>
            <a:r>
              <a:rPr lang="fr-FR" sz="1400" dirty="0">
                <a:latin typeface="Courier" charset="0"/>
                <a:ea typeface="Courier" charset="0"/>
                <a:cs typeface="Courier" charset="0"/>
              </a:rPr>
              <a:t> </a:t>
            </a:r>
            <a:r>
              <a:rPr lang="fr-FR" sz="1400" dirty="0" err="1">
                <a:latin typeface="Courier" charset="0"/>
                <a:ea typeface="Courier" charset="0"/>
                <a:cs typeface="Courier" charset="0"/>
              </a:rPr>
              <a:t>nagios</a:t>
            </a:r>
            <a:r>
              <a:rPr lang="fr-FR" sz="1400" dirty="0">
                <a:latin typeface="Courier" charset="0"/>
                <a:ea typeface="Courier" charset="0"/>
                <a:cs typeface="Courier" charset="0"/>
              </a:rPr>
              <a:t>-plugins-...</a:t>
            </a:r>
          </a:p>
          <a:p>
            <a:r>
              <a:rPr lang="fr-FR" sz="1400" dirty="0">
                <a:latin typeface="Courier" charset="0"/>
                <a:ea typeface="Courier" charset="0"/>
                <a:cs typeface="Courier" charset="0"/>
              </a:rPr>
              <a:t>cd </a:t>
            </a:r>
            <a:r>
              <a:rPr lang="fr-FR" sz="1400" dirty="0" err="1">
                <a:latin typeface="Courier" charset="0"/>
                <a:ea typeface="Courier" charset="0"/>
                <a:cs typeface="Courier" charset="0"/>
              </a:rPr>
              <a:t>nagios</a:t>
            </a:r>
            <a:r>
              <a:rPr lang="fr-FR" sz="1400" dirty="0">
                <a:latin typeface="Courier" charset="0"/>
                <a:ea typeface="Courier" charset="0"/>
                <a:cs typeface="Courier" charset="0"/>
              </a:rPr>
              <a:t>-plugins-...</a:t>
            </a:r>
          </a:p>
          <a:p>
            <a:r>
              <a:rPr lang="fr-FR" sz="1400" dirty="0">
                <a:latin typeface="Courier" charset="0"/>
                <a:ea typeface="Courier" charset="0"/>
                <a:cs typeface="Courier" charset="0"/>
              </a:rPr>
              <a:t>./configure --</a:t>
            </a:r>
            <a:r>
              <a:rPr lang="fr-FR" sz="1400" dirty="0" err="1">
                <a:latin typeface="Courier" charset="0"/>
                <a:ea typeface="Courier" charset="0"/>
                <a:cs typeface="Courier" charset="0"/>
              </a:rPr>
              <a:t>with</a:t>
            </a:r>
            <a:r>
              <a:rPr lang="fr-FR" sz="1400" dirty="0">
                <a:latin typeface="Courier" charset="0"/>
                <a:ea typeface="Courier" charset="0"/>
                <a:cs typeface="Courier" charset="0"/>
              </a:rPr>
              <a:t>-</a:t>
            </a:r>
            <a:r>
              <a:rPr lang="fr-FR" sz="1400" dirty="0" err="1">
                <a:latin typeface="Courier" charset="0"/>
                <a:ea typeface="Courier" charset="0"/>
                <a:cs typeface="Courier" charset="0"/>
              </a:rPr>
              <a:t>nagios</a:t>
            </a:r>
            <a:r>
              <a:rPr lang="fr-FR" sz="1400" dirty="0">
                <a:latin typeface="Courier" charset="0"/>
                <a:ea typeface="Courier" charset="0"/>
                <a:cs typeface="Courier" charset="0"/>
              </a:rPr>
              <a:t>-user=</a:t>
            </a:r>
            <a:r>
              <a:rPr lang="fr-FR" sz="1400" dirty="0" err="1">
                <a:latin typeface="Courier" charset="0"/>
                <a:ea typeface="Courier" charset="0"/>
                <a:cs typeface="Courier" charset="0"/>
              </a:rPr>
              <a:t>nagios</a:t>
            </a:r>
            <a:r>
              <a:rPr lang="fr-FR" sz="1400" dirty="0">
                <a:latin typeface="Courier" charset="0"/>
                <a:ea typeface="Courier" charset="0"/>
                <a:cs typeface="Courier" charset="0"/>
              </a:rPr>
              <a:t> --</a:t>
            </a:r>
            <a:r>
              <a:rPr lang="fr-FR" sz="1400" dirty="0" err="1">
                <a:latin typeface="Courier" charset="0"/>
                <a:ea typeface="Courier" charset="0"/>
                <a:cs typeface="Courier" charset="0"/>
              </a:rPr>
              <a:t>with</a:t>
            </a:r>
            <a:r>
              <a:rPr lang="fr-FR" sz="1400" dirty="0">
                <a:latin typeface="Courier" charset="0"/>
                <a:ea typeface="Courier" charset="0"/>
                <a:cs typeface="Courier" charset="0"/>
              </a:rPr>
              <a:t>-</a:t>
            </a:r>
            <a:r>
              <a:rPr lang="fr-FR" sz="1400" dirty="0" err="1">
                <a:latin typeface="Courier" charset="0"/>
                <a:ea typeface="Courier" charset="0"/>
                <a:cs typeface="Courier" charset="0"/>
              </a:rPr>
              <a:t>nagios</a:t>
            </a:r>
            <a:r>
              <a:rPr lang="fr-FR" sz="1400" dirty="0">
                <a:latin typeface="Courier" charset="0"/>
                <a:ea typeface="Courier" charset="0"/>
                <a:cs typeface="Courier" charset="0"/>
              </a:rPr>
              <a:t>-group=</a:t>
            </a:r>
            <a:r>
              <a:rPr lang="fr-FR" sz="1400" dirty="0" err="1">
                <a:latin typeface="Courier" charset="0"/>
                <a:ea typeface="Courier" charset="0"/>
                <a:cs typeface="Courier" charset="0"/>
              </a:rPr>
              <a:t>nagios</a:t>
            </a:r>
            <a:endParaRPr lang="fr-FR" sz="1400" dirty="0">
              <a:latin typeface="Courier" charset="0"/>
              <a:ea typeface="Courier" charset="0"/>
              <a:cs typeface="Courier" charset="0"/>
            </a:endParaRPr>
          </a:p>
          <a:p>
            <a:r>
              <a:rPr lang="fr-FR" sz="1400" dirty="0" err="1">
                <a:latin typeface="Courier" charset="0"/>
                <a:ea typeface="Courier" charset="0"/>
                <a:cs typeface="Courier" charset="0"/>
              </a:rPr>
              <a:t>make</a:t>
            </a:r>
            <a:endParaRPr lang="fr-FR" sz="1400" dirty="0">
              <a:latin typeface="Courier" charset="0"/>
              <a:ea typeface="Courier" charset="0"/>
              <a:cs typeface="Courier" charset="0"/>
            </a:endParaRPr>
          </a:p>
          <a:p>
            <a:r>
              <a:rPr lang="fr-FR" sz="1400" dirty="0" err="1">
                <a:latin typeface="Courier" charset="0"/>
                <a:ea typeface="Courier" charset="0"/>
                <a:cs typeface="Courier" charset="0"/>
              </a:rPr>
              <a:t>make</a:t>
            </a:r>
            <a:r>
              <a:rPr lang="fr-FR" sz="1400" dirty="0">
                <a:latin typeface="Courier" charset="0"/>
                <a:ea typeface="Courier" charset="0"/>
                <a:cs typeface="Courier" charset="0"/>
              </a:rPr>
              <a:t> </a:t>
            </a:r>
            <a:r>
              <a:rPr lang="fr-FR" sz="1400" dirty="0" err="1">
                <a:latin typeface="Courier" charset="0"/>
                <a:ea typeface="Courier" charset="0"/>
                <a:cs typeface="Courier" charset="0"/>
              </a:rPr>
              <a:t>install</a:t>
            </a:r>
            <a:endParaRPr lang="fr-FR" sz="1400" dirty="0">
              <a:latin typeface="Courier" charset="0"/>
              <a:ea typeface="Courier" charset="0"/>
              <a:cs typeface="Courier" charset="0"/>
            </a:endParaRPr>
          </a:p>
          <a:p>
            <a:endParaRPr lang="fr-FR" sz="1400" dirty="0" smtClean="0">
              <a:ea typeface="Courier New" charset="0"/>
              <a:cs typeface="Courier New" charset="0"/>
            </a:endParaRPr>
          </a:p>
          <a:p>
            <a:r>
              <a:rPr lang="fr-FR" sz="1400" dirty="0" smtClean="0">
                <a:ea typeface="Courier New" charset="0"/>
                <a:cs typeface="Courier New" charset="0"/>
              </a:rPr>
              <a:t>Il nous reste ensuite à configurer Apache pour qu’il nous permettent d’accéder à Nagios</a:t>
            </a:r>
          </a:p>
          <a:p>
            <a:endParaRPr lang="fr-FR" sz="1400" dirty="0">
              <a:ea typeface="Courier New" charset="0"/>
              <a:cs typeface="Courier New" charset="0"/>
            </a:endParaRPr>
          </a:p>
          <a:p>
            <a:r>
              <a:rPr lang="fr-FR" sz="1400" dirty="0">
                <a:latin typeface="Courier" charset="0"/>
                <a:ea typeface="Courier" charset="0"/>
                <a:cs typeface="Courier" charset="0"/>
              </a:rPr>
              <a:t>a2enmod rewrite</a:t>
            </a:r>
          </a:p>
          <a:p>
            <a:r>
              <a:rPr lang="fr-FR" sz="1400" dirty="0">
                <a:latin typeface="Courier" charset="0"/>
                <a:ea typeface="Courier" charset="0"/>
                <a:cs typeface="Courier" charset="0"/>
              </a:rPr>
              <a:t>a2enmod </a:t>
            </a:r>
            <a:r>
              <a:rPr lang="fr-FR" sz="1400" dirty="0" err="1">
                <a:latin typeface="Courier" charset="0"/>
                <a:ea typeface="Courier" charset="0"/>
                <a:cs typeface="Courier" charset="0"/>
              </a:rPr>
              <a:t>cgi</a:t>
            </a:r>
            <a:endParaRPr lang="fr-FR" sz="1400" dirty="0">
              <a:latin typeface="Courier" charset="0"/>
              <a:ea typeface="Courier" charset="0"/>
              <a:cs typeface="Courier" charset="0"/>
            </a:endParaRPr>
          </a:p>
          <a:p>
            <a:r>
              <a:rPr lang="fr-FR" sz="1400" dirty="0" err="1">
                <a:latin typeface="Courier" charset="0"/>
                <a:ea typeface="Courier" charset="0"/>
                <a:cs typeface="Courier" charset="0"/>
              </a:rPr>
              <a:t>htpasswd</a:t>
            </a:r>
            <a:r>
              <a:rPr lang="fr-FR" sz="1400" dirty="0">
                <a:latin typeface="Courier" charset="0"/>
                <a:ea typeface="Courier" charset="0"/>
                <a:cs typeface="Courier" charset="0"/>
              </a:rPr>
              <a:t> -c /</a:t>
            </a:r>
            <a:r>
              <a:rPr lang="fr-FR" sz="1400" dirty="0" err="1">
                <a:latin typeface="Courier" charset="0"/>
                <a:ea typeface="Courier" charset="0"/>
                <a:cs typeface="Courier" charset="0"/>
              </a:rPr>
              <a:t>usr</a:t>
            </a:r>
            <a:r>
              <a:rPr lang="fr-FR" sz="1400" dirty="0">
                <a:latin typeface="Courier" charset="0"/>
                <a:ea typeface="Courier" charset="0"/>
                <a:cs typeface="Courier" charset="0"/>
              </a:rPr>
              <a:t>/local/</a:t>
            </a:r>
            <a:r>
              <a:rPr lang="fr-FR" sz="1400" dirty="0" err="1">
                <a:latin typeface="Courier" charset="0"/>
                <a:ea typeface="Courier" charset="0"/>
                <a:cs typeface="Courier" charset="0"/>
              </a:rPr>
              <a:t>nagios</a:t>
            </a:r>
            <a:r>
              <a:rPr lang="fr-FR" sz="1400" dirty="0">
                <a:latin typeface="Courier" charset="0"/>
                <a:ea typeface="Courier" charset="0"/>
                <a:cs typeface="Courier" charset="0"/>
              </a:rPr>
              <a:t>/</a:t>
            </a:r>
            <a:r>
              <a:rPr lang="fr-FR" sz="1400" dirty="0" err="1">
                <a:latin typeface="Courier" charset="0"/>
                <a:ea typeface="Courier" charset="0"/>
                <a:cs typeface="Courier" charset="0"/>
              </a:rPr>
              <a:t>etc</a:t>
            </a:r>
            <a:r>
              <a:rPr lang="fr-FR" sz="1400" dirty="0">
                <a:latin typeface="Courier" charset="0"/>
                <a:ea typeface="Courier" charset="0"/>
                <a:cs typeface="Courier" charset="0"/>
              </a:rPr>
              <a:t>/</a:t>
            </a:r>
            <a:r>
              <a:rPr lang="fr-FR" sz="1400" dirty="0" err="1">
                <a:latin typeface="Courier" charset="0"/>
                <a:ea typeface="Courier" charset="0"/>
                <a:cs typeface="Courier" charset="0"/>
              </a:rPr>
              <a:t>htpasswd.users</a:t>
            </a:r>
            <a:r>
              <a:rPr lang="fr-FR" sz="1400" dirty="0">
                <a:latin typeface="Courier" charset="0"/>
                <a:ea typeface="Courier" charset="0"/>
                <a:cs typeface="Courier" charset="0"/>
              </a:rPr>
              <a:t> </a:t>
            </a:r>
            <a:r>
              <a:rPr lang="fr-FR" sz="1400" dirty="0" err="1">
                <a:latin typeface="Courier" charset="0"/>
                <a:ea typeface="Courier" charset="0"/>
                <a:cs typeface="Courier" charset="0"/>
              </a:rPr>
              <a:t>nagiosadmin</a:t>
            </a:r>
            <a:endParaRPr lang="fr-FR" sz="1400" dirty="0">
              <a:latin typeface="Courier" charset="0"/>
              <a:ea typeface="Courier" charset="0"/>
              <a:cs typeface="Courier" charset="0"/>
            </a:endParaRPr>
          </a:p>
          <a:p>
            <a:r>
              <a:rPr lang="fr-FR" sz="1400" dirty="0">
                <a:latin typeface="Courier" charset="0"/>
                <a:ea typeface="Courier" charset="0"/>
                <a:cs typeface="Courier" charset="0"/>
              </a:rPr>
              <a:t>a2ensite </a:t>
            </a:r>
            <a:r>
              <a:rPr lang="fr-FR" sz="1400" dirty="0" err="1" smtClean="0">
                <a:latin typeface="Courier" charset="0"/>
                <a:ea typeface="Courier" charset="0"/>
                <a:cs typeface="Courier" charset="0"/>
              </a:rPr>
              <a:t>nagios</a:t>
            </a:r>
            <a:endParaRPr lang="fr-FR" sz="1400" dirty="0" smtClean="0">
              <a:latin typeface="Courier" charset="0"/>
              <a:ea typeface="Courier" charset="0"/>
              <a:cs typeface="Courier" charset="0"/>
            </a:endParaRPr>
          </a:p>
          <a:p>
            <a:r>
              <a:rPr lang="fr-FR" sz="1400" dirty="0">
                <a:latin typeface="Courier" charset="0"/>
                <a:ea typeface="Courier" charset="0"/>
                <a:cs typeface="Courier" charset="0"/>
              </a:rPr>
              <a:t>service </a:t>
            </a:r>
            <a:r>
              <a:rPr lang="fr-FR" sz="1400" dirty="0" err="1">
                <a:latin typeface="Courier" charset="0"/>
                <a:ea typeface="Courier" charset="0"/>
                <a:cs typeface="Courier" charset="0"/>
              </a:rPr>
              <a:t>nagios</a:t>
            </a:r>
            <a:r>
              <a:rPr lang="fr-FR" sz="1400" dirty="0">
                <a:latin typeface="Courier" charset="0"/>
                <a:ea typeface="Courier" charset="0"/>
                <a:cs typeface="Courier" charset="0"/>
              </a:rPr>
              <a:t> </a:t>
            </a:r>
            <a:r>
              <a:rPr lang="fr-FR" sz="1400" dirty="0" err="1">
                <a:latin typeface="Courier" charset="0"/>
                <a:ea typeface="Courier" charset="0"/>
                <a:cs typeface="Courier" charset="0"/>
              </a:rPr>
              <a:t>start</a:t>
            </a:r>
            <a:endParaRPr lang="fr-FR" sz="1400" dirty="0">
              <a:latin typeface="Courier" charset="0"/>
              <a:ea typeface="Courier" charset="0"/>
              <a:cs typeface="Courier" charset="0"/>
            </a:endParaRPr>
          </a:p>
          <a:p>
            <a:r>
              <a:rPr lang="fr-FR" sz="1400" dirty="0">
                <a:latin typeface="Courier" charset="0"/>
                <a:ea typeface="Courier" charset="0"/>
                <a:cs typeface="Courier" charset="0"/>
              </a:rPr>
              <a:t>service apache2 </a:t>
            </a:r>
            <a:r>
              <a:rPr lang="fr-FR" sz="1400" dirty="0" err="1">
                <a:latin typeface="Courier" charset="0"/>
                <a:ea typeface="Courier" charset="0"/>
                <a:cs typeface="Courier" charset="0"/>
              </a:rPr>
              <a:t>reload</a:t>
            </a:r>
            <a:endParaRPr lang="fr-FR" sz="1400" dirty="0">
              <a:latin typeface="Courier" charset="0"/>
              <a:ea typeface="Courier" charset="0"/>
              <a:cs typeface="Courier" charset="0"/>
            </a:endParaRPr>
          </a:p>
          <a:p>
            <a:endParaRPr lang="fr-FR" sz="1400" dirty="0" smtClean="0">
              <a:ea typeface="Courier New" charset="0"/>
              <a:cs typeface="Courier New" charset="0"/>
            </a:endParaRPr>
          </a:p>
          <a:p>
            <a:r>
              <a:rPr lang="fr-FR" sz="1400" dirty="0" smtClean="0">
                <a:ea typeface="Courier New" charset="0"/>
                <a:cs typeface="Courier New" charset="0"/>
              </a:rPr>
              <a:t>Vous pouvez maintenant accéder à Nagios avec votre navigateur à l’adresse http://IP/</a:t>
            </a:r>
            <a:r>
              <a:rPr lang="fr-FR" sz="1400" dirty="0" err="1" smtClean="0">
                <a:ea typeface="Courier New" charset="0"/>
                <a:cs typeface="Courier New" charset="0"/>
              </a:rPr>
              <a:t>nagios</a:t>
            </a:r>
            <a:endParaRPr lang="fr-FR" sz="1400" dirty="0">
              <a:ea typeface="Courier New" charset="0"/>
              <a:cs typeface="Courier New" charset="0"/>
            </a:endParaRPr>
          </a:p>
        </p:txBody>
      </p:sp>
    </p:spTree>
    <p:extLst>
      <p:ext uri="{BB962C8B-B14F-4D97-AF65-F5344CB8AC3E}">
        <p14:creationId xmlns:p14="http://schemas.microsoft.com/office/powerpoint/2010/main" val="2047375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0016" y="1400621"/>
            <a:ext cx="11044052" cy="1323439"/>
          </a:xfrm>
          <a:prstGeom prst="rect">
            <a:avLst/>
          </a:prstGeom>
        </p:spPr>
        <p:txBody>
          <a:bodyPr wrap="square">
            <a:spAutoFit/>
          </a:bodyPr>
          <a:lstStyle/>
          <a:p>
            <a:r>
              <a:rPr lang="fr-FR" sz="1600" dirty="0"/>
              <a:t>Quand des informations de gestion sont obtenues et comprises, parfois il est nécessaire d’agir. Il doit être possible de demander à un équipement, par exemple, de se </a:t>
            </a:r>
            <a:r>
              <a:rPr lang="fr-FR" sz="1600" dirty="0" err="1"/>
              <a:t>ré-initialiser</a:t>
            </a:r>
            <a:r>
              <a:rPr lang="fr-FR" sz="1600" dirty="0"/>
              <a:t>, de couper ou d’activer des services... </a:t>
            </a:r>
            <a:br>
              <a:rPr lang="fr-FR" sz="1600" dirty="0"/>
            </a:br>
            <a:r>
              <a:rPr lang="fr-FR" sz="1600" dirty="0"/>
              <a:t/>
            </a:r>
            <a:br>
              <a:rPr lang="fr-FR" sz="1600" dirty="0"/>
            </a:br>
            <a:r>
              <a:rPr lang="fr-FR" sz="1600" dirty="0"/>
              <a:t>Pour ce faire, un protocole de gestion doit transmettre un ordre (une requête) à l’équipement approprié pour déclencher l’action. En raison de l’absence de sécurité par le passé, cette fonctionnalité n’a que rarement été utilisée sous SNMP. </a:t>
            </a:r>
          </a:p>
        </p:txBody>
      </p:sp>
      <p:sp>
        <p:nvSpPr>
          <p:cNvPr id="5" name="ZoneTexte 4"/>
          <p:cNvSpPr txBox="1"/>
          <p:nvPr/>
        </p:nvSpPr>
        <p:spPr>
          <a:xfrm>
            <a:off x="570016" y="427512"/>
            <a:ext cx="6958939" cy="338554"/>
          </a:xfrm>
          <a:prstGeom prst="rect">
            <a:avLst/>
          </a:prstGeom>
          <a:noFill/>
        </p:spPr>
        <p:txBody>
          <a:bodyPr wrap="square" rtlCol="0">
            <a:spAutoFit/>
          </a:bodyPr>
          <a:lstStyle/>
          <a:p>
            <a:r>
              <a:rPr lang="fr-FR" sz="1600" b="1" dirty="0"/>
              <a:t>Le contrôle des </a:t>
            </a:r>
            <a:r>
              <a:rPr lang="fr-FR" sz="1600" b="1" dirty="0" smtClean="0"/>
              <a:t>équipements</a:t>
            </a:r>
            <a:endParaRPr lang="fr-FR" sz="1600" dirty="0"/>
          </a:p>
        </p:txBody>
      </p:sp>
    </p:spTree>
    <p:extLst>
      <p:ext uri="{BB962C8B-B14F-4D97-AF65-F5344CB8AC3E}">
        <p14:creationId xmlns:p14="http://schemas.microsoft.com/office/powerpoint/2010/main" val="5707826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070" y="334879"/>
            <a:ext cx="2994474" cy="369332"/>
          </a:xfrm>
          <a:prstGeom prst="rect">
            <a:avLst/>
          </a:prstGeom>
        </p:spPr>
        <p:txBody>
          <a:bodyPr wrap="none">
            <a:spAutoFit/>
          </a:bodyPr>
          <a:lstStyle/>
          <a:p>
            <a:r>
              <a:rPr lang="fr-FR" b="1" dirty="0" smtClean="0"/>
              <a:t>TP12 : installation de Adagios</a:t>
            </a:r>
            <a:endParaRPr lang="fr-FR" dirty="0"/>
          </a:p>
        </p:txBody>
      </p:sp>
      <p:sp>
        <p:nvSpPr>
          <p:cNvPr id="5" name="Rectangle 4"/>
          <p:cNvSpPr/>
          <p:nvPr/>
        </p:nvSpPr>
        <p:spPr>
          <a:xfrm>
            <a:off x="558070" y="704211"/>
            <a:ext cx="10901548" cy="6124754"/>
          </a:xfrm>
          <a:prstGeom prst="rect">
            <a:avLst/>
          </a:prstGeom>
        </p:spPr>
        <p:txBody>
          <a:bodyPr wrap="square">
            <a:spAutoFit/>
          </a:bodyPr>
          <a:lstStyle/>
          <a:p>
            <a:r>
              <a:rPr lang="fr-FR" sz="1400" dirty="0" smtClean="0">
                <a:ea typeface="Courier New" charset="0"/>
                <a:cs typeface="Courier New" charset="0"/>
              </a:rPr>
              <a:t>Adagios est une interface graphique qui permet de configurer Nagios facilement et qui contient des moules de configuration pour les cas les plus communs.</a:t>
            </a:r>
          </a:p>
          <a:p>
            <a:endParaRPr lang="fr-FR" sz="1400" dirty="0" smtClean="0">
              <a:ea typeface="Courier New" charset="0"/>
              <a:cs typeface="Courier New" charset="0"/>
            </a:endParaRPr>
          </a:p>
          <a:p>
            <a:r>
              <a:rPr lang="fr-FR" sz="1400" dirty="0" smtClean="0">
                <a:ea typeface="Courier New" charset="0"/>
                <a:cs typeface="Courier New" charset="0"/>
              </a:rPr>
              <a:t>Installation des dépendances Debian</a:t>
            </a:r>
            <a:endParaRPr lang="fr-FR" sz="1400" dirty="0">
              <a:ea typeface="Courier New" charset="0"/>
              <a:cs typeface="Courier New" charset="0"/>
            </a:endParaRPr>
          </a:p>
          <a:p>
            <a:r>
              <a:rPr lang="fr-FR" sz="1400" dirty="0" err="1">
                <a:latin typeface="Courier New" charset="0"/>
                <a:ea typeface="Courier New" charset="0"/>
                <a:cs typeface="Courier New" charset="0"/>
              </a:rPr>
              <a:t>apt-get</a:t>
            </a:r>
            <a:r>
              <a:rPr lang="fr-FR" sz="1400" dirty="0">
                <a:latin typeface="Courier New" charset="0"/>
                <a:ea typeface="Courier New" charset="0"/>
                <a:cs typeface="Courier New" charset="0"/>
              </a:rPr>
              <a:t> </a:t>
            </a:r>
            <a:r>
              <a:rPr lang="fr-FR" sz="1400" dirty="0" err="1">
                <a:latin typeface="Courier New" charset="0"/>
                <a:ea typeface="Courier New" charset="0"/>
                <a:cs typeface="Courier New" charset="0"/>
              </a:rPr>
              <a:t>install</a:t>
            </a:r>
            <a:r>
              <a:rPr lang="fr-FR" sz="1400" dirty="0">
                <a:latin typeface="Courier New" charset="0"/>
                <a:ea typeface="Courier New" charset="0"/>
                <a:cs typeface="Courier New" charset="0"/>
              </a:rPr>
              <a:t> git libapache2-mod-wsgi python-</a:t>
            </a:r>
            <a:r>
              <a:rPr lang="fr-FR" sz="1400" dirty="0" err="1">
                <a:latin typeface="Courier New" charset="0"/>
                <a:ea typeface="Courier New" charset="0"/>
                <a:cs typeface="Courier New" charset="0"/>
              </a:rPr>
              <a:t>pip</a:t>
            </a:r>
            <a:r>
              <a:rPr lang="fr-FR" sz="1400" dirty="0">
                <a:latin typeface="Courier New" charset="0"/>
                <a:ea typeface="Courier New" charset="0"/>
                <a:cs typeface="Courier New" charset="0"/>
              </a:rPr>
              <a:t> </a:t>
            </a:r>
            <a:r>
              <a:rPr lang="fr-FR" sz="1400" dirty="0" err="1">
                <a:latin typeface="Courier New" charset="0"/>
                <a:ea typeface="Courier New" charset="0"/>
                <a:cs typeface="Courier New" charset="0"/>
              </a:rPr>
              <a:t>sudo</a:t>
            </a:r>
            <a:r>
              <a:rPr lang="fr-FR" sz="1400" dirty="0">
                <a:latin typeface="Courier New" charset="0"/>
                <a:ea typeface="Courier New" charset="0"/>
                <a:cs typeface="Courier New" charset="0"/>
              </a:rPr>
              <a:t> </a:t>
            </a:r>
            <a:r>
              <a:rPr lang="fr-FR" sz="1400" dirty="0" err="1">
                <a:latin typeface="Courier New" charset="0"/>
                <a:ea typeface="Courier New" charset="0"/>
                <a:cs typeface="Courier New" charset="0"/>
              </a:rPr>
              <a:t>rrdtool</a:t>
            </a:r>
            <a:r>
              <a:rPr lang="fr-FR" sz="1400" dirty="0">
                <a:latin typeface="Courier New" charset="0"/>
                <a:ea typeface="Courier New" charset="0"/>
                <a:cs typeface="Courier New" charset="0"/>
              </a:rPr>
              <a:t> </a:t>
            </a:r>
            <a:r>
              <a:rPr lang="fr-FR" sz="1400" dirty="0" err="1">
                <a:latin typeface="Courier New" charset="0"/>
                <a:ea typeface="Courier New" charset="0"/>
                <a:cs typeface="Courier New" charset="0"/>
              </a:rPr>
              <a:t>librrds</a:t>
            </a:r>
            <a:r>
              <a:rPr lang="fr-FR" sz="1400" dirty="0">
                <a:latin typeface="Courier New" charset="0"/>
                <a:ea typeface="Courier New" charset="0"/>
                <a:cs typeface="Courier New" charset="0"/>
              </a:rPr>
              <a:t>-perl php5-gd</a:t>
            </a:r>
          </a:p>
          <a:p>
            <a:endParaRPr lang="fr-FR" sz="1400" dirty="0" smtClean="0">
              <a:ea typeface="Courier New" charset="0"/>
              <a:cs typeface="Courier New" charset="0"/>
            </a:endParaRPr>
          </a:p>
          <a:p>
            <a:r>
              <a:rPr lang="fr-FR" sz="1400" dirty="0" smtClean="0">
                <a:ea typeface="Courier New" charset="0"/>
                <a:cs typeface="Courier New" charset="0"/>
              </a:rPr>
              <a:t>Installation des modules Python</a:t>
            </a:r>
          </a:p>
          <a:p>
            <a:r>
              <a:rPr lang="fr-FR" sz="1400" dirty="0" err="1">
                <a:latin typeface="Courier New" charset="0"/>
                <a:ea typeface="Courier New" charset="0"/>
                <a:cs typeface="Courier New" charset="0"/>
              </a:rPr>
              <a:t>pip</a:t>
            </a:r>
            <a:r>
              <a:rPr lang="fr-FR" sz="1400" dirty="0">
                <a:latin typeface="Courier New" charset="0"/>
                <a:ea typeface="Courier New" charset="0"/>
                <a:cs typeface="Courier New" charset="0"/>
              </a:rPr>
              <a:t> </a:t>
            </a:r>
            <a:r>
              <a:rPr lang="fr-FR" sz="1400" dirty="0" err="1">
                <a:latin typeface="Courier New" charset="0"/>
                <a:ea typeface="Courier New" charset="0"/>
                <a:cs typeface="Courier New" charset="0"/>
              </a:rPr>
              <a:t>install</a:t>
            </a:r>
            <a:r>
              <a:rPr lang="fr-FR" sz="1400" dirty="0">
                <a:latin typeface="Courier New" charset="0"/>
                <a:ea typeface="Courier New" charset="0"/>
                <a:cs typeface="Courier New" charset="0"/>
              </a:rPr>
              <a:t> </a:t>
            </a:r>
            <a:r>
              <a:rPr lang="fr-FR" sz="1400" dirty="0" err="1">
                <a:latin typeface="Courier New" charset="0"/>
                <a:ea typeface="Courier New" charset="0"/>
                <a:cs typeface="Courier New" charset="0"/>
              </a:rPr>
              <a:t>django</a:t>
            </a:r>
            <a:r>
              <a:rPr lang="fr-FR" sz="1400" dirty="0">
                <a:latin typeface="Courier New" charset="0"/>
                <a:ea typeface="Courier New" charset="0"/>
                <a:cs typeface="Courier New" charset="0"/>
              </a:rPr>
              <a:t>==1.6 </a:t>
            </a:r>
            <a:r>
              <a:rPr lang="fr-FR" sz="1400" dirty="0" err="1">
                <a:latin typeface="Courier New" charset="0"/>
                <a:ea typeface="Courier New" charset="0"/>
                <a:cs typeface="Courier New" charset="0"/>
              </a:rPr>
              <a:t>pynag</a:t>
            </a:r>
            <a:r>
              <a:rPr lang="fr-FR" sz="1400" dirty="0">
                <a:latin typeface="Courier New" charset="0"/>
                <a:ea typeface="Courier New" charset="0"/>
                <a:cs typeface="Courier New" charset="0"/>
              </a:rPr>
              <a:t> adagios </a:t>
            </a:r>
            <a:r>
              <a:rPr lang="fr-FR" sz="1400" dirty="0" err="1">
                <a:latin typeface="Courier New" charset="0"/>
                <a:ea typeface="Courier New" charset="0"/>
                <a:cs typeface="Courier New" charset="0"/>
              </a:rPr>
              <a:t>simplejson</a:t>
            </a:r>
            <a:endParaRPr lang="fr-FR" sz="1400" dirty="0">
              <a:latin typeface="Courier New" charset="0"/>
              <a:ea typeface="Courier New" charset="0"/>
              <a:cs typeface="Courier New" charset="0"/>
            </a:endParaRPr>
          </a:p>
          <a:p>
            <a:endParaRPr lang="fr-FR" sz="1400" dirty="0" smtClean="0">
              <a:latin typeface="Courier New" charset="0"/>
              <a:ea typeface="Courier New" charset="0"/>
              <a:cs typeface="Courier New" charset="0"/>
            </a:endParaRPr>
          </a:p>
          <a:p>
            <a:r>
              <a:rPr lang="fr-FR" sz="1400" dirty="0" err="1">
                <a:latin typeface="Courier New" charset="0"/>
                <a:ea typeface="Courier New" charset="0"/>
                <a:cs typeface="Courier New" charset="0"/>
              </a:rPr>
              <a:t>mkdir</a:t>
            </a:r>
            <a:r>
              <a:rPr lang="fr-FR" sz="1400" dirty="0">
                <a:latin typeface="Courier New" charset="0"/>
                <a:ea typeface="Courier New" charset="0"/>
                <a:cs typeface="Courier New" charset="0"/>
              </a:rPr>
              <a:t> -p /</a:t>
            </a:r>
            <a:r>
              <a:rPr lang="fr-FR" sz="1400" dirty="0" err="1">
                <a:latin typeface="Courier New" charset="0"/>
                <a:ea typeface="Courier New" charset="0"/>
                <a:cs typeface="Courier New" charset="0"/>
              </a:rPr>
              <a:t>usr</a:t>
            </a:r>
            <a:r>
              <a:rPr lang="fr-FR" sz="1400" dirty="0">
                <a:latin typeface="Courier New" charset="0"/>
                <a:ea typeface="Courier New" charset="0"/>
                <a:cs typeface="Courier New" charset="0"/>
              </a:rPr>
              <a:t>/local/</a:t>
            </a:r>
            <a:r>
              <a:rPr lang="fr-FR" sz="1400" dirty="0" err="1">
                <a:latin typeface="Courier New" charset="0"/>
                <a:ea typeface="Courier New" charset="0"/>
                <a:cs typeface="Courier New" charset="0"/>
              </a:rPr>
              <a:t>nagios</a:t>
            </a:r>
            <a:r>
              <a:rPr lang="fr-FR" sz="1400" dirty="0">
                <a:latin typeface="Courier New" charset="0"/>
                <a:ea typeface="Courier New" charset="0"/>
                <a:cs typeface="Courier New" charset="0"/>
              </a:rPr>
              <a:t>/</a:t>
            </a:r>
            <a:r>
              <a:rPr lang="fr-FR" sz="1400" dirty="0" err="1">
                <a:latin typeface="Courier New" charset="0"/>
                <a:ea typeface="Courier New" charset="0"/>
                <a:cs typeface="Courier New" charset="0"/>
              </a:rPr>
              <a:t>etc</a:t>
            </a:r>
            <a:r>
              <a:rPr lang="fr-FR" sz="1400" dirty="0">
                <a:latin typeface="Courier New" charset="0"/>
                <a:ea typeface="Courier New" charset="0"/>
                <a:cs typeface="Courier New" charset="0"/>
              </a:rPr>
              <a:t>/adagios</a:t>
            </a:r>
          </a:p>
          <a:p>
            <a:r>
              <a:rPr lang="fr-FR" sz="1400" dirty="0" err="1">
                <a:latin typeface="Courier New" charset="0"/>
                <a:ea typeface="Courier New" charset="0"/>
                <a:cs typeface="Courier New" charset="0"/>
              </a:rPr>
              <a:t>pynag</a:t>
            </a:r>
            <a:r>
              <a:rPr lang="fr-FR" sz="1400" dirty="0">
                <a:latin typeface="Courier New" charset="0"/>
                <a:ea typeface="Courier New" charset="0"/>
                <a:cs typeface="Courier New" charset="0"/>
              </a:rPr>
              <a:t> config --append </a:t>
            </a:r>
            <a:r>
              <a:rPr lang="fr-FR" sz="1400" dirty="0" err="1">
                <a:latin typeface="Courier New" charset="0"/>
                <a:ea typeface="Courier New" charset="0"/>
                <a:cs typeface="Courier New" charset="0"/>
              </a:rPr>
              <a:t>cfg_dir</a:t>
            </a:r>
            <a:r>
              <a:rPr lang="fr-FR" sz="1400" dirty="0">
                <a:latin typeface="Courier New" charset="0"/>
                <a:ea typeface="Courier New" charset="0"/>
                <a:cs typeface="Courier New" charset="0"/>
              </a:rPr>
              <a:t>=/</a:t>
            </a:r>
            <a:r>
              <a:rPr lang="fr-FR" sz="1400" dirty="0" err="1">
                <a:latin typeface="Courier New" charset="0"/>
                <a:ea typeface="Courier New" charset="0"/>
                <a:cs typeface="Courier New" charset="0"/>
              </a:rPr>
              <a:t>usr</a:t>
            </a:r>
            <a:r>
              <a:rPr lang="fr-FR" sz="1400" dirty="0">
                <a:latin typeface="Courier New" charset="0"/>
                <a:ea typeface="Courier New" charset="0"/>
                <a:cs typeface="Courier New" charset="0"/>
              </a:rPr>
              <a:t>/local/</a:t>
            </a:r>
            <a:r>
              <a:rPr lang="fr-FR" sz="1400" dirty="0" err="1">
                <a:latin typeface="Courier New" charset="0"/>
                <a:ea typeface="Courier New" charset="0"/>
                <a:cs typeface="Courier New" charset="0"/>
              </a:rPr>
              <a:t>nagios</a:t>
            </a:r>
            <a:r>
              <a:rPr lang="fr-FR" sz="1400" dirty="0">
                <a:latin typeface="Courier New" charset="0"/>
                <a:ea typeface="Courier New" charset="0"/>
                <a:cs typeface="Courier New" charset="0"/>
              </a:rPr>
              <a:t>/</a:t>
            </a:r>
            <a:r>
              <a:rPr lang="fr-FR" sz="1400" dirty="0" err="1">
                <a:latin typeface="Courier New" charset="0"/>
                <a:ea typeface="Courier New" charset="0"/>
                <a:cs typeface="Courier New" charset="0"/>
              </a:rPr>
              <a:t>etc</a:t>
            </a:r>
            <a:r>
              <a:rPr lang="fr-FR" sz="1400" dirty="0">
                <a:latin typeface="Courier New" charset="0"/>
                <a:ea typeface="Courier New" charset="0"/>
                <a:cs typeface="Courier New" charset="0"/>
              </a:rPr>
              <a:t>/adagios</a:t>
            </a:r>
          </a:p>
          <a:p>
            <a:r>
              <a:rPr lang="fr-FR" sz="1400" dirty="0" err="1">
                <a:latin typeface="Courier New" charset="0"/>
                <a:ea typeface="Courier New" charset="0"/>
                <a:cs typeface="Courier New" charset="0"/>
              </a:rPr>
              <a:t>chown</a:t>
            </a:r>
            <a:r>
              <a:rPr lang="fr-FR" sz="1400" dirty="0">
                <a:latin typeface="Courier New" charset="0"/>
                <a:ea typeface="Courier New" charset="0"/>
                <a:cs typeface="Courier New" charset="0"/>
              </a:rPr>
              <a:t> -R </a:t>
            </a:r>
            <a:r>
              <a:rPr lang="fr-FR" sz="1400" dirty="0" err="1">
                <a:latin typeface="Courier New" charset="0"/>
                <a:ea typeface="Courier New" charset="0"/>
                <a:cs typeface="Courier New" charset="0"/>
              </a:rPr>
              <a:t>nagios:nagios</a:t>
            </a:r>
            <a:r>
              <a:rPr lang="fr-FR" sz="1400" dirty="0">
                <a:latin typeface="Courier New" charset="0"/>
                <a:ea typeface="Courier New" charset="0"/>
                <a:cs typeface="Courier New" charset="0"/>
              </a:rPr>
              <a:t> /</a:t>
            </a:r>
            <a:r>
              <a:rPr lang="fr-FR" sz="1400" dirty="0" err="1">
                <a:latin typeface="Courier New" charset="0"/>
                <a:ea typeface="Courier New" charset="0"/>
                <a:cs typeface="Courier New" charset="0"/>
              </a:rPr>
              <a:t>usr</a:t>
            </a:r>
            <a:r>
              <a:rPr lang="fr-FR" sz="1400" dirty="0">
                <a:latin typeface="Courier New" charset="0"/>
                <a:ea typeface="Courier New" charset="0"/>
                <a:cs typeface="Courier New" charset="0"/>
              </a:rPr>
              <a:t>/local/</a:t>
            </a:r>
            <a:r>
              <a:rPr lang="fr-FR" sz="1400" dirty="0" err="1">
                <a:latin typeface="Courier New" charset="0"/>
                <a:ea typeface="Courier New" charset="0"/>
                <a:cs typeface="Courier New" charset="0"/>
              </a:rPr>
              <a:t>nagios</a:t>
            </a:r>
            <a:endParaRPr lang="fr-FR" sz="1400" dirty="0">
              <a:latin typeface="Courier New" charset="0"/>
              <a:ea typeface="Courier New" charset="0"/>
              <a:cs typeface="Courier New" charset="0"/>
            </a:endParaRPr>
          </a:p>
          <a:p>
            <a:endParaRPr lang="fr-FR" sz="1400" dirty="0" smtClean="0">
              <a:ea typeface="Courier New" charset="0"/>
              <a:cs typeface="Courier New" charset="0"/>
            </a:endParaRPr>
          </a:p>
          <a:p>
            <a:r>
              <a:rPr lang="fr-FR" sz="1400" dirty="0" smtClean="0">
                <a:ea typeface="Courier New" charset="0"/>
                <a:cs typeface="Courier New" charset="0"/>
              </a:rPr>
              <a:t>Nous allons créer le fichier de configuration pour Apache </a:t>
            </a:r>
            <a:r>
              <a:rPr lang="fr-FR" sz="1400" dirty="0" smtClean="0"/>
              <a:t>/</a:t>
            </a:r>
            <a:r>
              <a:rPr lang="fr-FR" sz="1400" dirty="0" err="1" smtClean="0"/>
              <a:t>etc</a:t>
            </a:r>
            <a:r>
              <a:rPr lang="fr-FR" sz="1400" dirty="0" smtClean="0"/>
              <a:t>/apache2/sites-</a:t>
            </a:r>
            <a:r>
              <a:rPr lang="fr-FR" sz="1400" dirty="0" err="1" smtClean="0"/>
              <a:t>available</a:t>
            </a:r>
            <a:r>
              <a:rPr lang="fr-FR" sz="1400" dirty="0" smtClean="0"/>
              <a:t>/</a:t>
            </a:r>
            <a:r>
              <a:rPr lang="fr-FR" sz="1400" dirty="0" err="1" smtClean="0"/>
              <a:t>adagios.conf</a:t>
            </a:r>
            <a:endParaRPr lang="fr-FR" sz="1400" dirty="0">
              <a:ea typeface="Courier New" charset="0"/>
              <a:cs typeface="Courier New" charset="0"/>
            </a:endParaRPr>
          </a:p>
          <a:p>
            <a:r>
              <a:rPr lang="fr-FR" sz="1400" dirty="0" err="1">
                <a:latin typeface="Courier New" charset="0"/>
                <a:ea typeface="Courier New" charset="0"/>
                <a:cs typeface="Courier New" charset="0"/>
              </a:rPr>
              <a:t>WSGISocketPrefix</a:t>
            </a:r>
            <a:r>
              <a:rPr lang="fr-FR" sz="1400" dirty="0">
                <a:latin typeface="Courier New" charset="0"/>
                <a:ea typeface="Courier New" charset="0"/>
                <a:cs typeface="Courier New" charset="0"/>
              </a:rPr>
              <a:t> /var/</a:t>
            </a:r>
            <a:r>
              <a:rPr lang="fr-FR" sz="1400" dirty="0" err="1">
                <a:latin typeface="Courier New" charset="0"/>
                <a:ea typeface="Courier New" charset="0"/>
                <a:cs typeface="Courier New" charset="0"/>
              </a:rPr>
              <a:t>run</a:t>
            </a:r>
            <a:r>
              <a:rPr lang="fr-FR" sz="1400" dirty="0">
                <a:latin typeface="Courier New" charset="0"/>
                <a:ea typeface="Courier New" charset="0"/>
                <a:cs typeface="Courier New" charset="0"/>
              </a:rPr>
              <a:t>/apache2/</a:t>
            </a:r>
            <a:r>
              <a:rPr lang="fr-FR" sz="1400" dirty="0" err="1">
                <a:latin typeface="Courier New" charset="0"/>
                <a:ea typeface="Courier New" charset="0"/>
                <a:cs typeface="Courier New" charset="0"/>
              </a:rPr>
              <a:t>wsgi</a:t>
            </a:r>
            <a:endParaRPr lang="fr-FR" sz="1400" dirty="0">
              <a:latin typeface="Courier New" charset="0"/>
              <a:ea typeface="Courier New" charset="0"/>
              <a:cs typeface="Courier New" charset="0"/>
            </a:endParaRPr>
          </a:p>
          <a:p>
            <a:r>
              <a:rPr lang="fr-FR" sz="1400" dirty="0" err="1">
                <a:latin typeface="Courier New" charset="0"/>
                <a:ea typeface="Courier New" charset="0"/>
                <a:cs typeface="Courier New" charset="0"/>
              </a:rPr>
              <a:t>WSGIDaemonProcess</a:t>
            </a:r>
            <a:r>
              <a:rPr lang="fr-FR" sz="1400" dirty="0">
                <a:latin typeface="Courier New" charset="0"/>
                <a:ea typeface="Courier New" charset="0"/>
                <a:cs typeface="Courier New" charset="0"/>
              </a:rPr>
              <a:t> adagios user=</a:t>
            </a:r>
            <a:r>
              <a:rPr lang="fr-FR" sz="1400" dirty="0" err="1">
                <a:latin typeface="Courier New" charset="0"/>
                <a:ea typeface="Courier New" charset="0"/>
                <a:cs typeface="Courier New" charset="0"/>
              </a:rPr>
              <a:t>nagios</a:t>
            </a:r>
            <a:r>
              <a:rPr lang="fr-FR" sz="1400" dirty="0">
                <a:latin typeface="Courier New" charset="0"/>
                <a:ea typeface="Courier New" charset="0"/>
                <a:cs typeface="Courier New" charset="0"/>
              </a:rPr>
              <a:t> group=</a:t>
            </a:r>
            <a:r>
              <a:rPr lang="fr-FR" sz="1400" dirty="0" err="1">
                <a:latin typeface="Courier New" charset="0"/>
                <a:ea typeface="Courier New" charset="0"/>
                <a:cs typeface="Courier New" charset="0"/>
              </a:rPr>
              <a:t>nagios</a:t>
            </a:r>
            <a:r>
              <a:rPr lang="fr-FR" sz="1400" dirty="0">
                <a:latin typeface="Courier New" charset="0"/>
                <a:ea typeface="Courier New" charset="0"/>
                <a:cs typeface="Courier New" charset="0"/>
              </a:rPr>
              <a:t> </a:t>
            </a:r>
            <a:r>
              <a:rPr lang="fr-FR" sz="1400" dirty="0" err="1">
                <a:latin typeface="Courier New" charset="0"/>
                <a:ea typeface="Courier New" charset="0"/>
                <a:cs typeface="Courier New" charset="0"/>
              </a:rPr>
              <a:t>processes</a:t>
            </a:r>
            <a:r>
              <a:rPr lang="fr-FR" sz="1400" dirty="0">
                <a:latin typeface="Courier New" charset="0"/>
                <a:ea typeface="Courier New" charset="0"/>
                <a:cs typeface="Courier New" charset="0"/>
              </a:rPr>
              <a:t>=1 threads=25 python-</a:t>
            </a:r>
            <a:r>
              <a:rPr lang="fr-FR" sz="1400" dirty="0" err="1">
                <a:latin typeface="Courier New" charset="0"/>
                <a:ea typeface="Courier New" charset="0"/>
                <a:cs typeface="Courier New" charset="0"/>
              </a:rPr>
              <a:t>path</a:t>
            </a:r>
            <a:r>
              <a:rPr lang="fr-FR" sz="1400" dirty="0">
                <a:latin typeface="Courier New" charset="0"/>
                <a:ea typeface="Courier New" charset="0"/>
                <a:cs typeface="Courier New" charset="0"/>
              </a:rPr>
              <a:t>=/</a:t>
            </a:r>
            <a:r>
              <a:rPr lang="fr-FR" sz="1400" dirty="0" err="1">
                <a:latin typeface="Courier New" charset="0"/>
                <a:ea typeface="Courier New" charset="0"/>
                <a:cs typeface="Courier New" charset="0"/>
              </a:rPr>
              <a:t>usr</a:t>
            </a:r>
            <a:r>
              <a:rPr lang="fr-FR" sz="1400" dirty="0">
                <a:latin typeface="Courier New" charset="0"/>
                <a:ea typeface="Courier New" charset="0"/>
                <a:cs typeface="Courier New" charset="0"/>
              </a:rPr>
              <a:t>/local/lib/python2.7/</a:t>
            </a:r>
            <a:r>
              <a:rPr lang="fr-FR" sz="1400" dirty="0" err="1">
                <a:latin typeface="Courier New" charset="0"/>
                <a:ea typeface="Courier New" charset="0"/>
                <a:cs typeface="Courier New" charset="0"/>
              </a:rPr>
              <a:t>dist</a:t>
            </a:r>
            <a:r>
              <a:rPr lang="fr-FR" sz="1400" dirty="0">
                <a:latin typeface="Courier New" charset="0"/>
                <a:ea typeface="Courier New" charset="0"/>
                <a:cs typeface="Courier New" charset="0"/>
              </a:rPr>
              <a:t>-packages/adagios:/</a:t>
            </a:r>
            <a:r>
              <a:rPr lang="fr-FR" sz="1400" dirty="0" err="1">
                <a:latin typeface="Courier New" charset="0"/>
                <a:ea typeface="Courier New" charset="0"/>
                <a:cs typeface="Courier New" charset="0"/>
              </a:rPr>
              <a:t>usr</a:t>
            </a:r>
            <a:r>
              <a:rPr lang="fr-FR" sz="1400" dirty="0">
                <a:latin typeface="Courier New" charset="0"/>
                <a:ea typeface="Courier New" charset="0"/>
                <a:cs typeface="Courier New" charset="0"/>
              </a:rPr>
              <a:t>/local/lib/python2.7/</a:t>
            </a:r>
            <a:r>
              <a:rPr lang="fr-FR" sz="1400" dirty="0" err="1">
                <a:latin typeface="Courier New" charset="0"/>
                <a:ea typeface="Courier New" charset="0"/>
                <a:cs typeface="Courier New" charset="0"/>
              </a:rPr>
              <a:t>dist</a:t>
            </a:r>
            <a:r>
              <a:rPr lang="fr-FR" sz="1400" dirty="0">
                <a:latin typeface="Courier New" charset="0"/>
                <a:ea typeface="Courier New" charset="0"/>
                <a:cs typeface="Courier New" charset="0"/>
              </a:rPr>
              <a:t>-packages/adagios/adagios</a:t>
            </a:r>
          </a:p>
          <a:p>
            <a:r>
              <a:rPr lang="fr-FR" sz="1400" dirty="0" err="1">
                <a:latin typeface="Courier New" charset="0"/>
                <a:ea typeface="Courier New" charset="0"/>
                <a:cs typeface="Courier New" charset="0"/>
              </a:rPr>
              <a:t>WSGIProcessGroup</a:t>
            </a:r>
            <a:r>
              <a:rPr lang="fr-FR" sz="1400" dirty="0">
                <a:latin typeface="Courier New" charset="0"/>
                <a:ea typeface="Courier New" charset="0"/>
                <a:cs typeface="Courier New" charset="0"/>
              </a:rPr>
              <a:t> adagios</a:t>
            </a:r>
          </a:p>
          <a:p>
            <a:r>
              <a:rPr lang="fr-FR" sz="1400" dirty="0" err="1">
                <a:latin typeface="Courier New" charset="0"/>
                <a:ea typeface="Courier New" charset="0"/>
                <a:cs typeface="Courier New" charset="0"/>
              </a:rPr>
              <a:t>WSGIScriptAlias</a:t>
            </a:r>
            <a:r>
              <a:rPr lang="fr-FR" sz="1400" dirty="0">
                <a:latin typeface="Courier New" charset="0"/>
                <a:ea typeface="Courier New" charset="0"/>
                <a:cs typeface="Courier New" charset="0"/>
              </a:rPr>
              <a:t> /adagios /</a:t>
            </a:r>
            <a:r>
              <a:rPr lang="fr-FR" sz="1400" dirty="0" err="1" smtClean="0">
                <a:latin typeface="Courier New" charset="0"/>
                <a:ea typeface="Courier New" charset="0"/>
                <a:cs typeface="Courier New" charset="0"/>
              </a:rPr>
              <a:t>usr</a:t>
            </a:r>
            <a:r>
              <a:rPr lang="fr-FR" sz="1400" dirty="0" smtClean="0">
                <a:latin typeface="Courier New" charset="0"/>
                <a:ea typeface="Courier New" charset="0"/>
                <a:cs typeface="Courier New" charset="0"/>
              </a:rPr>
              <a:t>/local/lib/python2.7/</a:t>
            </a:r>
            <a:r>
              <a:rPr lang="fr-FR" sz="1400" dirty="0" err="1" smtClean="0">
                <a:latin typeface="Courier New" charset="0"/>
                <a:ea typeface="Courier New" charset="0"/>
                <a:cs typeface="Courier New" charset="0"/>
              </a:rPr>
              <a:t>dist</a:t>
            </a:r>
            <a:r>
              <a:rPr lang="fr-FR" sz="1400" dirty="0" smtClean="0">
                <a:latin typeface="Courier New" charset="0"/>
                <a:ea typeface="Courier New" charset="0"/>
                <a:cs typeface="Courier New" charset="0"/>
              </a:rPr>
              <a:t>-packages/adagios/apache/</a:t>
            </a:r>
            <a:r>
              <a:rPr lang="fr-FR" sz="1400" dirty="0" err="1" smtClean="0">
                <a:latin typeface="Courier New" charset="0"/>
                <a:ea typeface="Courier New" charset="0"/>
                <a:cs typeface="Courier New" charset="0"/>
              </a:rPr>
              <a:t>adagios.wsgi</a:t>
            </a:r>
            <a:endParaRPr lang="fr-FR" sz="1400" dirty="0">
              <a:latin typeface="Courier New" charset="0"/>
              <a:ea typeface="Courier New" charset="0"/>
              <a:cs typeface="Courier New" charset="0"/>
            </a:endParaRPr>
          </a:p>
          <a:p>
            <a:r>
              <a:rPr lang="fr-FR" sz="1400" dirty="0">
                <a:latin typeface="Courier New" charset="0"/>
                <a:ea typeface="Courier New" charset="0"/>
                <a:cs typeface="Courier New" charset="0"/>
              </a:rPr>
              <a:t>Alias /adagios/media /</a:t>
            </a:r>
            <a:r>
              <a:rPr lang="fr-FR" sz="1400" dirty="0" err="1" smtClean="0">
                <a:latin typeface="Courier New" charset="0"/>
                <a:ea typeface="Courier New" charset="0"/>
                <a:cs typeface="Courier New" charset="0"/>
              </a:rPr>
              <a:t>usr</a:t>
            </a:r>
            <a:r>
              <a:rPr lang="fr-FR" sz="1400" dirty="0" smtClean="0">
                <a:latin typeface="Courier New" charset="0"/>
                <a:ea typeface="Courier New" charset="0"/>
                <a:cs typeface="Courier New" charset="0"/>
              </a:rPr>
              <a:t>/local/lib/python2.7/</a:t>
            </a:r>
            <a:r>
              <a:rPr lang="fr-FR" sz="1400" dirty="0" err="1" smtClean="0">
                <a:latin typeface="Courier New" charset="0"/>
                <a:ea typeface="Courier New" charset="0"/>
                <a:cs typeface="Courier New" charset="0"/>
              </a:rPr>
              <a:t>dist</a:t>
            </a:r>
            <a:r>
              <a:rPr lang="fr-FR" sz="1400" dirty="0" smtClean="0">
                <a:latin typeface="Courier New" charset="0"/>
                <a:ea typeface="Courier New" charset="0"/>
                <a:cs typeface="Courier New" charset="0"/>
              </a:rPr>
              <a:t>-packages/adagios/media</a:t>
            </a:r>
            <a:endParaRPr lang="fr-FR" sz="1400" dirty="0">
              <a:latin typeface="Courier New" charset="0"/>
              <a:ea typeface="Courier New" charset="0"/>
              <a:cs typeface="Courier New" charset="0"/>
            </a:endParaRPr>
          </a:p>
          <a:p>
            <a:r>
              <a:rPr lang="fr-FR" sz="1400" dirty="0">
                <a:latin typeface="Courier New" charset="0"/>
                <a:ea typeface="Courier New" charset="0"/>
                <a:cs typeface="Courier New" charset="0"/>
              </a:rPr>
              <a:t>&lt;Location /adagios&gt;</a:t>
            </a:r>
          </a:p>
          <a:p>
            <a:r>
              <a:rPr lang="fr-FR" sz="1400" dirty="0" err="1">
                <a:latin typeface="Courier New" charset="0"/>
                <a:ea typeface="Courier New" charset="0"/>
                <a:cs typeface="Courier New" charset="0"/>
              </a:rPr>
              <a:t>AuthName</a:t>
            </a:r>
            <a:r>
              <a:rPr lang="fr-FR" sz="1400" dirty="0">
                <a:latin typeface="Courier New" charset="0"/>
                <a:ea typeface="Courier New" charset="0"/>
                <a:cs typeface="Courier New" charset="0"/>
              </a:rPr>
              <a:t> "Adagios Access"</a:t>
            </a:r>
          </a:p>
          <a:p>
            <a:r>
              <a:rPr lang="fr-FR" sz="1400" dirty="0" err="1">
                <a:latin typeface="Courier New" charset="0"/>
                <a:ea typeface="Courier New" charset="0"/>
                <a:cs typeface="Courier New" charset="0"/>
              </a:rPr>
              <a:t>AuthType</a:t>
            </a:r>
            <a:r>
              <a:rPr lang="fr-FR" sz="1400" dirty="0">
                <a:latin typeface="Courier New" charset="0"/>
                <a:ea typeface="Courier New" charset="0"/>
                <a:cs typeface="Courier New" charset="0"/>
              </a:rPr>
              <a:t> Basic</a:t>
            </a:r>
          </a:p>
          <a:p>
            <a:r>
              <a:rPr lang="fr-FR" sz="1400" dirty="0" err="1">
                <a:latin typeface="Courier New" charset="0"/>
                <a:ea typeface="Courier New" charset="0"/>
                <a:cs typeface="Courier New" charset="0"/>
              </a:rPr>
              <a:t>AuthUserFile</a:t>
            </a:r>
            <a:r>
              <a:rPr lang="fr-FR" sz="1400" dirty="0">
                <a:latin typeface="Courier New" charset="0"/>
                <a:ea typeface="Courier New" charset="0"/>
                <a:cs typeface="Courier New" charset="0"/>
              </a:rPr>
              <a:t> /</a:t>
            </a:r>
            <a:r>
              <a:rPr lang="fr-FR" sz="1400" dirty="0" err="1">
                <a:latin typeface="Courier New" charset="0"/>
                <a:ea typeface="Courier New" charset="0"/>
                <a:cs typeface="Courier New" charset="0"/>
              </a:rPr>
              <a:t>usr</a:t>
            </a:r>
            <a:r>
              <a:rPr lang="fr-FR" sz="1400" dirty="0">
                <a:latin typeface="Courier New" charset="0"/>
                <a:ea typeface="Courier New" charset="0"/>
                <a:cs typeface="Courier New" charset="0"/>
              </a:rPr>
              <a:t>/local/</a:t>
            </a:r>
            <a:r>
              <a:rPr lang="fr-FR" sz="1400" dirty="0" err="1">
                <a:latin typeface="Courier New" charset="0"/>
                <a:ea typeface="Courier New" charset="0"/>
                <a:cs typeface="Courier New" charset="0"/>
              </a:rPr>
              <a:t>nagios</a:t>
            </a:r>
            <a:r>
              <a:rPr lang="fr-FR" sz="1400" dirty="0">
                <a:latin typeface="Courier New" charset="0"/>
                <a:ea typeface="Courier New" charset="0"/>
                <a:cs typeface="Courier New" charset="0"/>
              </a:rPr>
              <a:t>/</a:t>
            </a:r>
            <a:r>
              <a:rPr lang="fr-FR" sz="1400" dirty="0" err="1">
                <a:latin typeface="Courier New" charset="0"/>
                <a:ea typeface="Courier New" charset="0"/>
                <a:cs typeface="Courier New" charset="0"/>
              </a:rPr>
              <a:t>etc</a:t>
            </a:r>
            <a:r>
              <a:rPr lang="fr-FR" sz="1400" dirty="0">
                <a:latin typeface="Courier New" charset="0"/>
                <a:ea typeface="Courier New" charset="0"/>
                <a:cs typeface="Courier New" charset="0"/>
              </a:rPr>
              <a:t>/</a:t>
            </a:r>
            <a:r>
              <a:rPr lang="fr-FR" sz="1400" dirty="0" err="1">
                <a:latin typeface="Courier New" charset="0"/>
                <a:ea typeface="Courier New" charset="0"/>
                <a:cs typeface="Courier New" charset="0"/>
              </a:rPr>
              <a:t>htpasswd.users</a:t>
            </a:r>
            <a:endParaRPr lang="fr-FR" sz="1400" dirty="0">
              <a:latin typeface="Courier New" charset="0"/>
              <a:ea typeface="Courier New" charset="0"/>
              <a:cs typeface="Courier New" charset="0"/>
            </a:endParaRPr>
          </a:p>
          <a:p>
            <a:r>
              <a:rPr lang="fr-FR" sz="1400" dirty="0" err="1">
                <a:latin typeface="Courier New" charset="0"/>
                <a:ea typeface="Courier New" charset="0"/>
                <a:cs typeface="Courier New" charset="0"/>
              </a:rPr>
              <a:t>Require</a:t>
            </a:r>
            <a:r>
              <a:rPr lang="fr-FR" sz="1400" dirty="0">
                <a:latin typeface="Courier New" charset="0"/>
                <a:ea typeface="Courier New" charset="0"/>
                <a:cs typeface="Courier New" charset="0"/>
              </a:rPr>
              <a:t> </a:t>
            </a:r>
            <a:r>
              <a:rPr lang="fr-FR" sz="1400" dirty="0" err="1">
                <a:latin typeface="Courier New" charset="0"/>
                <a:ea typeface="Courier New" charset="0"/>
                <a:cs typeface="Courier New" charset="0"/>
              </a:rPr>
              <a:t>valid</a:t>
            </a:r>
            <a:r>
              <a:rPr lang="fr-FR" sz="1400" dirty="0">
                <a:latin typeface="Courier New" charset="0"/>
                <a:ea typeface="Courier New" charset="0"/>
                <a:cs typeface="Courier New" charset="0"/>
              </a:rPr>
              <a:t>-user</a:t>
            </a:r>
          </a:p>
          <a:p>
            <a:r>
              <a:rPr lang="fr-FR" sz="1400" dirty="0">
                <a:latin typeface="Courier New" charset="0"/>
                <a:ea typeface="Courier New" charset="0"/>
                <a:cs typeface="Courier New" charset="0"/>
              </a:rPr>
              <a:t>&lt;/Location&gt;</a:t>
            </a:r>
          </a:p>
          <a:p>
            <a:endParaRPr lang="fr-FR" sz="1400" dirty="0">
              <a:ea typeface="Courier New" charset="0"/>
              <a:cs typeface="Courier New" charset="0"/>
            </a:endParaRPr>
          </a:p>
        </p:txBody>
      </p:sp>
    </p:spTree>
    <p:extLst>
      <p:ext uri="{BB962C8B-B14F-4D97-AF65-F5344CB8AC3E}">
        <p14:creationId xmlns:p14="http://schemas.microsoft.com/office/powerpoint/2010/main" val="8752440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070" y="334879"/>
            <a:ext cx="3655360" cy="369332"/>
          </a:xfrm>
          <a:prstGeom prst="rect">
            <a:avLst/>
          </a:prstGeom>
        </p:spPr>
        <p:txBody>
          <a:bodyPr wrap="none">
            <a:spAutoFit/>
          </a:bodyPr>
          <a:lstStyle/>
          <a:p>
            <a:r>
              <a:rPr lang="fr-FR" b="1" dirty="0" smtClean="0"/>
              <a:t>TP12 : installation de Adagios (suite)</a:t>
            </a:r>
            <a:endParaRPr lang="fr-FR" dirty="0"/>
          </a:p>
        </p:txBody>
      </p:sp>
      <p:sp>
        <p:nvSpPr>
          <p:cNvPr id="5" name="Rectangle 4"/>
          <p:cNvSpPr/>
          <p:nvPr/>
        </p:nvSpPr>
        <p:spPr>
          <a:xfrm>
            <a:off x="558070" y="704211"/>
            <a:ext cx="10901548" cy="4185761"/>
          </a:xfrm>
          <a:prstGeom prst="rect">
            <a:avLst/>
          </a:prstGeom>
        </p:spPr>
        <p:txBody>
          <a:bodyPr wrap="square">
            <a:spAutoFit/>
          </a:bodyPr>
          <a:lstStyle/>
          <a:p>
            <a:r>
              <a:rPr lang="fr-FR" sz="1400" dirty="0" err="1"/>
              <a:t>mkdir</a:t>
            </a:r>
            <a:r>
              <a:rPr lang="fr-FR" sz="1400" dirty="0"/>
              <a:t> /var/lib/adagios</a:t>
            </a:r>
          </a:p>
          <a:p>
            <a:r>
              <a:rPr lang="fr-FR" sz="1400" dirty="0" err="1"/>
              <a:t>mkdir</a:t>
            </a:r>
            <a:r>
              <a:rPr lang="fr-FR" sz="1400" dirty="0"/>
              <a:t> /var/lib/adagios/</a:t>
            </a:r>
            <a:r>
              <a:rPr lang="fr-FR" sz="1400" dirty="0" err="1"/>
              <a:t>userdata</a:t>
            </a:r>
            <a:endParaRPr lang="fr-FR" sz="1400" dirty="0"/>
          </a:p>
          <a:p>
            <a:endParaRPr lang="fr-FR" sz="1400" dirty="0" smtClean="0">
              <a:ea typeface="Courier New" charset="0"/>
              <a:cs typeface="Courier New" charset="0"/>
            </a:endParaRPr>
          </a:p>
          <a:p>
            <a:r>
              <a:rPr lang="fr-FR" sz="1400" dirty="0" smtClean="0">
                <a:ea typeface="Courier New" charset="0"/>
                <a:cs typeface="Courier New" charset="0"/>
              </a:rPr>
              <a:t>Modifier les lignes de /</a:t>
            </a:r>
            <a:r>
              <a:rPr lang="fr-FR" sz="1400" dirty="0" err="1" smtClean="0">
                <a:ea typeface="Courier New" charset="0"/>
                <a:cs typeface="Courier New" charset="0"/>
              </a:rPr>
              <a:t>etc</a:t>
            </a:r>
            <a:r>
              <a:rPr lang="fr-FR" sz="1400" dirty="0" smtClean="0">
                <a:ea typeface="Courier New" charset="0"/>
                <a:cs typeface="Courier New" charset="0"/>
              </a:rPr>
              <a:t>/adagios/</a:t>
            </a:r>
            <a:r>
              <a:rPr lang="fr-FR" sz="1400" dirty="0" err="1" smtClean="0">
                <a:ea typeface="Courier New" charset="0"/>
                <a:cs typeface="Courier New" charset="0"/>
              </a:rPr>
              <a:t>adagios.conf</a:t>
            </a:r>
            <a:r>
              <a:rPr lang="fr-FR" sz="1400" dirty="0" smtClean="0">
                <a:ea typeface="Courier New" charset="0"/>
                <a:cs typeface="Courier New" charset="0"/>
              </a:rPr>
              <a:t> </a:t>
            </a:r>
            <a:endParaRPr lang="fr-FR" sz="1400" dirty="0">
              <a:ea typeface="Courier New" charset="0"/>
              <a:cs typeface="Courier New" charset="0"/>
            </a:endParaRPr>
          </a:p>
          <a:p>
            <a:r>
              <a:rPr lang="fr-FR" sz="1400" i="1" dirty="0" err="1"/>
              <a:t>nagios_config</a:t>
            </a:r>
            <a:r>
              <a:rPr lang="fr-FR" sz="1400" i="1" dirty="0"/>
              <a:t> = « /</a:t>
            </a:r>
            <a:r>
              <a:rPr lang="fr-FR" sz="1400" i="1" dirty="0" err="1"/>
              <a:t>etc</a:t>
            </a:r>
            <a:r>
              <a:rPr lang="fr-FR" sz="1400" i="1" dirty="0"/>
              <a:t>/</a:t>
            </a:r>
            <a:r>
              <a:rPr lang="fr-FR" sz="1400" i="1" dirty="0" err="1"/>
              <a:t>nagios</a:t>
            </a:r>
            <a:r>
              <a:rPr lang="fr-FR" sz="1400" i="1" dirty="0"/>
              <a:t>/</a:t>
            </a:r>
            <a:r>
              <a:rPr lang="fr-FR" sz="1400" i="1" dirty="0" err="1"/>
              <a:t>nagios.cfg</a:t>
            </a:r>
            <a:r>
              <a:rPr lang="fr-FR" sz="1400" i="1" dirty="0"/>
              <a:t> »</a:t>
            </a:r>
            <a:r>
              <a:rPr lang="fr-FR" sz="1400" dirty="0"/>
              <a:t> </a:t>
            </a:r>
            <a:r>
              <a:rPr lang="fr-FR" sz="1400" b="1" dirty="0" smtClean="0"/>
              <a:t>vers </a:t>
            </a:r>
            <a:r>
              <a:rPr lang="fr-FR" sz="1400" i="1" dirty="0" err="1" smtClean="0"/>
              <a:t>nagios_config</a:t>
            </a:r>
            <a:r>
              <a:rPr lang="fr-FR" sz="1400" i="1" dirty="0" smtClean="0"/>
              <a:t> </a:t>
            </a:r>
            <a:r>
              <a:rPr lang="fr-FR" sz="1400" i="1" dirty="0"/>
              <a:t>= « /</a:t>
            </a:r>
            <a:r>
              <a:rPr lang="fr-FR" sz="1400" i="1" dirty="0" err="1"/>
              <a:t>usr</a:t>
            </a:r>
            <a:r>
              <a:rPr lang="fr-FR" sz="1400" i="1" dirty="0"/>
              <a:t>/local/</a:t>
            </a:r>
            <a:r>
              <a:rPr lang="fr-FR" sz="1400" i="1" dirty="0" err="1"/>
              <a:t>nagios</a:t>
            </a:r>
            <a:r>
              <a:rPr lang="fr-FR" sz="1400" i="1" dirty="0"/>
              <a:t>/</a:t>
            </a:r>
            <a:r>
              <a:rPr lang="fr-FR" sz="1400" i="1" dirty="0" err="1"/>
              <a:t>etc</a:t>
            </a:r>
            <a:r>
              <a:rPr lang="fr-FR" sz="1400" i="1" dirty="0"/>
              <a:t>/</a:t>
            </a:r>
            <a:r>
              <a:rPr lang="fr-FR" sz="1400" i="1" dirty="0" err="1"/>
              <a:t>nagios.cfg</a:t>
            </a:r>
            <a:r>
              <a:rPr lang="fr-FR" sz="1400" i="1" dirty="0"/>
              <a:t> </a:t>
            </a:r>
            <a:r>
              <a:rPr lang="fr-FR" sz="1400" i="1" dirty="0" smtClean="0"/>
              <a:t>»</a:t>
            </a:r>
          </a:p>
          <a:p>
            <a:r>
              <a:rPr lang="fr-FR" sz="1400" i="1" dirty="0" err="1"/>
              <a:t>nagios_binary</a:t>
            </a:r>
            <a:r>
              <a:rPr lang="fr-FR" sz="1400" i="1" dirty="0"/>
              <a:t>= »/</a:t>
            </a:r>
            <a:r>
              <a:rPr lang="fr-FR" sz="1400" i="1" dirty="0" err="1"/>
              <a:t>usr</a:t>
            </a:r>
            <a:r>
              <a:rPr lang="fr-FR" sz="1400" i="1" dirty="0"/>
              <a:t>/</a:t>
            </a:r>
            <a:r>
              <a:rPr lang="fr-FR" sz="1400" i="1" dirty="0" err="1"/>
              <a:t>sbin</a:t>
            </a:r>
            <a:r>
              <a:rPr lang="fr-FR" sz="1400" i="1" dirty="0"/>
              <a:t>/</a:t>
            </a:r>
            <a:r>
              <a:rPr lang="fr-FR" sz="1400" i="1" dirty="0" err="1"/>
              <a:t>nagios</a:t>
            </a:r>
            <a:r>
              <a:rPr lang="fr-FR" sz="1400" i="1" dirty="0"/>
              <a:t> »</a:t>
            </a:r>
            <a:r>
              <a:rPr lang="fr-FR" sz="1400" dirty="0"/>
              <a:t> </a:t>
            </a:r>
            <a:r>
              <a:rPr lang="fr-FR" sz="1400" b="1" dirty="0" smtClean="0"/>
              <a:t>vers </a:t>
            </a:r>
            <a:r>
              <a:rPr lang="fr-FR" sz="1400" i="1" dirty="0" err="1" smtClean="0"/>
              <a:t>nagios_binary</a:t>
            </a:r>
            <a:r>
              <a:rPr lang="fr-FR" sz="1400" i="1" dirty="0"/>
              <a:t>= »/</a:t>
            </a:r>
            <a:r>
              <a:rPr lang="fr-FR" sz="1400" i="1" dirty="0" err="1"/>
              <a:t>usr</a:t>
            </a:r>
            <a:r>
              <a:rPr lang="fr-FR" sz="1400" i="1" dirty="0"/>
              <a:t>/local/</a:t>
            </a:r>
            <a:r>
              <a:rPr lang="fr-FR" sz="1400" i="1" dirty="0" err="1"/>
              <a:t>nagios</a:t>
            </a:r>
            <a:r>
              <a:rPr lang="fr-FR" sz="1400" i="1" dirty="0"/>
              <a:t>/bin/</a:t>
            </a:r>
            <a:r>
              <a:rPr lang="fr-FR" sz="1400" i="1" dirty="0" err="1"/>
              <a:t>nagios</a:t>
            </a:r>
            <a:r>
              <a:rPr lang="fr-FR" sz="1400" i="1" dirty="0"/>
              <a:t> </a:t>
            </a:r>
            <a:r>
              <a:rPr lang="fr-FR" sz="1400" i="1" dirty="0" smtClean="0"/>
              <a:t>»</a:t>
            </a:r>
          </a:p>
          <a:p>
            <a:r>
              <a:rPr lang="fr-FR" sz="1400" i="1" dirty="0" err="1"/>
              <a:t>destination_directory</a:t>
            </a:r>
            <a:r>
              <a:rPr lang="fr-FR" sz="1400" i="1" dirty="0"/>
              <a:t> = « /</a:t>
            </a:r>
            <a:r>
              <a:rPr lang="fr-FR" sz="1400" i="1" dirty="0" err="1"/>
              <a:t>etc</a:t>
            </a:r>
            <a:r>
              <a:rPr lang="fr-FR" sz="1400" i="1" dirty="0"/>
              <a:t>/</a:t>
            </a:r>
            <a:r>
              <a:rPr lang="fr-FR" sz="1400" i="1" dirty="0" err="1"/>
              <a:t>nagios</a:t>
            </a:r>
            <a:r>
              <a:rPr lang="fr-FR" sz="1400" i="1" dirty="0"/>
              <a:t>/adagios/ »</a:t>
            </a:r>
            <a:r>
              <a:rPr lang="fr-FR" sz="1400" dirty="0"/>
              <a:t> </a:t>
            </a:r>
            <a:r>
              <a:rPr lang="fr-FR" sz="1400" b="1" dirty="0" smtClean="0"/>
              <a:t>vers </a:t>
            </a:r>
            <a:r>
              <a:rPr lang="fr-FR" sz="1400" i="1" dirty="0" err="1" smtClean="0"/>
              <a:t>destination_directory</a:t>
            </a:r>
            <a:r>
              <a:rPr lang="fr-FR" sz="1400" i="1" dirty="0"/>
              <a:t>= » /</a:t>
            </a:r>
            <a:r>
              <a:rPr lang="fr-FR" sz="1400" i="1" dirty="0" err="1"/>
              <a:t>usr</a:t>
            </a:r>
            <a:r>
              <a:rPr lang="fr-FR" sz="1400" i="1" dirty="0"/>
              <a:t>/local/</a:t>
            </a:r>
            <a:r>
              <a:rPr lang="fr-FR" sz="1400" i="1" dirty="0" err="1"/>
              <a:t>nagios</a:t>
            </a:r>
            <a:r>
              <a:rPr lang="fr-FR" sz="1400" i="1" dirty="0"/>
              <a:t>/</a:t>
            </a:r>
            <a:r>
              <a:rPr lang="fr-FR" sz="1400" i="1" dirty="0" err="1"/>
              <a:t>etc</a:t>
            </a:r>
            <a:r>
              <a:rPr lang="fr-FR" sz="1400" i="1" dirty="0"/>
              <a:t>/adagios »</a:t>
            </a:r>
            <a:endParaRPr lang="fr-FR" sz="1400" i="1" dirty="0" smtClean="0"/>
          </a:p>
          <a:p>
            <a:r>
              <a:rPr lang="fr-FR" sz="1400" dirty="0" smtClean="0">
                <a:ea typeface="Courier New" charset="0"/>
                <a:cs typeface="Courier New" charset="0"/>
              </a:rPr>
              <a:t>Ligne 24 =&gt; </a:t>
            </a:r>
            <a:r>
              <a:rPr lang="fr-FR" sz="1400" dirty="0" err="1" smtClean="0">
                <a:ea typeface="Courier New" charset="0"/>
                <a:cs typeface="Courier New" charset="0"/>
              </a:rPr>
              <a:t>True</a:t>
            </a:r>
            <a:r>
              <a:rPr lang="fr-FR" sz="1400" dirty="0" smtClean="0">
                <a:ea typeface="Courier New" charset="0"/>
                <a:cs typeface="Courier New" charset="0"/>
              </a:rPr>
              <a:t> </a:t>
            </a:r>
            <a:r>
              <a:rPr lang="fr-FR" sz="1400" b="1" dirty="0" smtClean="0">
                <a:ea typeface="Courier New" charset="0"/>
                <a:cs typeface="Courier New" charset="0"/>
              </a:rPr>
              <a:t>vers</a:t>
            </a:r>
            <a:r>
              <a:rPr lang="fr-FR" sz="1400" dirty="0" smtClean="0">
                <a:ea typeface="Courier New" charset="0"/>
                <a:cs typeface="Courier New" charset="0"/>
              </a:rPr>
              <a:t> False</a:t>
            </a:r>
          </a:p>
          <a:p>
            <a:endParaRPr lang="fr-FR" sz="1400" dirty="0">
              <a:ea typeface="Courier New" charset="0"/>
              <a:cs typeface="Courier New" charset="0"/>
            </a:endParaRPr>
          </a:p>
          <a:p>
            <a:r>
              <a:rPr lang="fr-FR" sz="1400" dirty="0" smtClean="0">
                <a:ea typeface="Courier New" charset="0"/>
                <a:cs typeface="Courier New" charset="0"/>
              </a:rPr>
              <a:t>Configurer </a:t>
            </a:r>
            <a:r>
              <a:rPr lang="fr-FR" sz="1400" dirty="0" err="1" smtClean="0">
                <a:ea typeface="Courier New" charset="0"/>
                <a:cs typeface="Courier New" charset="0"/>
              </a:rPr>
              <a:t>sudo</a:t>
            </a:r>
            <a:r>
              <a:rPr lang="fr-FR" sz="1400" dirty="0" smtClean="0">
                <a:ea typeface="Courier New" charset="0"/>
                <a:cs typeface="Courier New" charset="0"/>
              </a:rPr>
              <a:t> pour que Nagios redémarre quand Adagios change la config</a:t>
            </a:r>
          </a:p>
          <a:p>
            <a:endParaRPr lang="fr-FR" sz="1400" dirty="0">
              <a:ea typeface="Courier New" charset="0"/>
              <a:cs typeface="Courier New" charset="0"/>
            </a:endParaRPr>
          </a:p>
          <a:p>
            <a:r>
              <a:rPr lang="fr-FR" sz="1400" dirty="0" err="1"/>
              <a:t>cp</a:t>
            </a:r>
            <a:r>
              <a:rPr lang="fr-FR" sz="1400" dirty="0"/>
              <a:t> /</a:t>
            </a:r>
            <a:r>
              <a:rPr lang="fr-FR" sz="1400" dirty="0" err="1"/>
              <a:t>usr</a:t>
            </a:r>
            <a:r>
              <a:rPr lang="fr-FR" sz="1400" dirty="0"/>
              <a:t>/local/lib/python2.7/</a:t>
            </a:r>
            <a:r>
              <a:rPr lang="fr-FR" sz="1400" dirty="0" err="1"/>
              <a:t>dist</a:t>
            </a:r>
            <a:r>
              <a:rPr lang="fr-FR" sz="1400" dirty="0"/>
              <a:t>-packages/adagios/</a:t>
            </a:r>
            <a:r>
              <a:rPr lang="fr-FR" sz="1400" dirty="0" err="1"/>
              <a:t>etc</a:t>
            </a:r>
            <a:r>
              <a:rPr lang="fr-FR" sz="1400" dirty="0"/>
              <a:t>/</a:t>
            </a:r>
            <a:r>
              <a:rPr lang="fr-FR" sz="1400" dirty="0" err="1"/>
              <a:t>sudoers.d</a:t>
            </a:r>
            <a:r>
              <a:rPr lang="fr-FR" sz="1400" dirty="0"/>
              <a:t>/adagios /</a:t>
            </a:r>
            <a:r>
              <a:rPr lang="fr-FR" sz="1400" dirty="0" err="1"/>
              <a:t>etc</a:t>
            </a:r>
            <a:r>
              <a:rPr lang="fr-FR" sz="1400" dirty="0"/>
              <a:t>/</a:t>
            </a:r>
            <a:r>
              <a:rPr lang="fr-FR" sz="1400" dirty="0" err="1"/>
              <a:t>sudoers.d</a:t>
            </a:r>
            <a:r>
              <a:rPr lang="fr-FR" sz="1400" dirty="0"/>
              <a:t>/</a:t>
            </a:r>
          </a:p>
          <a:p>
            <a:endParaRPr lang="fr-FR" sz="1400" dirty="0" smtClean="0">
              <a:ea typeface="Courier New" charset="0"/>
              <a:cs typeface="Courier New" charset="0"/>
            </a:endParaRPr>
          </a:p>
          <a:p>
            <a:r>
              <a:rPr lang="fr-FR" sz="1400" dirty="0" smtClean="0">
                <a:ea typeface="Courier New" charset="0"/>
                <a:cs typeface="Courier New" charset="0"/>
              </a:rPr>
              <a:t>Activation du site et redémarrage des services </a:t>
            </a:r>
          </a:p>
          <a:p>
            <a:endParaRPr lang="fr-FR" sz="1400" dirty="0">
              <a:ea typeface="Courier New" charset="0"/>
              <a:cs typeface="Courier New" charset="0"/>
            </a:endParaRPr>
          </a:p>
          <a:p>
            <a:r>
              <a:rPr lang="fr-FR" sz="1400" dirty="0"/>
              <a:t>a2ensite </a:t>
            </a:r>
            <a:r>
              <a:rPr lang="fr-FR" sz="1400" dirty="0" err="1"/>
              <a:t>adagios.conf</a:t>
            </a:r>
            <a:endParaRPr lang="fr-FR" sz="1400" dirty="0"/>
          </a:p>
          <a:p>
            <a:r>
              <a:rPr lang="fr-FR" sz="1400" dirty="0" err="1"/>
              <a:t>systemctl</a:t>
            </a:r>
            <a:r>
              <a:rPr lang="fr-FR" sz="1400" dirty="0"/>
              <a:t> restart </a:t>
            </a:r>
            <a:r>
              <a:rPr lang="fr-FR" sz="1400" dirty="0" err="1"/>
              <a:t>nagios.service</a:t>
            </a:r>
            <a:endParaRPr lang="fr-FR" sz="1400" dirty="0"/>
          </a:p>
          <a:p>
            <a:r>
              <a:rPr lang="fr-FR" sz="1400" dirty="0" err="1"/>
              <a:t>systemctl</a:t>
            </a:r>
            <a:r>
              <a:rPr lang="fr-FR" sz="1400" dirty="0"/>
              <a:t> restart apache2.service</a:t>
            </a:r>
          </a:p>
          <a:p>
            <a:endParaRPr lang="fr-FR" sz="1400" dirty="0">
              <a:ea typeface="Courier New" charset="0"/>
              <a:cs typeface="Courier New" charset="0"/>
            </a:endParaRPr>
          </a:p>
        </p:txBody>
      </p:sp>
    </p:spTree>
    <p:extLst>
      <p:ext uri="{BB962C8B-B14F-4D97-AF65-F5344CB8AC3E}">
        <p14:creationId xmlns:p14="http://schemas.microsoft.com/office/powerpoint/2010/main" val="14880980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5044" y="1514542"/>
            <a:ext cx="9385465" cy="369332"/>
          </a:xfrm>
          <a:prstGeom prst="rect">
            <a:avLst/>
          </a:prstGeom>
        </p:spPr>
        <p:txBody>
          <a:bodyPr wrap="square">
            <a:spAutoFit/>
          </a:bodyPr>
          <a:lstStyle/>
          <a:p>
            <a:r>
              <a:rPr lang="fr-FR" dirty="0"/>
              <a:t>http://</a:t>
            </a:r>
            <a:r>
              <a:rPr lang="fr-FR" dirty="0" err="1"/>
              <a:t>www.tecmint.com</a:t>
            </a:r>
            <a:r>
              <a:rPr lang="fr-FR" dirty="0"/>
              <a:t>/</a:t>
            </a:r>
            <a:r>
              <a:rPr lang="fr-FR" dirty="0" err="1"/>
              <a:t>netdata</a:t>
            </a:r>
            <a:r>
              <a:rPr lang="fr-FR" dirty="0"/>
              <a:t>-real-time-linux-performance-network-monitoring-</a:t>
            </a:r>
            <a:r>
              <a:rPr lang="fr-FR" dirty="0" err="1"/>
              <a:t>tool</a:t>
            </a:r>
            <a:r>
              <a:rPr lang="fr-FR" dirty="0"/>
              <a:t>/</a:t>
            </a:r>
          </a:p>
        </p:txBody>
      </p:sp>
      <p:pic>
        <p:nvPicPr>
          <p:cNvPr id="1026" name="Picture 2" descr="etdata - Linux Real Time Performance Monito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044" y="2299510"/>
            <a:ext cx="8753475" cy="41814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58070" y="334879"/>
            <a:ext cx="1567993" cy="369332"/>
          </a:xfrm>
          <a:prstGeom prst="rect">
            <a:avLst/>
          </a:prstGeom>
        </p:spPr>
        <p:txBody>
          <a:bodyPr wrap="none">
            <a:spAutoFit/>
          </a:bodyPr>
          <a:lstStyle/>
          <a:p>
            <a:r>
              <a:rPr lang="fr-FR" b="1" dirty="0" smtClean="0"/>
              <a:t>TP13 : </a:t>
            </a:r>
            <a:r>
              <a:rPr lang="fr-FR" b="1" dirty="0" err="1" smtClean="0"/>
              <a:t>netdata</a:t>
            </a:r>
            <a:endParaRPr lang="fr-FR" dirty="0"/>
          </a:p>
        </p:txBody>
      </p:sp>
    </p:spTree>
    <p:extLst>
      <p:ext uri="{BB962C8B-B14F-4D97-AF65-F5344CB8AC3E}">
        <p14:creationId xmlns:p14="http://schemas.microsoft.com/office/powerpoint/2010/main" val="1244276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5044" y="1514542"/>
            <a:ext cx="9385465" cy="369332"/>
          </a:xfrm>
          <a:prstGeom prst="rect">
            <a:avLst/>
          </a:prstGeom>
        </p:spPr>
        <p:txBody>
          <a:bodyPr wrap="square">
            <a:spAutoFit/>
          </a:bodyPr>
          <a:lstStyle/>
          <a:p>
            <a:r>
              <a:rPr lang="fr-FR" dirty="0"/>
              <a:t>https://</a:t>
            </a:r>
            <a:r>
              <a:rPr lang="fr-FR" dirty="0" err="1"/>
              <a:t>www.zenoss.com</a:t>
            </a:r>
            <a:r>
              <a:rPr lang="fr-FR" dirty="0"/>
              <a:t>/</a:t>
            </a:r>
          </a:p>
        </p:txBody>
      </p:sp>
      <p:sp>
        <p:nvSpPr>
          <p:cNvPr id="6" name="Rectangle 5"/>
          <p:cNvSpPr/>
          <p:nvPr/>
        </p:nvSpPr>
        <p:spPr>
          <a:xfrm>
            <a:off x="558070" y="334879"/>
            <a:ext cx="1458091" cy="369332"/>
          </a:xfrm>
          <a:prstGeom prst="rect">
            <a:avLst/>
          </a:prstGeom>
        </p:spPr>
        <p:txBody>
          <a:bodyPr wrap="none">
            <a:spAutoFit/>
          </a:bodyPr>
          <a:lstStyle/>
          <a:p>
            <a:r>
              <a:rPr lang="fr-FR" b="1" dirty="0" smtClean="0"/>
              <a:t>TP14 : </a:t>
            </a:r>
            <a:r>
              <a:rPr lang="fr-FR" b="1" dirty="0" err="1" smtClean="0"/>
              <a:t>zenoss</a:t>
            </a:r>
            <a:endParaRPr lang="fr-FR" dirty="0"/>
          </a:p>
        </p:txBody>
      </p:sp>
      <p:pic>
        <p:nvPicPr>
          <p:cNvPr id="2050" name="Picture 2" descr="ttps://a.fsdn.com/con/app/proj/zenoss/screenshots/2719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330" y="2054431"/>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8282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99351" y="940521"/>
            <a:ext cx="4088299" cy="369332"/>
          </a:xfrm>
          <a:prstGeom prst="rect">
            <a:avLst/>
          </a:prstGeom>
        </p:spPr>
        <p:txBody>
          <a:bodyPr wrap="none">
            <a:spAutoFit/>
          </a:bodyPr>
          <a:lstStyle/>
          <a:p>
            <a:r>
              <a:rPr lang="fr-FR" dirty="0"/>
              <a:t>http://</a:t>
            </a:r>
            <a:r>
              <a:rPr lang="fr-FR" dirty="0" err="1"/>
              <a:t>alternativeto.net</a:t>
            </a:r>
            <a:r>
              <a:rPr lang="fr-FR" dirty="0"/>
              <a:t>/software/</a:t>
            </a:r>
            <a:r>
              <a:rPr lang="fr-FR" dirty="0" err="1"/>
              <a:t>nagios</a:t>
            </a:r>
            <a:r>
              <a:rPr lang="fr-FR" dirty="0"/>
              <a:t>/</a:t>
            </a:r>
          </a:p>
        </p:txBody>
      </p:sp>
      <p:pic>
        <p:nvPicPr>
          <p:cNvPr id="5" name="Image 4"/>
          <p:cNvPicPr>
            <a:picLocks noChangeAspect="1"/>
          </p:cNvPicPr>
          <p:nvPr/>
        </p:nvPicPr>
        <p:blipFill>
          <a:blip r:embed="rId2"/>
          <a:stretch>
            <a:fillRect/>
          </a:stretch>
        </p:blipFill>
        <p:spPr>
          <a:xfrm>
            <a:off x="3087585" y="1499578"/>
            <a:ext cx="5586950" cy="4729029"/>
          </a:xfrm>
          <a:prstGeom prst="rect">
            <a:avLst/>
          </a:prstGeom>
        </p:spPr>
      </p:pic>
    </p:spTree>
    <p:extLst>
      <p:ext uri="{BB962C8B-B14F-4D97-AF65-F5344CB8AC3E}">
        <p14:creationId xmlns:p14="http://schemas.microsoft.com/office/powerpoint/2010/main" val="636161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007" y="1726088"/>
            <a:ext cx="11720945" cy="2308324"/>
          </a:xfrm>
          <a:prstGeom prst="rect">
            <a:avLst/>
          </a:prstGeom>
        </p:spPr>
        <p:txBody>
          <a:bodyPr wrap="square">
            <a:spAutoFit/>
          </a:bodyPr>
          <a:lstStyle/>
          <a:p>
            <a:r>
              <a:rPr lang="fr-FR" sz="1600" dirty="0" smtClean="0"/>
              <a:t>SNMP </a:t>
            </a:r>
            <a:r>
              <a:rPr lang="fr-FR" sz="1600" i="1" dirty="0" smtClean="0"/>
              <a:t>(Simple Network Management Protocol)</a:t>
            </a:r>
            <a:r>
              <a:rPr lang="fr-FR" sz="1600" dirty="0" smtClean="0"/>
              <a:t> est le protocole de gestion de réseaux proposé par l’IETF. Il est actuellement le protocole le plus utilisé pour la gestion des équipements de réseaux. SNMP est un protocole relativement simple; toutefois l’ensemble de ses fonctionnalités est suffisamment puissant pour permettre la gestion des réseaux hétérogènes complexes. Il est aussi utilisé pour la gestion à distance des applications: les bases de données, les serveurs, les logiciels, etc. L’usage du protocole SNMP peut aussi dépasser largement le cadre de la gestion des équipements de réseaux. </a:t>
            </a:r>
            <a:br>
              <a:rPr lang="fr-FR" sz="1600" dirty="0" smtClean="0"/>
            </a:br>
            <a:r>
              <a:rPr lang="fr-FR" sz="1600" dirty="0" smtClean="0"/>
              <a:t/>
            </a:r>
            <a:br>
              <a:rPr lang="fr-FR" sz="1600" dirty="0" smtClean="0"/>
            </a:br>
            <a:r>
              <a:rPr lang="fr-FR" sz="1600" dirty="0" smtClean="0"/>
              <a:t>L’environnement de gestion SNMP est constitué de plusieurs composantes : une station de gestion de réseau </a:t>
            </a:r>
            <a:r>
              <a:rPr lang="fr-FR" sz="1600" i="1" dirty="0" smtClean="0"/>
              <a:t>(NMS- Network Management Stations)</a:t>
            </a:r>
            <a:r>
              <a:rPr lang="fr-FR" sz="1600" dirty="0" smtClean="0"/>
              <a:t>, des éléments de réseaux </a:t>
            </a:r>
            <a:r>
              <a:rPr lang="fr-FR" sz="1600" i="1" dirty="0" smtClean="0"/>
              <a:t>(NE, Network </a:t>
            </a:r>
            <a:r>
              <a:rPr lang="fr-FR" sz="1600" i="1" dirty="0" err="1" smtClean="0"/>
              <a:t>Elements</a:t>
            </a:r>
            <a:r>
              <a:rPr lang="fr-FR" sz="1600" i="1" dirty="0" smtClean="0"/>
              <a:t>)</a:t>
            </a:r>
            <a:r>
              <a:rPr lang="fr-FR" sz="1600" dirty="0" smtClean="0"/>
              <a:t>, des variables MIB et un protocole. Les différentes composantes du protocole SNMP sont les suivantes: </a:t>
            </a:r>
          </a:p>
        </p:txBody>
      </p:sp>
      <p:sp>
        <p:nvSpPr>
          <p:cNvPr id="3" name="ZoneTexte 2"/>
          <p:cNvSpPr txBox="1"/>
          <p:nvPr/>
        </p:nvSpPr>
        <p:spPr>
          <a:xfrm>
            <a:off x="570016" y="427512"/>
            <a:ext cx="6958939" cy="338554"/>
          </a:xfrm>
          <a:prstGeom prst="rect">
            <a:avLst/>
          </a:prstGeom>
          <a:noFill/>
        </p:spPr>
        <p:txBody>
          <a:bodyPr wrap="square" rtlCol="0">
            <a:spAutoFit/>
          </a:bodyPr>
          <a:lstStyle/>
          <a:p>
            <a:r>
              <a:rPr lang="fr-FR" sz="1600" b="1" dirty="0"/>
              <a:t>Le contrôle des </a:t>
            </a:r>
            <a:r>
              <a:rPr lang="fr-FR" sz="1600" b="1" dirty="0" smtClean="0"/>
              <a:t>équipements</a:t>
            </a:r>
            <a:endParaRPr lang="fr-FR" sz="1600" dirty="0"/>
          </a:p>
        </p:txBody>
      </p:sp>
    </p:spTree>
    <p:extLst>
      <p:ext uri="{BB962C8B-B14F-4D97-AF65-F5344CB8AC3E}">
        <p14:creationId xmlns:p14="http://schemas.microsoft.com/office/powerpoint/2010/main" val="15068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3143" y="996998"/>
            <a:ext cx="11091553" cy="4770537"/>
          </a:xfrm>
          <a:prstGeom prst="rect">
            <a:avLst/>
          </a:prstGeom>
        </p:spPr>
        <p:txBody>
          <a:bodyPr wrap="square">
            <a:spAutoFit/>
          </a:bodyPr>
          <a:lstStyle/>
          <a:p>
            <a:r>
              <a:rPr lang="fr-FR" sz="1600" b="1" dirty="0"/>
              <a:t>Les éléments réseaux </a:t>
            </a:r>
            <a:r>
              <a:rPr lang="fr-FR" sz="1600" dirty="0"/>
              <a:t>sont les équipements ou les logiciels que l’on cherche à gérer. Cela va d’une station de travail à un concentrateur, un routeur, un pont, etc. Chaque élément réseau dispose d’une entité dite </a:t>
            </a:r>
            <a:r>
              <a:rPr lang="fr-FR" sz="1600" b="1" dirty="0"/>
              <a:t>agent</a:t>
            </a:r>
            <a:r>
              <a:rPr lang="fr-FR" sz="1600" dirty="0"/>
              <a:t> de réseaux qui répond aux requêtes de la plate-forme de gestion. </a:t>
            </a:r>
            <a:endParaRPr lang="fr-FR" sz="1600" dirty="0" smtClean="0"/>
          </a:p>
          <a:p>
            <a:endParaRPr lang="fr-FR" sz="1600" dirty="0"/>
          </a:p>
          <a:p>
            <a:r>
              <a:rPr lang="fr-FR" sz="1600" b="1" dirty="0"/>
              <a:t>Les agents</a:t>
            </a:r>
            <a:r>
              <a:rPr lang="fr-FR" sz="1600" dirty="0"/>
              <a:t> sont des modules qui résident dans les éléments réseau. Ils vont chercher l’information de gestion comme par exemple le nombre de paquets en reçus ou transmis. </a:t>
            </a:r>
            <a:endParaRPr lang="fr-FR" sz="1600" dirty="0" smtClean="0"/>
          </a:p>
          <a:p>
            <a:endParaRPr lang="fr-FR" sz="1600" dirty="0"/>
          </a:p>
          <a:p>
            <a:r>
              <a:rPr lang="fr-FR" sz="1600" b="1" dirty="0"/>
              <a:t>La plate-forme de gestion du réseaux (appelé aussi manager)</a:t>
            </a:r>
            <a:r>
              <a:rPr lang="fr-FR" sz="1600" dirty="0"/>
              <a:t> exécute les applications de gestion qui contrôlent les éléments réseaux. Physiquement, la plate-forme est un poste de travail avec un processeur rapide, affichage couleur et nécessitant beaucoup de mémoire et d’espace sur disque. </a:t>
            </a:r>
            <a:endParaRPr lang="fr-FR" sz="1600" dirty="0" smtClean="0"/>
          </a:p>
          <a:p>
            <a:endParaRPr lang="fr-FR" sz="1600" dirty="0"/>
          </a:p>
          <a:p>
            <a:r>
              <a:rPr lang="fr-FR" sz="1600" b="1" dirty="0"/>
              <a:t>Une MIB</a:t>
            </a:r>
            <a:r>
              <a:rPr lang="fr-FR" sz="1600" dirty="0"/>
              <a:t> </a:t>
            </a:r>
            <a:r>
              <a:rPr lang="fr-FR" sz="1600" i="1" dirty="0"/>
              <a:t>(Management Information Base) </a:t>
            </a:r>
            <a:r>
              <a:rPr lang="fr-FR" sz="1600" dirty="0"/>
              <a:t>est une collection d’objets résidant dans une base d’information virtuelle. Ces collections d’objets sont définies dans des modules MIB spécifiques. </a:t>
            </a:r>
            <a:endParaRPr lang="fr-FR" sz="1600" dirty="0" smtClean="0"/>
          </a:p>
          <a:p>
            <a:endParaRPr lang="fr-FR" sz="1600" dirty="0"/>
          </a:p>
          <a:p>
            <a:r>
              <a:rPr lang="fr-FR" sz="1600" b="1" dirty="0"/>
              <a:t>Un protocole</a:t>
            </a:r>
            <a:r>
              <a:rPr lang="fr-FR" sz="1600" dirty="0"/>
              <a:t> permet à la plate-forme de gestion d’aller chercher les informations sur les éléments de réseaux et aussi de changer les paramètres sur ces derniers. De plus, il permet à la plate-forme de gestion de recevoir des alertes provenant des éléments réseaux. </a:t>
            </a:r>
            <a:endParaRPr lang="fr-FR" sz="1600" dirty="0" smtClean="0"/>
          </a:p>
          <a:p>
            <a:endParaRPr lang="fr-FR" sz="1600" dirty="0"/>
          </a:p>
          <a:p>
            <a:r>
              <a:rPr lang="fr-FR" sz="1600" dirty="0"/>
              <a:t>SNMP fournit quelques commandes de bases pour la recherche et la mise à jour des variables de la MIB.</a:t>
            </a:r>
          </a:p>
        </p:txBody>
      </p:sp>
    </p:spTree>
    <p:extLst>
      <p:ext uri="{BB962C8B-B14F-4D97-AF65-F5344CB8AC3E}">
        <p14:creationId xmlns:p14="http://schemas.microsoft.com/office/powerpoint/2010/main" val="1409076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igm.univ-mlv.fr/%7Edr/XPOSE2002/vollerin/images/poll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545" y="914400"/>
            <a:ext cx="8253351" cy="513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33353"/>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1503</TotalTime>
  <Words>5300</Words>
  <Application>Microsoft Macintosh PowerPoint</Application>
  <PresentationFormat>Grand écran</PresentationFormat>
  <Paragraphs>534</Paragraphs>
  <Slides>64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64</vt:i4>
      </vt:variant>
    </vt:vector>
  </HeadingPairs>
  <TitlesOfParts>
    <vt:vector size="70" baseType="lpstr">
      <vt:lpstr>Arial</vt:lpstr>
      <vt:lpstr>Calibri</vt:lpstr>
      <vt:lpstr>Calibri Light</vt:lpstr>
      <vt:lpstr>Courier</vt:lpstr>
      <vt:lpstr>Courier New</vt:lpstr>
      <vt:lpstr>Thème Office</vt:lpstr>
      <vt:lpstr>SNMP sous Linux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Jeremy Salmon</dc:creator>
  <cp:lastModifiedBy>Jeremy Salmon</cp:lastModifiedBy>
  <cp:revision>42</cp:revision>
  <dcterms:created xsi:type="dcterms:W3CDTF">2016-04-18T21:34:12Z</dcterms:created>
  <dcterms:modified xsi:type="dcterms:W3CDTF">2016-04-24T11:47:06Z</dcterms:modified>
</cp:coreProperties>
</file>