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72" r:id="rId13"/>
    <p:sldId id="276" r:id="rId14"/>
    <p:sldId id="273" r:id="rId15"/>
    <p:sldId id="266" r:id="rId16"/>
    <p:sldId id="267" r:id="rId17"/>
    <p:sldId id="268" r:id="rId18"/>
    <p:sldId id="270" r:id="rId19"/>
    <p:sldId id="257" r:id="rId20"/>
    <p:sldId id="274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1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43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3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0456-0686-4726-8589-53E02F8E0AE3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AE28-7332-4ED6-A957-D9BBC902B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.wikipedia.org/wiki/Logiciel_libre" TargetMode="External"/><Relationship Id="rId3" Type="http://schemas.openxmlformats.org/officeDocument/2006/relationships/hyperlink" Target="https://fr.wikipedia.org/wiki/Plate-forme_en_tant_que_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hyperlink" Target="http://www.googl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esmateria.com/wp-content/uploads/2014/03/ap_google_data_center_17Oct12-975x6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432"/>
          </a:xfrm>
          <a:solidFill>
            <a:srgbClr val="D0CECE">
              <a:alpha val="20000"/>
            </a:srgbClr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Systèmes Répartis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Déployer un </a:t>
            </a:r>
            <a:r>
              <a:rPr lang="fr-FR" dirty="0" err="1" smtClean="0"/>
              <a:t>load</a:t>
            </a:r>
            <a:r>
              <a:rPr lang="fr-FR" dirty="0" smtClean="0"/>
              <a:t> balancer (ex : HA Proxy)</a:t>
            </a:r>
            <a:endParaRPr lang="fr-FR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38200" y="1346855"/>
            <a:ext cx="10515600" cy="41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www.monsite.ma</a:t>
            </a:r>
            <a:endParaRPr lang="fr-FR" sz="3600" dirty="0"/>
          </a:p>
        </p:txBody>
      </p:sp>
      <p:sp>
        <p:nvSpPr>
          <p:cNvPr id="22" name="Rounded Rectangle 21"/>
          <p:cNvSpPr/>
          <p:nvPr/>
        </p:nvSpPr>
        <p:spPr>
          <a:xfrm>
            <a:off x="1136396" y="3192875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/>
          <p:cNvSpPr/>
          <p:nvPr/>
        </p:nvSpPr>
        <p:spPr>
          <a:xfrm>
            <a:off x="1193579" y="3459768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1193578" y="4144481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286733" y="3203445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unded Rectangle 25"/>
          <p:cNvSpPr/>
          <p:nvPr/>
        </p:nvSpPr>
        <p:spPr>
          <a:xfrm>
            <a:off x="3343916" y="3470338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3343915" y="4155051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7635859" y="3192876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ounded Rectangle 28"/>
          <p:cNvSpPr/>
          <p:nvPr/>
        </p:nvSpPr>
        <p:spPr>
          <a:xfrm>
            <a:off x="7693042" y="3459769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7693041" y="4144482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38200" y="1692851"/>
            <a:ext cx="10515600" cy="41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DNS round Robin</a:t>
            </a:r>
            <a:endParaRPr lang="fr-FR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3190916" y="230308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81.192.10.10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5447264" y="230308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81.192.10.11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>
            <a:off x="7703612" y="230308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81.192.10.12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flipH="1">
            <a:off x="3896398" y="2110889"/>
            <a:ext cx="2199602" cy="192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3" idx="0"/>
          </p:cNvCxnSpPr>
          <p:nvPr/>
        </p:nvCxnSpPr>
        <p:spPr>
          <a:xfrm>
            <a:off x="6096000" y="2110889"/>
            <a:ext cx="56746" cy="192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>
            <a:off x="6096000" y="2110889"/>
            <a:ext cx="2313094" cy="192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485522" y="3203444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ounded Rectangle 44"/>
          <p:cNvSpPr/>
          <p:nvPr/>
        </p:nvSpPr>
        <p:spPr>
          <a:xfrm>
            <a:off x="5542705" y="3470337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5542704" y="4155050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9786196" y="3203443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ounded Rectangle 47"/>
          <p:cNvSpPr/>
          <p:nvPr/>
        </p:nvSpPr>
        <p:spPr>
          <a:xfrm>
            <a:off x="9843379" y="3470336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843378" y="4155049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380968" y="2591705"/>
            <a:ext cx="103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 Proxy</a:t>
            </a:r>
            <a:endParaRPr lang="fr-FR" dirty="0"/>
          </a:p>
        </p:txBody>
      </p:sp>
      <p:sp>
        <p:nvSpPr>
          <p:cNvPr id="55" name="TextBox 54"/>
          <p:cNvSpPr txBox="1"/>
          <p:nvPr/>
        </p:nvSpPr>
        <p:spPr>
          <a:xfrm>
            <a:off x="5637316" y="2569979"/>
            <a:ext cx="103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 Proxy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7893664" y="2563315"/>
            <a:ext cx="103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 Proxy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54" idx="2"/>
            <a:endCxn id="22" idx="0"/>
          </p:cNvCxnSpPr>
          <p:nvPr/>
        </p:nvCxnSpPr>
        <p:spPr>
          <a:xfrm flipH="1">
            <a:off x="2090437" y="2961037"/>
            <a:ext cx="1805961" cy="23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25" idx="0"/>
          </p:cNvCxnSpPr>
          <p:nvPr/>
        </p:nvCxnSpPr>
        <p:spPr>
          <a:xfrm>
            <a:off x="3896398" y="2961037"/>
            <a:ext cx="344376" cy="242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2"/>
            <a:endCxn id="25" idx="0"/>
          </p:cNvCxnSpPr>
          <p:nvPr/>
        </p:nvCxnSpPr>
        <p:spPr>
          <a:xfrm flipH="1">
            <a:off x="4240774" y="2939311"/>
            <a:ext cx="1911972" cy="264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44" idx="0"/>
          </p:cNvCxnSpPr>
          <p:nvPr/>
        </p:nvCxnSpPr>
        <p:spPr>
          <a:xfrm>
            <a:off x="6152746" y="2939311"/>
            <a:ext cx="286817" cy="264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2"/>
            <a:endCxn id="28" idx="0"/>
          </p:cNvCxnSpPr>
          <p:nvPr/>
        </p:nvCxnSpPr>
        <p:spPr>
          <a:xfrm>
            <a:off x="8409094" y="2932647"/>
            <a:ext cx="180806" cy="260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47" idx="0"/>
          </p:cNvCxnSpPr>
          <p:nvPr/>
        </p:nvCxnSpPr>
        <p:spPr>
          <a:xfrm>
            <a:off x="8409094" y="2932647"/>
            <a:ext cx="2331143" cy="270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926126" y="5523399"/>
            <a:ext cx="1882535" cy="114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ounded Rectangle 92"/>
          <p:cNvSpPr/>
          <p:nvPr/>
        </p:nvSpPr>
        <p:spPr>
          <a:xfrm>
            <a:off x="5194815" y="5835854"/>
            <a:ext cx="1356782" cy="5194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cxnSp>
        <p:nvCxnSpPr>
          <p:cNvPr id="95" name="Straight Arrow Connector 94"/>
          <p:cNvCxnSpPr>
            <a:stCxn id="22" idx="2"/>
            <a:endCxn id="22" idx="2"/>
          </p:cNvCxnSpPr>
          <p:nvPr/>
        </p:nvCxnSpPr>
        <p:spPr>
          <a:xfrm>
            <a:off x="2090437" y="4873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2" idx="2"/>
            <a:endCxn id="92" idx="0"/>
          </p:cNvCxnSpPr>
          <p:nvPr/>
        </p:nvCxnSpPr>
        <p:spPr>
          <a:xfrm>
            <a:off x="2090437" y="4873680"/>
            <a:ext cx="3776957" cy="6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92" idx="0"/>
          </p:cNvCxnSpPr>
          <p:nvPr/>
        </p:nvCxnSpPr>
        <p:spPr>
          <a:xfrm>
            <a:off x="4240774" y="4884250"/>
            <a:ext cx="1626620" cy="63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4" idx="2"/>
            <a:endCxn id="92" idx="0"/>
          </p:cNvCxnSpPr>
          <p:nvPr/>
        </p:nvCxnSpPr>
        <p:spPr>
          <a:xfrm flipH="1">
            <a:off x="5867394" y="4884249"/>
            <a:ext cx="572169" cy="6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8" idx="2"/>
            <a:endCxn id="92" idx="0"/>
          </p:cNvCxnSpPr>
          <p:nvPr/>
        </p:nvCxnSpPr>
        <p:spPr>
          <a:xfrm flipH="1">
            <a:off x="5867394" y="4873681"/>
            <a:ext cx="2722506" cy="64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7" idx="2"/>
            <a:endCxn id="92" idx="0"/>
          </p:cNvCxnSpPr>
          <p:nvPr/>
        </p:nvCxnSpPr>
        <p:spPr>
          <a:xfrm flipH="1">
            <a:off x="5867394" y="4884248"/>
            <a:ext cx="4872843" cy="6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HA Proxy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3556"/>
            <a:ext cx="10515600" cy="4098096"/>
          </a:xfrm>
        </p:spPr>
        <p:txBody>
          <a:bodyPr>
            <a:normAutofit/>
          </a:bodyPr>
          <a:lstStyle/>
          <a:p>
            <a:r>
              <a:rPr lang="fr-FR" dirty="0" smtClean="0"/>
              <a:t>Logiciel Open Source</a:t>
            </a:r>
          </a:p>
          <a:p>
            <a:r>
              <a:rPr lang="fr-FR" dirty="0" smtClean="0"/>
              <a:t>Répartiteur de charge pour faire de la haute disponibilité</a:t>
            </a:r>
          </a:p>
          <a:p>
            <a:r>
              <a:rPr lang="fr-FR" dirty="0" smtClean="0"/>
              <a:t>Il est écrit en C et à la réputation d’être extrêmement rapide et efficace en terme de consommation de ressources</a:t>
            </a:r>
          </a:p>
          <a:p>
            <a:r>
              <a:rPr lang="fr-FR" dirty="0" smtClean="0"/>
              <a:t>HA Proxy est utilisé par les grands noms de l’Internet comme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, Twitter ou encore </a:t>
            </a:r>
            <a:r>
              <a:rPr lang="fr-FR" dirty="0" err="1" smtClean="0"/>
              <a:t>Reddit</a:t>
            </a:r>
            <a:endParaRPr lang="fr-FR" dirty="0" smtClean="0"/>
          </a:p>
          <a:p>
            <a:r>
              <a:rPr lang="fr-FR" dirty="0" smtClean="0"/>
              <a:t>Un Dual-</a:t>
            </a:r>
            <a:r>
              <a:rPr lang="fr-FR" dirty="0" err="1" smtClean="0"/>
              <a:t>Core</a:t>
            </a:r>
            <a:r>
              <a:rPr lang="fr-FR" dirty="0" smtClean="0"/>
              <a:t> Xeon peut traiter entre 15000 et 40000 requêtes par seconde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85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et configurer HA Proxy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 Proxy est extrêmement simple à installer sous Debian :</a:t>
            </a:r>
          </a:p>
          <a:p>
            <a:pPr lvl="1"/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apt-get</a:t>
            </a: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install</a:t>
            </a: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haproxy</a:t>
            </a:r>
            <a:endParaRPr lang="fr-FR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fr-FR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dirty="0" smtClean="0">
                <a:ea typeface="Courier" charset="0"/>
                <a:cs typeface="Courier" charset="0"/>
              </a:rPr>
              <a:t>La configuration (/</a:t>
            </a:r>
            <a:r>
              <a:rPr lang="fr-FR" dirty="0" err="1" smtClean="0">
                <a:ea typeface="Courier" charset="0"/>
                <a:cs typeface="Courier" charset="0"/>
              </a:rPr>
              <a:t>etc</a:t>
            </a:r>
            <a:r>
              <a:rPr lang="fr-FR" dirty="0" smtClean="0">
                <a:ea typeface="Courier" charset="0"/>
                <a:cs typeface="Courier" charset="0"/>
              </a:rPr>
              <a:t>/</a:t>
            </a:r>
            <a:r>
              <a:rPr lang="fr-FR" dirty="0" err="1" smtClean="0">
                <a:ea typeface="Courier" charset="0"/>
                <a:cs typeface="Courier" charset="0"/>
              </a:rPr>
              <a:t>haproxy</a:t>
            </a:r>
            <a:r>
              <a:rPr lang="fr-FR" dirty="0" smtClean="0">
                <a:ea typeface="Courier" charset="0"/>
                <a:cs typeface="Courier" charset="0"/>
              </a:rPr>
              <a:t>/</a:t>
            </a:r>
            <a:r>
              <a:rPr lang="fr-FR" dirty="0" err="1" smtClean="0">
                <a:ea typeface="Courier" charset="0"/>
                <a:cs typeface="Courier" charset="0"/>
              </a:rPr>
              <a:t>haproxy.cfg</a:t>
            </a:r>
            <a:r>
              <a:rPr lang="fr-FR" dirty="0" smtClean="0">
                <a:ea typeface="Courier" charset="0"/>
                <a:cs typeface="Courier" charset="0"/>
              </a:rPr>
              <a:t>) se fera en deux étapes :</a:t>
            </a:r>
          </a:p>
          <a:p>
            <a:pPr lvl="1"/>
            <a:r>
              <a:rPr lang="fr-FR" dirty="0" smtClean="0">
                <a:ea typeface="Courier" charset="0"/>
                <a:cs typeface="Courier" charset="0"/>
              </a:rPr>
              <a:t>La configuration du comportement global</a:t>
            </a:r>
          </a:p>
          <a:p>
            <a:pPr lvl="1"/>
            <a:r>
              <a:rPr lang="fr-FR" dirty="0" smtClean="0">
                <a:ea typeface="Courier" charset="0"/>
                <a:cs typeface="Courier" charset="0"/>
              </a:rPr>
              <a:t>La configuration du </a:t>
            </a:r>
            <a:r>
              <a:rPr lang="fr-FR" dirty="0" err="1" smtClean="0">
                <a:ea typeface="Courier" charset="0"/>
                <a:cs typeface="Courier" charset="0"/>
              </a:rPr>
              <a:t>frontend</a:t>
            </a:r>
            <a:r>
              <a:rPr lang="fr-FR" dirty="0" smtClean="0">
                <a:ea typeface="Courier" charset="0"/>
                <a:cs typeface="Courier" charset="0"/>
              </a:rPr>
              <a:t> et du </a:t>
            </a:r>
            <a:r>
              <a:rPr lang="fr-FR" dirty="0" err="1" smtClean="0">
                <a:ea typeface="Courier" charset="0"/>
                <a:cs typeface="Courier" charset="0"/>
              </a:rPr>
              <a:t>backend</a:t>
            </a:r>
            <a:endParaRPr lang="fr-FR" dirty="0" smtClean="0">
              <a:ea typeface="Courier" charset="0"/>
              <a:cs typeface="Courier" charset="0"/>
            </a:endParaRP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826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configuration globale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global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maxconn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4096 		#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Nombre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de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connexions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defaults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mode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http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option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forwardfor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option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http-server-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close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timeout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connect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5000ms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timeout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client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50000ms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timeout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server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50000ms</a:t>
            </a:r>
          </a:p>
          <a:p>
            <a:pPr marL="0" indent="0">
              <a:buNone/>
            </a:pP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frontend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localnodes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	#Definition du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frontend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bind *: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80			#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Sur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quel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écouter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mode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http			#Definition du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mode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(http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ou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tcp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ou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health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default_backend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nodes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#Definition du backe</a:t>
            </a:r>
            <a:endParaRPr lang="fr-FR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backend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nodes</a:t>
            </a:r>
            <a:endParaRPr lang="fr-FR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mode http</a:t>
            </a: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balance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roundrobin</a:t>
            </a:r>
            <a:endParaRPr lang="fr-FR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option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forwardfor</a:t>
            </a:r>
            <a:endParaRPr lang="fr-FR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http-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set-header X-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Forwarded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-Port %[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dst_port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http-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-header X-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Forwarded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-Proto https if {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ssl_fc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   option 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httpchk</a:t>
            </a:r>
            <a:r>
              <a:rPr lang="fr-FR" sz="1500" dirty="0">
                <a:latin typeface="Courier" charset="0"/>
                <a:ea typeface="Courier" charset="0"/>
                <a:cs typeface="Courier" charset="0"/>
              </a:rPr>
              <a:t> HEAD / HTTP/1.1\r\</a:t>
            </a:r>
            <a:r>
              <a:rPr lang="fr-FR" sz="1500" dirty="0" err="1">
                <a:latin typeface="Courier" charset="0"/>
                <a:ea typeface="Courier" charset="0"/>
                <a:cs typeface="Courier" charset="0"/>
              </a:rPr>
              <a:t>nHost:localhost</a:t>
            </a:r>
            <a:endParaRPr lang="fr-FR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  server web01 192.168.137.13:8080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check		# Definition des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serveurs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  server web02 192.168.137.13:8081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check		# qui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vont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traiter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les 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  server web03 192.168.137.13:8082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check		#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requ</a:t>
            </a:r>
            <a:r>
              <a:rPr lang="fr-FR" sz="1500" dirty="0" smtClean="0">
                <a:latin typeface="Courier" charset="0"/>
                <a:ea typeface="Courier" charset="0"/>
                <a:cs typeface="Courier" charset="0"/>
              </a:rPr>
              <a:t>êtes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  server web04 192.168.137.13:8083 check</a:t>
            </a:r>
            <a:endParaRPr lang="fr-FR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9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Et comment décharger mes serveurs Web ?</a:t>
            </a:r>
            <a:endParaRPr lang="fr-F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289744"/>
            <a:ext cx="4722198" cy="3809780"/>
          </a:xfrm>
        </p:spPr>
        <p:txBody>
          <a:bodyPr>
            <a:normAutofit/>
          </a:bodyPr>
          <a:lstStyle/>
          <a:p>
            <a:r>
              <a:rPr lang="fr-FR" dirty="0" smtClean="0"/>
              <a:t>En utilisant un reverse proxy</a:t>
            </a:r>
          </a:p>
          <a:p>
            <a:pPr lvl="1"/>
            <a:r>
              <a:rPr lang="fr-FR" dirty="0" smtClean="0"/>
              <a:t> Système de cache de l’extérieur vers l’intérieur</a:t>
            </a:r>
          </a:p>
          <a:p>
            <a:pPr lvl="1"/>
            <a:r>
              <a:rPr lang="fr-FR" dirty="0" smtClean="0"/>
              <a:t>Mais aussi :</a:t>
            </a:r>
          </a:p>
          <a:p>
            <a:pPr lvl="2"/>
            <a:r>
              <a:rPr lang="fr-FR" dirty="0" smtClean="0"/>
              <a:t>Intermédiaire de sécurité</a:t>
            </a:r>
          </a:p>
          <a:p>
            <a:pPr lvl="2"/>
            <a:r>
              <a:rPr lang="fr-FR" dirty="0" smtClean="0"/>
              <a:t>Chiffrement SSL</a:t>
            </a:r>
          </a:p>
          <a:p>
            <a:pPr lvl="2"/>
            <a:r>
              <a:rPr lang="fr-FR" dirty="0" smtClean="0"/>
              <a:t>Répartition de charge</a:t>
            </a:r>
          </a:p>
          <a:p>
            <a:pPr lvl="2"/>
            <a:r>
              <a:rPr lang="fr-FR" dirty="0" smtClean="0"/>
              <a:t>Compression</a:t>
            </a:r>
          </a:p>
          <a:p>
            <a:endParaRPr lang="fr-FR" dirty="0"/>
          </a:p>
        </p:txBody>
      </p:sp>
      <p:pic>
        <p:nvPicPr>
          <p:cNvPr id="5124" name="Picture 4" descr="https://upload.wikimedia.org/wikipedia/commons/thumb/6/67/Reverse_proxy_h2g2bob.svg/400px-Reverse_proxy_h2g2bo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63" y="2813233"/>
            <a:ext cx="5098795" cy="19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Mais la base de données ?</a:t>
            </a:r>
            <a:endParaRPr lang="fr-FR" dirty="0"/>
          </a:p>
        </p:txBody>
      </p:sp>
      <p:pic>
        <p:nvPicPr>
          <p:cNvPr id="6146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44" y="2207186"/>
            <a:ext cx="3369069" cy="336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289744"/>
            <a:ext cx="4722198" cy="3809780"/>
          </a:xfrm>
        </p:spPr>
        <p:txBody>
          <a:bodyPr>
            <a:normAutofit/>
          </a:bodyPr>
          <a:lstStyle/>
          <a:p>
            <a:r>
              <a:rPr lang="fr-FR" dirty="0" smtClean="0"/>
              <a:t>Comment se connecter à plusieurs serveurs de bases de données tout en garantissant que les données sont consistantes sur tous les serveurs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5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Réplication master-slave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28375"/>
            <a:ext cx="4722198" cy="479399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écritures se font sur un serveur de base de données dit « master »</a:t>
            </a:r>
          </a:p>
          <a:p>
            <a:r>
              <a:rPr lang="fr-FR" dirty="0" smtClean="0"/>
              <a:t>Celles si sont répliquées sur X autres serveurs dit « slave »</a:t>
            </a:r>
          </a:p>
          <a:p>
            <a:r>
              <a:rPr lang="fr-FR" dirty="0" smtClean="0"/>
              <a:t>Les requêtes de sélection « SELECT » peuvent être réparties sur tous les serveurs </a:t>
            </a:r>
          </a:p>
          <a:p>
            <a:r>
              <a:rPr lang="fr-FR" dirty="0" smtClean="0"/>
              <a:t>Un « slave » peut devenir « master » en cas de défaillance de ce dernier</a:t>
            </a:r>
            <a:endParaRPr lang="fr-FR" dirty="0"/>
          </a:p>
        </p:txBody>
      </p:sp>
      <p:pic>
        <p:nvPicPr>
          <p:cNvPr id="5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61" y="1504208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32" y="4286977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552" y="4286978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75" y="4287050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7907419" y="2843095"/>
            <a:ext cx="1317686" cy="14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9225105" y="2843095"/>
            <a:ext cx="359891" cy="1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9225105" y="2843095"/>
            <a:ext cx="1991771" cy="144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Réplication master-master</a:t>
            </a:r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5770" y="2648061"/>
            <a:ext cx="4722198" cy="2912337"/>
          </a:xfrm>
        </p:spPr>
        <p:txBody>
          <a:bodyPr>
            <a:normAutofit/>
          </a:bodyPr>
          <a:lstStyle/>
          <a:p>
            <a:r>
              <a:rPr lang="fr-FR" dirty="0" smtClean="0"/>
              <a:t>Les écritures se font sur tous les serveurs en même temps</a:t>
            </a:r>
          </a:p>
          <a:p>
            <a:r>
              <a:rPr lang="fr-FR" dirty="0" smtClean="0"/>
              <a:t>Toutes les opérations peuvent ainsi être optimisée</a:t>
            </a:r>
          </a:p>
        </p:txBody>
      </p:sp>
      <p:pic>
        <p:nvPicPr>
          <p:cNvPr id="6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17" y="2096190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35" y="3948702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36" y="2096189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66.com/content/images/2015/11/databas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17" y="3948702"/>
            <a:ext cx="1338887" cy="1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Inside Google Datacenter 360°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441961"/>
            <a:ext cx="502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https://www.youtube.com/watch?v=zDAYZU4A3w0</a:t>
            </a:r>
            <a:endParaRPr lang="fr-FR" dirty="0"/>
          </a:p>
        </p:txBody>
      </p:sp>
      <p:pic>
        <p:nvPicPr>
          <p:cNvPr id="1026" name="Picture 2" descr="https://i.ytimg.com/vi/zDAYZU4A3w0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62" y="2144409"/>
            <a:ext cx="6434867" cy="36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338" y="1274240"/>
            <a:ext cx="10515600" cy="4058879"/>
          </a:xfrm>
        </p:spPr>
        <p:txBody>
          <a:bodyPr>
            <a:normAutofit/>
          </a:bodyPr>
          <a:lstStyle/>
          <a:p>
            <a:r>
              <a:rPr lang="fr-FR" b="1" dirty="0" smtClean="0"/>
              <a:t>Partie 1 : </a:t>
            </a:r>
            <a:r>
              <a:rPr lang="fr-FR" dirty="0" smtClean="0"/>
              <a:t>Système réparti pour « distribuer » une 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Partie 2 : </a:t>
            </a:r>
            <a:r>
              <a:rPr lang="fr-FR" dirty="0" smtClean="0"/>
              <a:t>Système réparti pour créer un serveur constitué de multiples machines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4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containers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 ce qu’un </a:t>
            </a:r>
            <a:r>
              <a:rPr lang="fr-FR" dirty="0" smtClean="0"/>
              <a:t>container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http://imgur.com/MJHfm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32" y="2510631"/>
            <a:ext cx="7772563" cy="38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ce </a:t>
            </a:r>
            <a:r>
              <a:rPr lang="fr-FR" dirty="0" smtClean="0"/>
              <a:t>que Docker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1900" b="1" dirty="0"/>
              <a:t>Docker</a:t>
            </a:r>
            <a:r>
              <a:rPr lang="fr-FR" sz="1900" dirty="0"/>
              <a:t> est un </a:t>
            </a:r>
            <a:r>
              <a:rPr lang="fr-FR" sz="1900" dirty="0">
                <a:hlinkClick r:id="rId2" tooltip="Logiciel libre"/>
              </a:rPr>
              <a:t>logiciel libre</a:t>
            </a:r>
            <a:r>
              <a:rPr lang="fr-FR" sz="1900" dirty="0"/>
              <a:t> qui automatise le déploiement d'applications dans des conteneurs </a:t>
            </a:r>
            <a:r>
              <a:rPr lang="fr-FR" sz="1900" dirty="0" smtClean="0"/>
              <a:t>logiciels</a:t>
            </a:r>
          </a:p>
          <a:p>
            <a:pPr marL="0" indent="0">
              <a:buNone/>
            </a:pPr>
            <a:r>
              <a:rPr lang="fr-FR" sz="1900" dirty="0"/>
              <a:t>Docker est un outil qui peut empaqueter une application et ses dépendances dans un conteneur virtuel, qui pourra être exécuté sur n'importe quel serveur </a:t>
            </a:r>
            <a:r>
              <a:rPr lang="fr-FR" sz="1900" dirty="0" smtClean="0"/>
              <a:t>Linux</a:t>
            </a:r>
          </a:p>
          <a:p>
            <a:pPr marL="0" indent="0">
              <a:buNone/>
            </a:pPr>
            <a:r>
              <a:rPr lang="fr-FR" sz="1900" dirty="0"/>
              <a:t>La technologie de conteneur de Docker peut être utilisée pour étendre des systèmes distribués de façon à ce qu'ils s'exécutent de manière autonome depuis une seule machine physique ou une seule instance par </a:t>
            </a:r>
            <a:r>
              <a:rPr lang="fr-FR" sz="1900" dirty="0" smtClean="0"/>
              <a:t>nœud</a:t>
            </a:r>
          </a:p>
          <a:p>
            <a:pPr marL="0" indent="0">
              <a:buNone/>
            </a:pPr>
            <a:r>
              <a:rPr lang="fr-FR" sz="1900" dirty="0"/>
              <a:t>Cela permet aux nœuds d'être déployés au fur et à mesure que les ressources sont disponibles, offrant un déploiement transparent et similaire aux </a:t>
            </a:r>
            <a:r>
              <a:rPr lang="fr-FR" sz="1900" dirty="0">
                <a:hlinkClick r:id="rId3" tooltip="Plate-forme en tant que service"/>
              </a:rPr>
              <a:t>PaaS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10532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Monolithique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796056" y="2077221"/>
            <a:ext cx="6733789" cy="3578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3298183" y="2373212"/>
            <a:ext cx="5824675" cy="6871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</a:p>
          <a:p>
            <a:pPr algn="ctr"/>
            <a:r>
              <a:rPr lang="fr-FR" dirty="0" smtClean="0"/>
              <a:t>(servant du HTML, CSS, JS au client)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3298183" y="3440012"/>
            <a:ext cx="5824675" cy="6871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Langage de développement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298183" y="4490762"/>
            <a:ext cx="5824675" cy="6871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2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99" y="1845758"/>
            <a:ext cx="4722198" cy="3804494"/>
          </a:xfrm>
        </p:spPr>
        <p:txBody>
          <a:bodyPr>
            <a:normAutofit/>
          </a:bodyPr>
          <a:lstStyle/>
          <a:p>
            <a:r>
              <a:rPr lang="fr-FR" dirty="0" smtClean="0"/>
              <a:t>Comment réussir à faire évoluer une telle architecture ?</a:t>
            </a:r>
          </a:p>
          <a:p>
            <a:r>
              <a:rPr lang="fr-FR" dirty="0" smtClean="0"/>
              <a:t>Est-ce le serveur Web, le langage, la base de données, le réseau …. ?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94" y="1845758"/>
            <a:ext cx="4435519" cy="23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ou commencer ?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961971" y="2082506"/>
            <a:ext cx="4106871" cy="3578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1506383" y="2399640"/>
            <a:ext cx="2959907" cy="12209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</a:p>
          <a:p>
            <a:pPr algn="ctr"/>
            <a:r>
              <a:rPr lang="fr-FR" dirty="0" smtClean="0"/>
              <a:t>(servant du HTML, CSS, JS au client)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1506383" y="3871664"/>
            <a:ext cx="2959907" cy="12209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Langage de développement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6838621" y="2082506"/>
            <a:ext cx="4106871" cy="3578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7412102" y="3232112"/>
            <a:ext cx="2959907" cy="12209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8842" y="3871664"/>
            <a:ext cx="1769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9680" y="3435935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B9BD5"/>
                </a:solidFill>
              </a:rPr>
              <a:t>TCP/IP</a:t>
            </a:r>
            <a:endParaRPr lang="fr-FR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Avantages ?</a:t>
            </a:r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197" y="1845758"/>
            <a:ext cx="4722198" cy="3749262"/>
          </a:xfrm>
        </p:spPr>
        <p:txBody>
          <a:bodyPr>
            <a:normAutofit/>
          </a:bodyPr>
          <a:lstStyle/>
          <a:p>
            <a:r>
              <a:rPr lang="fr-FR" dirty="0" smtClean="0"/>
              <a:t>Généralement la base de données est le premier facteur de ralentissement d’une application</a:t>
            </a:r>
          </a:p>
          <a:p>
            <a:r>
              <a:rPr lang="fr-FR" dirty="0" smtClean="0"/>
              <a:t>La communication entre le serveur web/langage et la base de données se fait à travers le réseau</a:t>
            </a:r>
            <a:endParaRPr lang="fr-FR" dirty="0"/>
          </a:p>
        </p:txBody>
      </p:sp>
      <p:pic>
        <p:nvPicPr>
          <p:cNvPr id="3074" name="Picture 2" descr="https://gcn.com/articles/2013/03/01/~/media/GIG/GCN/Redesign/Generic/had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06" y="1984723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Amortir une forte charge sur le serveur ?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01893"/>
            <a:ext cx="10515600" cy="84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Une solution …. Les multiplier …</a:t>
            </a:r>
            <a:endParaRPr lang="fr-FR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2711489" y="2991621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2768672" y="3258514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768671" y="3943227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020393" y="2991621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5077576" y="3258514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077575" y="3943227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281727" y="2991620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7338910" y="3258513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338909" y="3943226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80029" y="5018976"/>
            <a:ext cx="10515600" cy="84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Mais comment répartir la charge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25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DNS Round Robin</a:t>
            </a:r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01893"/>
            <a:ext cx="10515600" cy="41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www.monsite.ma</a:t>
            </a:r>
            <a:endParaRPr lang="fr-FR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3033908" y="4143871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3091091" y="4410764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091090" y="5095477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5342812" y="4143871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399995" y="4410764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399994" y="5095477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604146" y="4143870"/>
            <a:ext cx="1908082" cy="168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7661329" y="4410763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Serveur Web </a:t>
            </a:r>
          </a:p>
          <a:p>
            <a:pPr algn="ctr"/>
            <a:r>
              <a:rPr lang="fr-FR" sz="1200" dirty="0" smtClean="0"/>
              <a:t>(servant du HTML, CSS, JS au client)</a:t>
            </a:r>
            <a:endParaRPr lang="fr-FR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661328" y="5095476"/>
            <a:ext cx="1819183" cy="573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Langage de développement</a:t>
            </a:r>
            <a:endParaRPr lang="fr-FR" sz="1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2536344"/>
            <a:ext cx="10515600" cy="41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/>
              <a:t>DNS round Robin</a:t>
            </a:r>
            <a:endParaRPr lang="fr-FR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1238" y="37745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81.192.10.10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567586" y="37745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81.192.10.11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7823934" y="37745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81.192.10.12</a:t>
            </a:r>
            <a:endParaRPr lang="fr-FR" dirty="0"/>
          </a:p>
        </p:txBody>
      </p:sp>
      <p:cxnSp>
        <p:nvCxnSpPr>
          <p:cNvPr id="21" name="Straight Arrow Connector 20"/>
          <p:cNvCxnSpPr>
            <a:stCxn id="16" idx="2"/>
            <a:endCxn id="17" idx="0"/>
          </p:cNvCxnSpPr>
          <p:nvPr/>
        </p:nvCxnSpPr>
        <p:spPr>
          <a:xfrm flipH="1">
            <a:off x="4016720" y="2954382"/>
            <a:ext cx="2079280" cy="820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>
            <a:off x="6096000" y="2954382"/>
            <a:ext cx="177068" cy="820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9" idx="0"/>
          </p:cNvCxnSpPr>
          <p:nvPr/>
        </p:nvCxnSpPr>
        <p:spPr>
          <a:xfrm>
            <a:off x="6096000" y="2954382"/>
            <a:ext cx="2433416" cy="820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première étape …. Le DNS</a:t>
            </a:r>
            <a:endParaRPr lang="fr-FR" dirty="0"/>
          </a:p>
        </p:txBody>
      </p:sp>
      <p:pic>
        <p:nvPicPr>
          <p:cNvPr id="4098" name="Picture 2" descr="http://a405.idata.over-blog.com/2/35/80/57/Les-activit-s/tourniqu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21" y="2361108"/>
            <a:ext cx="4735381" cy="308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197" y="1845758"/>
            <a:ext cx="4722198" cy="3749262"/>
          </a:xfrm>
        </p:spPr>
        <p:txBody>
          <a:bodyPr>
            <a:normAutofit/>
          </a:bodyPr>
          <a:lstStyle/>
          <a:p>
            <a:r>
              <a:rPr lang="fr-FR" dirty="0" smtClean="0"/>
              <a:t>DNS Round Robin : mettre plusieurs serveurs derrière une entrée A</a:t>
            </a:r>
          </a:p>
          <a:p>
            <a:r>
              <a:rPr lang="fr-FR" dirty="0" smtClean="0"/>
              <a:t>Par exemple un </a:t>
            </a:r>
            <a:r>
              <a:rPr lang="fr-FR" dirty="0" err="1" smtClean="0"/>
              <a:t>ping</a:t>
            </a:r>
            <a:r>
              <a:rPr lang="fr-FR" dirty="0" smtClean="0"/>
              <a:t> sur </a:t>
            </a:r>
            <a:r>
              <a:rPr lang="fr-FR" dirty="0" smtClean="0">
                <a:hlinkClick r:id="rId3"/>
              </a:rPr>
              <a:t>www.google.fr</a:t>
            </a:r>
            <a:r>
              <a:rPr lang="fr-FR" dirty="0" smtClean="0"/>
              <a:t> vous donnera des résultats différents (attention en vidant le cache et en attendant la fin du TTL)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758</Words>
  <Application>Microsoft Macintosh PowerPoint</Application>
  <PresentationFormat>Grand écran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</vt:lpstr>
      <vt:lpstr>Arial</vt:lpstr>
      <vt:lpstr>Office Theme</vt:lpstr>
      <vt:lpstr>Systèmes Répartis</vt:lpstr>
      <vt:lpstr>Partie 1 : Système réparti pour « distribuer » une application  Partie 2 : Système réparti pour créer un serveur constitué de multiples machines</vt:lpstr>
      <vt:lpstr>Application Monolithique</vt:lpstr>
      <vt:lpstr>Inconvénients ?</vt:lpstr>
      <vt:lpstr>Par ou commencer ?</vt:lpstr>
      <vt:lpstr>Avantages ?</vt:lpstr>
      <vt:lpstr>Amortir une forte charge sur le serveur ?</vt:lpstr>
      <vt:lpstr>DNS Round Robin</vt:lpstr>
      <vt:lpstr>La première étape …. Le DNS</vt:lpstr>
      <vt:lpstr>Déployer un load balancer (ex : HA Proxy)</vt:lpstr>
      <vt:lpstr>Qu’est ce que HA Proxy</vt:lpstr>
      <vt:lpstr>Installer et configurer HA Proxy</vt:lpstr>
      <vt:lpstr>La configuration globale</vt:lpstr>
      <vt:lpstr>Backend</vt:lpstr>
      <vt:lpstr>Et comment décharger mes serveurs Web ?</vt:lpstr>
      <vt:lpstr>Mais la base de données ?</vt:lpstr>
      <vt:lpstr>Réplication master-slave</vt:lpstr>
      <vt:lpstr>Réplication master-master</vt:lpstr>
      <vt:lpstr>Inside Google Datacenter 360°</vt:lpstr>
      <vt:lpstr>Les containers</vt:lpstr>
      <vt:lpstr>Docker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Salmon</dc:creator>
  <cp:lastModifiedBy>Jeremy Salmon</cp:lastModifiedBy>
  <cp:revision>17</cp:revision>
  <dcterms:created xsi:type="dcterms:W3CDTF">2016-05-09T20:19:39Z</dcterms:created>
  <dcterms:modified xsi:type="dcterms:W3CDTF">2016-05-28T06:40:31Z</dcterms:modified>
</cp:coreProperties>
</file>