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9" r:id="rId5"/>
    <p:sldId id="260" r:id="rId6"/>
    <p:sldId id="261" r:id="rId7"/>
    <p:sldId id="262" r:id="rId8"/>
    <p:sldId id="264" r:id="rId9"/>
    <p:sldId id="263" r:id="rId10"/>
    <p:sldId id="265" r:id="rId11"/>
    <p:sldId id="271" r:id="rId12"/>
    <p:sldId id="266" r:id="rId13"/>
    <p:sldId id="267" r:id="rId14"/>
    <p:sldId id="268" r:id="rId15"/>
    <p:sldId id="270" r:id="rId16"/>
    <p:sldId id="257" r:id="rId17"/>
    <p:sldId id="274" r:id="rId18"/>
    <p:sldId id="275" r:id="rId19"/>
    <p:sldId id="277" r:id="rId20"/>
    <p:sldId id="278" r:id="rId21"/>
    <p:sldId id="279" r:id="rId22"/>
    <p:sldId id="280" r:id="rId23"/>
    <p:sldId id="281" r:id="rId24"/>
    <p:sldId id="282" r:id="rId25"/>
    <p:sldId id="283" r:id="rId26"/>
    <p:sldId id="284" r:id="rId27"/>
    <p:sldId id="272" r:id="rId28"/>
    <p:sldId id="276" r:id="rId29"/>
    <p:sldId id="273" r:id="rId30"/>
    <p:sldId id="288" r:id="rId31"/>
    <p:sldId id="290" r:id="rId32"/>
    <p:sldId id="291" r:id="rId33"/>
    <p:sldId id="292" r:id="rId34"/>
    <p:sldId id="289" r:id="rId35"/>
    <p:sldId id="287" r:id="rId36"/>
    <p:sldId id="293" r:id="rId37"/>
    <p:sldId id="294" r:id="rId38"/>
    <p:sldId id="295" r:id="rId39"/>
    <p:sldId id="296" r:id="rId40"/>
    <p:sldId id="297"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3" autoAdjust="0"/>
    <p:restoredTop sz="94660"/>
  </p:normalViewPr>
  <p:slideViewPr>
    <p:cSldViewPr snapToGrid="0">
      <p:cViewPr>
        <p:scale>
          <a:sx n="119" d="100"/>
          <a:sy n="119" d="100"/>
        </p:scale>
        <p:origin x="232"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C56D0456-0686-4726-8589-53E02F8E0AE3}" type="datetimeFigureOut">
              <a:rPr lang="fr-FR" smtClean="0"/>
              <a:t>30/06/2016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85020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56D0456-0686-4726-8589-53E02F8E0AE3}" type="datetimeFigureOut">
              <a:rPr lang="fr-FR" smtClean="0"/>
              <a:t>30/06/2016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1567755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56D0456-0686-4726-8589-53E02F8E0AE3}" type="datetimeFigureOut">
              <a:rPr lang="fr-FR" smtClean="0"/>
              <a:t>30/06/2016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410261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56D0456-0686-4726-8589-53E02F8E0AE3}" type="datetimeFigureOut">
              <a:rPr lang="fr-FR" smtClean="0"/>
              <a:t>30/06/2016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59668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D0456-0686-4726-8589-53E02F8E0AE3}" type="datetimeFigureOut">
              <a:rPr lang="fr-FR" smtClean="0"/>
              <a:t>30/06/2016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229163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C56D0456-0686-4726-8589-53E02F8E0AE3}" type="datetimeFigureOut">
              <a:rPr lang="fr-FR" smtClean="0"/>
              <a:t>30/06/2016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129701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C56D0456-0686-4726-8589-53E02F8E0AE3}" type="datetimeFigureOut">
              <a:rPr lang="fr-FR" smtClean="0"/>
              <a:t>30/06/2016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67837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C56D0456-0686-4726-8589-53E02F8E0AE3}" type="datetimeFigureOut">
              <a:rPr lang="fr-FR" smtClean="0"/>
              <a:t>30/06/2016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300351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D0456-0686-4726-8589-53E02F8E0AE3}" type="datetimeFigureOut">
              <a:rPr lang="fr-FR" smtClean="0"/>
              <a:t>30/06/2016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185443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D0456-0686-4726-8589-53E02F8E0AE3}" type="datetimeFigureOut">
              <a:rPr lang="fr-FR" smtClean="0"/>
              <a:t>30/06/2016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301207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D0456-0686-4726-8589-53E02F8E0AE3}" type="datetimeFigureOut">
              <a:rPr lang="fr-FR" smtClean="0"/>
              <a:t>30/06/2016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51AE28-7332-4ED6-A957-D9BBC902BE21}" type="slidenum">
              <a:rPr lang="fr-FR" smtClean="0"/>
              <a:t>‹#›</a:t>
            </a:fld>
            <a:endParaRPr lang="fr-FR"/>
          </a:p>
        </p:txBody>
      </p:sp>
    </p:spTree>
    <p:extLst>
      <p:ext uri="{BB962C8B-B14F-4D97-AF65-F5344CB8AC3E}">
        <p14:creationId xmlns:p14="http://schemas.microsoft.com/office/powerpoint/2010/main" val="17473595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D0456-0686-4726-8589-53E02F8E0AE3}" type="datetimeFigureOut">
              <a:rPr lang="fr-FR" smtClean="0"/>
              <a:t>30/06/2016</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1AE28-7332-4ED6-A957-D9BBC902BE21}" type="slidenum">
              <a:rPr lang="fr-FR" smtClean="0"/>
              <a:t>‹#›</a:t>
            </a:fld>
            <a:endParaRPr lang="fr-FR"/>
          </a:p>
        </p:txBody>
      </p:sp>
    </p:spTree>
    <p:extLst>
      <p:ext uri="{BB962C8B-B14F-4D97-AF65-F5344CB8AC3E}">
        <p14:creationId xmlns:p14="http://schemas.microsoft.com/office/powerpoint/2010/main" val="365850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r.wikipedia.org/wiki/Logiciel_libre" TargetMode="External"/><Relationship Id="rId3" Type="http://schemas.openxmlformats.org/officeDocument/2006/relationships/hyperlink" Target="https://fr.wikipedia.org/wiki/Plate-forme_en_tant_que_servi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lication.etudiant.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lication.etudiant.m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hyperlink" Target="http://www.google.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esmateria.com/wp-content/uploads/2014/03/ap_google_data_center_17Oct12-975x6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1524000" y="1122363"/>
            <a:ext cx="9144000" cy="854432"/>
          </a:xfrm>
          <a:solidFill>
            <a:srgbClr val="D0CECE">
              <a:alpha val="20000"/>
            </a:srgbClr>
          </a:solidFill>
        </p:spPr>
        <p:txBody>
          <a:bodyPr>
            <a:normAutofit fontScale="90000"/>
          </a:bodyPr>
          <a:lstStyle/>
          <a:p>
            <a:r>
              <a:rPr lang="fr-FR" b="1" dirty="0" smtClean="0">
                <a:solidFill>
                  <a:schemeClr val="bg1"/>
                </a:solidFill>
              </a:rPr>
              <a:t>Systèmes Répartis</a:t>
            </a:r>
            <a:endParaRPr lang="fr-FR" b="1" dirty="0">
              <a:solidFill>
                <a:schemeClr val="bg1"/>
              </a:solidFill>
            </a:endParaRPr>
          </a:p>
        </p:txBody>
      </p:sp>
    </p:spTree>
    <p:extLst>
      <p:ext uri="{BB962C8B-B14F-4D97-AF65-F5344CB8AC3E}">
        <p14:creationId xmlns:p14="http://schemas.microsoft.com/office/powerpoint/2010/main" val="3019310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Déployer un </a:t>
            </a:r>
            <a:r>
              <a:rPr lang="fr-FR" dirty="0" err="1" smtClean="0"/>
              <a:t>load</a:t>
            </a:r>
            <a:r>
              <a:rPr lang="fr-FR" dirty="0" smtClean="0"/>
              <a:t> balancer (ex : HA Proxy)</a:t>
            </a:r>
            <a:endParaRPr lang="fr-FR" dirty="0"/>
          </a:p>
        </p:txBody>
      </p:sp>
      <p:sp>
        <p:nvSpPr>
          <p:cNvPr id="21" name="Title 1"/>
          <p:cNvSpPr txBox="1">
            <a:spLocks/>
          </p:cNvSpPr>
          <p:nvPr/>
        </p:nvSpPr>
        <p:spPr>
          <a:xfrm>
            <a:off x="838200" y="1346855"/>
            <a:ext cx="10515600" cy="4180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smtClean="0"/>
              <a:t>www.monsite.ma</a:t>
            </a:r>
            <a:endParaRPr lang="fr-FR" sz="3600" dirty="0"/>
          </a:p>
        </p:txBody>
      </p:sp>
      <p:sp>
        <p:nvSpPr>
          <p:cNvPr id="22" name="Rounded Rectangle 21"/>
          <p:cNvSpPr/>
          <p:nvPr/>
        </p:nvSpPr>
        <p:spPr>
          <a:xfrm>
            <a:off x="1136396" y="3192875"/>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ounded Rectangle 22"/>
          <p:cNvSpPr/>
          <p:nvPr/>
        </p:nvSpPr>
        <p:spPr>
          <a:xfrm>
            <a:off x="1193579" y="3459768"/>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24" name="Rounded Rectangle 23"/>
          <p:cNvSpPr/>
          <p:nvPr/>
        </p:nvSpPr>
        <p:spPr>
          <a:xfrm>
            <a:off x="1193578" y="4144481"/>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25" name="Rounded Rectangle 24"/>
          <p:cNvSpPr/>
          <p:nvPr/>
        </p:nvSpPr>
        <p:spPr>
          <a:xfrm>
            <a:off x="3286733" y="3203445"/>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ounded Rectangle 25"/>
          <p:cNvSpPr/>
          <p:nvPr/>
        </p:nvSpPr>
        <p:spPr>
          <a:xfrm>
            <a:off x="3343916" y="3470338"/>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27" name="Rounded Rectangle 26"/>
          <p:cNvSpPr/>
          <p:nvPr/>
        </p:nvSpPr>
        <p:spPr>
          <a:xfrm>
            <a:off x="3343915" y="4155051"/>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28" name="Rounded Rectangle 27"/>
          <p:cNvSpPr/>
          <p:nvPr/>
        </p:nvSpPr>
        <p:spPr>
          <a:xfrm>
            <a:off x="7635859" y="3192876"/>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ounded Rectangle 28"/>
          <p:cNvSpPr/>
          <p:nvPr/>
        </p:nvSpPr>
        <p:spPr>
          <a:xfrm>
            <a:off x="7693042" y="3459769"/>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30" name="Rounded Rectangle 29"/>
          <p:cNvSpPr/>
          <p:nvPr/>
        </p:nvSpPr>
        <p:spPr>
          <a:xfrm>
            <a:off x="7693041" y="4144482"/>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31" name="Title 1"/>
          <p:cNvSpPr txBox="1">
            <a:spLocks/>
          </p:cNvSpPr>
          <p:nvPr/>
        </p:nvSpPr>
        <p:spPr>
          <a:xfrm>
            <a:off x="838200" y="1692851"/>
            <a:ext cx="10515600" cy="4180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smtClean="0"/>
              <a:t>DNS round Robin</a:t>
            </a:r>
            <a:endParaRPr lang="fr-FR" sz="3600" dirty="0"/>
          </a:p>
        </p:txBody>
      </p:sp>
      <p:sp>
        <p:nvSpPr>
          <p:cNvPr id="32" name="TextBox 31"/>
          <p:cNvSpPr txBox="1"/>
          <p:nvPr/>
        </p:nvSpPr>
        <p:spPr>
          <a:xfrm>
            <a:off x="3190916" y="2303086"/>
            <a:ext cx="1410964" cy="369332"/>
          </a:xfrm>
          <a:prstGeom prst="rect">
            <a:avLst/>
          </a:prstGeom>
          <a:noFill/>
        </p:spPr>
        <p:txBody>
          <a:bodyPr wrap="none" rtlCol="0">
            <a:spAutoFit/>
          </a:bodyPr>
          <a:lstStyle/>
          <a:p>
            <a:r>
              <a:rPr lang="fr-FR" dirty="0" smtClean="0"/>
              <a:t>81.192.10.10</a:t>
            </a:r>
            <a:endParaRPr lang="fr-FR" dirty="0"/>
          </a:p>
        </p:txBody>
      </p:sp>
      <p:sp>
        <p:nvSpPr>
          <p:cNvPr id="33" name="TextBox 32"/>
          <p:cNvSpPr txBox="1"/>
          <p:nvPr/>
        </p:nvSpPr>
        <p:spPr>
          <a:xfrm>
            <a:off x="5447264" y="2303086"/>
            <a:ext cx="1410964" cy="369332"/>
          </a:xfrm>
          <a:prstGeom prst="rect">
            <a:avLst/>
          </a:prstGeom>
          <a:noFill/>
        </p:spPr>
        <p:txBody>
          <a:bodyPr wrap="none" rtlCol="0">
            <a:spAutoFit/>
          </a:bodyPr>
          <a:lstStyle/>
          <a:p>
            <a:r>
              <a:rPr lang="fr-FR" dirty="0" smtClean="0"/>
              <a:t>81.192.10.11</a:t>
            </a:r>
            <a:endParaRPr lang="fr-FR" dirty="0"/>
          </a:p>
        </p:txBody>
      </p:sp>
      <p:sp>
        <p:nvSpPr>
          <p:cNvPr id="34" name="TextBox 33"/>
          <p:cNvSpPr txBox="1"/>
          <p:nvPr/>
        </p:nvSpPr>
        <p:spPr>
          <a:xfrm>
            <a:off x="7703612" y="2303086"/>
            <a:ext cx="1410964" cy="369332"/>
          </a:xfrm>
          <a:prstGeom prst="rect">
            <a:avLst/>
          </a:prstGeom>
          <a:noFill/>
        </p:spPr>
        <p:txBody>
          <a:bodyPr wrap="none" rtlCol="0">
            <a:spAutoFit/>
          </a:bodyPr>
          <a:lstStyle/>
          <a:p>
            <a:r>
              <a:rPr lang="fr-FR" dirty="0" smtClean="0"/>
              <a:t>81.192.10.12</a:t>
            </a:r>
            <a:endParaRPr lang="fr-FR" dirty="0"/>
          </a:p>
        </p:txBody>
      </p:sp>
      <p:cxnSp>
        <p:nvCxnSpPr>
          <p:cNvPr id="35" name="Straight Arrow Connector 34"/>
          <p:cNvCxnSpPr>
            <a:stCxn id="31" idx="2"/>
            <a:endCxn id="32" idx="0"/>
          </p:cNvCxnSpPr>
          <p:nvPr/>
        </p:nvCxnSpPr>
        <p:spPr>
          <a:xfrm flipH="1">
            <a:off x="3896398" y="2110889"/>
            <a:ext cx="2199602" cy="1921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3" idx="0"/>
          </p:cNvCxnSpPr>
          <p:nvPr/>
        </p:nvCxnSpPr>
        <p:spPr>
          <a:xfrm>
            <a:off x="6096000" y="2110889"/>
            <a:ext cx="56746" cy="1921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2"/>
            <a:endCxn id="34" idx="0"/>
          </p:cNvCxnSpPr>
          <p:nvPr/>
        </p:nvCxnSpPr>
        <p:spPr>
          <a:xfrm>
            <a:off x="6096000" y="2110889"/>
            <a:ext cx="2313094" cy="1921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5485522" y="3203444"/>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ounded Rectangle 44"/>
          <p:cNvSpPr/>
          <p:nvPr/>
        </p:nvSpPr>
        <p:spPr>
          <a:xfrm>
            <a:off x="5542705" y="3470337"/>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46" name="Rounded Rectangle 45"/>
          <p:cNvSpPr/>
          <p:nvPr/>
        </p:nvSpPr>
        <p:spPr>
          <a:xfrm>
            <a:off x="5542704" y="4155050"/>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47" name="Rounded Rectangle 46"/>
          <p:cNvSpPr/>
          <p:nvPr/>
        </p:nvSpPr>
        <p:spPr>
          <a:xfrm>
            <a:off x="9786196" y="3203443"/>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ounded Rectangle 47"/>
          <p:cNvSpPr/>
          <p:nvPr/>
        </p:nvSpPr>
        <p:spPr>
          <a:xfrm>
            <a:off x="9843379" y="3470336"/>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49" name="Rounded Rectangle 48"/>
          <p:cNvSpPr/>
          <p:nvPr/>
        </p:nvSpPr>
        <p:spPr>
          <a:xfrm>
            <a:off x="9843378" y="4155049"/>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54" name="TextBox 53"/>
          <p:cNvSpPr txBox="1"/>
          <p:nvPr/>
        </p:nvSpPr>
        <p:spPr>
          <a:xfrm>
            <a:off x="3380968" y="2591705"/>
            <a:ext cx="1030860" cy="369332"/>
          </a:xfrm>
          <a:prstGeom prst="rect">
            <a:avLst/>
          </a:prstGeom>
          <a:noFill/>
        </p:spPr>
        <p:txBody>
          <a:bodyPr wrap="none" rtlCol="0">
            <a:spAutoFit/>
          </a:bodyPr>
          <a:lstStyle/>
          <a:p>
            <a:r>
              <a:rPr lang="fr-FR" dirty="0" smtClean="0"/>
              <a:t>HA Proxy</a:t>
            </a:r>
            <a:endParaRPr lang="fr-FR" dirty="0"/>
          </a:p>
        </p:txBody>
      </p:sp>
      <p:sp>
        <p:nvSpPr>
          <p:cNvPr id="55" name="TextBox 54"/>
          <p:cNvSpPr txBox="1"/>
          <p:nvPr/>
        </p:nvSpPr>
        <p:spPr>
          <a:xfrm>
            <a:off x="5637316" y="2569979"/>
            <a:ext cx="1030860" cy="369332"/>
          </a:xfrm>
          <a:prstGeom prst="rect">
            <a:avLst/>
          </a:prstGeom>
          <a:noFill/>
        </p:spPr>
        <p:txBody>
          <a:bodyPr wrap="none" rtlCol="0">
            <a:spAutoFit/>
          </a:bodyPr>
          <a:lstStyle/>
          <a:p>
            <a:r>
              <a:rPr lang="fr-FR" dirty="0" smtClean="0"/>
              <a:t>HA Proxy</a:t>
            </a:r>
            <a:endParaRPr lang="fr-FR" dirty="0"/>
          </a:p>
        </p:txBody>
      </p:sp>
      <p:sp>
        <p:nvSpPr>
          <p:cNvPr id="56" name="TextBox 55"/>
          <p:cNvSpPr txBox="1"/>
          <p:nvPr/>
        </p:nvSpPr>
        <p:spPr>
          <a:xfrm>
            <a:off x="7893664" y="2563315"/>
            <a:ext cx="1030860" cy="369332"/>
          </a:xfrm>
          <a:prstGeom prst="rect">
            <a:avLst/>
          </a:prstGeom>
          <a:noFill/>
        </p:spPr>
        <p:txBody>
          <a:bodyPr wrap="none" rtlCol="0">
            <a:spAutoFit/>
          </a:bodyPr>
          <a:lstStyle/>
          <a:p>
            <a:r>
              <a:rPr lang="fr-FR" dirty="0" smtClean="0"/>
              <a:t>HA Proxy</a:t>
            </a:r>
            <a:endParaRPr lang="fr-FR" dirty="0"/>
          </a:p>
        </p:txBody>
      </p:sp>
      <p:cxnSp>
        <p:nvCxnSpPr>
          <p:cNvPr id="58" name="Straight Arrow Connector 57"/>
          <p:cNvCxnSpPr>
            <a:stCxn id="54" idx="2"/>
            <a:endCxn id="22" idx="0"/>
          </p:cNvCxnSpPr>
          <p:nvPr/>
        </p:nvCxnSpPr>
        <p:spPr>
          <a:xfrm flipH="1">
            <a:off x="2090437" y="2961037"/>
            <a:ext cx="1805961" cy="2318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2"/>
            <a:endCxn id="25" idx="0"/>
          </p:cNvCxnSpPr>
          <p:nvPr/>
        </p:nvCxnSpPr>
        <p:spPr>
          <a:xfrm>
            <a:off x="3896398" y="2961037"/>
            <a:ext cx="344376" cy="24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2"/>
            <a:endCxn id="25" idx="0"/>
          </p:cNvCxnSpPr>
          <p:nvPr/>
        </p:nvCxnSpPr>
        <p:spPr>
          <a:xfrm flipH="1">
            <a:off x="4240774" y="2939311"/>
            <a:ext cx="1911972" cy="2641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5" idx="2"/>
            <a:endCxn id="44" idx="0"/>
          </p:cNvCxnSpPr>
          <p:nvPr/>
        </p:nvCxnSpPr>
        <p:spPr>
          <a:xfrm>
            <a:off x="6152746" y="2939311"/>
            <a:ext cx="286817" cy="2641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6" idx="2"/>
            <a:endCxn id="28" idx="0"/>
          </p:cNvCxnSpPr>
          <p:nvPr/>
        </p:nvCxnSpPr>
        <p:spPr>
          <a:xfrm>
            <a:off x="8409094" y="2932647"/>
            <a:ext cx="180806" cy="260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6" idx="2"/>
            <a:endCxn id="47" idx="0"/>
          </p:cNvCxnSpPr>
          <p:nvPr/>
        </p:nvCxnSpPr>
        <p:spPr>
          <a:xfrm>
            <a:off x="8409094" y="2932647"/>
            <a:ext cx="2331143" cy="2707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4926126" y="5523399"/>
            <a:ext cx="1882535" cy="1143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ounded Rectangle 92"/>
          <p:cNvSpPr/>
          <p:nvPr/>
        </p:nvSpPr>
        <p:spPr>
          <a:xfrm>
            <a:off x="5194815" y="5835854"/>
            <a:ext cx="1356782" cy="5194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Base de données</a:t>
            </a:r>
            <a:endParaRPr lang="fr-FR" dirty="0"/>
          </a:p>
        </p:txBody>
      </p:sp>
      <p:cxnSp>
        <p:nvCxnSpPr>
          <p:cNvPr id="95" name="Straight Arrow Connector 94"/>
          <p:cNvCxnSpPr>
            <a:stCxn id="22" idx="2"/>
            <a:endCxn id="22" idx="2"/>
          </p:cNvCxnSpPr>
          <p:nvPr/>
        </p:nvCxnSpPr>
        <p:spPr>
          <a:xfrm>
            <a:off x="2090437" y="487368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2" idx="2"/>
            <a:endCxn id="92" idx="0"/>
          </p:cNvCxnSpPr>
          <p:nvPr/>
        </p:nvCxnSpPr>
        <p:spPr>
          <a:xfrm>
            <a:off x="2090437" y="4873680"/>
            <a:ext cx="3776957" cy="64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5" idx="2"/>
            <a:endCxn id="92" idx="0"/>
          </p:cNvCxnSpPr>
          <p:nvPr/>
        </p:nvCxnSpPr>
        <p:spPr>
          <a:xfrm>
            <a:off x="4240774" y="4884250"/>
            <a:ext cx="1626620" cy="639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44" idx="2"/>
            <a:endCxn id="92" idx="0"/>
          </p:cNvCxnSpPr>
          <p:nvPr/>
        </p:nvCxnSpPr>
        <p:spPr>
          <a:xfrm flipH="1">
            <a:off x="5867394" y="4884249"/>
            <a:ext cx="572169" cy="63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28" idx="2"/>
            <a:endCxn id="92" idx="0"/>
          </p:cNvCxnSpPr>
          <p:nvPr/>
        </p:nvCxnSpPr>
        <p:spPr>
          <a:xfrm flipH="1">
            <a:off x="5867394" y="4873681"/>
            <a:ext cx="2722506" cy="649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7" idx="2"/>
            <a:endCxn id="92" idx="0"/>
          </p:cNvCxnSpPr>
          <p:nvPr/>
        </p:nvCxnSpPr>
        <p:spPr>
          <a:xfrm flipH="1">
            <a:off x="5867394" y="4884248"/>
            <a:ext cx="4872843" cy="63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109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HA Proxy</a:t>
            </a:r>
            <a:endParaRPr lang="fr-FR" dirty="0"/>
          </a:p>
        </p:txBody>
      </p:sp>
      <p:sp>
        <p:nvSpPr>
          <p:cNvPr id="3" name="Espace réservé du contenu 2"/>
          <p:cNvSpPr>
            <a:spLocks noGrp="1"/>
          </p:cNvSpPr>
          <p:nvPr>
            <p:ph idx="1"/>
          </p:nvPr>
        </p:nvSpPr>
        <p:spPr>
          <a:xfrm>
            <a:off x="838200" y="2163556"/>
            <a:ext cx="10515600" cy="4098096"/>
          </a:xfrm>
        </p:spPr>
        <p:txBody>
          <a:bodyPr>
            <a:normAutofit/>
          </a:bodyPr>
          <a:lstStyle/>
          <a:p>
            <a:r>
              <a:rPr lang="fr-FR" dirty="0" smtClean="0"/>
              <a:t>Logiciel Open Source</a:t>
            </a:r>
          </a:p>
          <a:p>
            <a:r>
              <a:rPr lang="fr-FR" dirty="0" smtClean="0"/>
              <a:t>Répartiteur de charge pour faire de la haute disponibilité</a:t>
            </a:r>
          </a:p>
          <a:p>
            <a:r>
              <a:rPr lang="fr-FR" dirty="0" smtClean="0"/>
              <a:t>Il est écrit en C et à la réputation d’être extrêmement rapide et efficace en terme de consommation de ressources</a:t>
            </a:r>
          </a:p>
          <a:p>
            <a:r>
              <a:rPr lang="fr-FR" dirty="0" smtClean="0"/>
              <a:t>HA Proxy est utilisé par les grands noms de l’Internet comme </a:t>
            </a:r>
            <a:r>
              <a:rPr lang="fr-FR" dirty="0" err="1" smtClean="0"/>
              <a:t>GitHub</a:t>
            </a:r>
            <a:r>
              <a:rPr lang="fr-FR" dirty="0" smtClean="0"/>
              <a:t>, </a:t>
            </a:r>
            <a:r>
              <a:rPr lang="fr-FR" dirty="0" err="1" smtClean="0"/>
              <a:t>Stack</a:t>
            </a:r>
            <a:r>
              <a:rPr lang="fr-FR" dirty="0" smtClean="0"/>
              <a:t> </a:t>
            </a:r>
            <a:r>
              <a:rPr lang="fr-FR" dirty="0" err="1" smtClean="0"/>
              <a:t>Overflow</a:t>
            </a:r>
            <a:r>
              <a:rPr lang="fr-FR" dirty="0" smtClean="0"/>
              <a:t>, Twitter ou encore </a:t>
            </a:r>
            <a:r>
              <a:rPr lang="fr-FR" dirty="0" err="1" smtClean="0"/>
              <a:t>Reddit</a:t>
            </a:r>
            <a:endParaRPr lang="fr-FR" dirty="0" smtClean="0"/>
          </a:p>
          <a:p>
            <a:r>
              <a:rPr lang="fr-FR" dirty="0" smtClean="0"/>
              <a:t>Un Dual-</a:t>
            </a:r>
            <a:r>
              <a:rPr lang="fr-FR" dirty="0" err="1" smtClean="0"/>
              <a:t>Core</a:t>
            </a:r>
            <a:r>
              <a:rPr lang="fr-FR" dirty="0" smtClean="0"/>
              <a:t> Xeon peut traiter entre 15000 et 40000 requêtes par seconde</a:t>
            </a:r>
            <a:endParaRPr lang="fr-FR" dirty="0"/>
          </a:p>
        </p:txBody>
      </p:sp>
    </p:spTree>
    <p:extLst>
      <p:ext uri="{BB962C8B-B14F-4D97-AF65-F5344CB8AC3E}">
        <p14:creationId xmlns:p14="http://schemas.microsoft.com/office/powerpoint/2010/main" val="87885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fr-FR" dirty="0" smtClean="0"/>
              <a:t>Et comment décharger mes serveurs Web ?</a:t>
            </a:r>
            <a:endParaRPr lang="fr-FR" dirty="0"/>
          </a:p>
        </p:txBody>
      </p:sp>
      <p:sp>
        <p:nvSpPr>
          <p:cNvPr id="6" name="Content Placeholder 2"/>
          <p:cNvSpPr>
            <a:spLocks noGrp="1"/>
          </p:cNvSpPr>
          <p:nvPr>
            <p:ph idx="1"/>
          </p:nvPr>
        </p:nvSpPr>
        <p:spPr>
          <a:xfrm>
            <a:off x="838200" y="2289744"/>
            <a:ext cx="4722198" cy="3809780"/>
          </a:xfrm>
        </p:spPr>
        <p:txBody>
          <a:bodyPr>
            <a:normAutofit/>
          </a:bodyPr>
          <a:lstStyle/>
          <a:p>
            <a:r>
              <a:rPr lang="fr-FR" dirty="0" smtClean="0"/>
              <a:t>En utilisant un reverse proxy</a:t>
            </a:r>
          </a:p>
          <a:p>
            <a:pPr lvl="1"/>
            <a:r>
              <a:rPr lang="fr-FR" dirty="0" smtClean="0"/>
              <a:t> Système de cache de l’extérieur vers l’intérieur</a:t>
            </a:r>
          </a:p>
          <a:p>
            <a:pPr lvl="1"/>
            <a:r>
              <a:rPr lang="fr-FR" dirty="0" smtClean="0"/>
              <a:t>Mais aussi :</a:t>
            </a:r>
          </a:p>
          <a:p>
            <a:pPr lvl="2"/>
            <a:r>
              <a:rPr lang="fr-FR" dirty="0" smtClean="0"/>
              <a:t>Intermédiaire de sécurité</a:t>
            </a:r>
          </a:p>
          <a:p>
            <a:pPr lvl="2"/>
            <a:r>
              <a:rPr lang="fr-FR" dirty="0" smtClean="0"/>
              <a:t>Chiffrement SSL</a:t>
            </a:r>
          </a:p>
          <a:p>
            <a:pPr lvl="2"/>
            <a:r>
              <a:rPr lang="fr-FR" dirty="0" smtClean="0"/>
              <a:t>Répartition de charge</a:t>
            </a:r>
          </a:p>
          <a:p>
            <a:pPr lvl="2"/>
            <a:r>
              <a:rPr lang="fr-FR" dirty="0" smtClean="0"/>
              <a:t>Compression</a:t>
            </a:r>
          </a:p>
          <a:p>
            <a:endParaRPr lang="fr-FR" dirty="0"/>
          </a:p>
        </p:txBody>
      </p:sp>
      <p:pic>
        <p:nvPicPr>
          <p:cNvPr id="5124" name="Picture 4" descr="https://upload.wikimedia.org/wikipedia/commons/thumb/6/67/Reverse_proxy_h2g2bob.svg/400px-Reverse_proxy_h2g2bob.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0663" y="2813233"/>
            <a:ext cx="5098795" cy="191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430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Mais la base de données ?</a:t>
            </a:r>
            <a:endParaRPr lang="fr-FR" dirty="0"/>
          </a:p>
        </p:txBody>
      </p:sp>
      <p:pic>
        <p:nvPicPr>
          <p:cNvPr id="6146" name="Picture 2" descr="http://blog.cloud66.com/content/images/2015/11/database-pa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0544" y="2207186"/>
            <a:ext cx="3369069" cy="336907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838200" y="2289744"/>
            <a:ext cx="4722198" cy="3809780"/>
          </a:xfrm>
        </p:spPr>
        <p:txBody>
          <a:bodyPr>
            <a:normAutofit/>
          </a:bodyPr>
          <a:lstStyle/>
          <a:p>
            <a:r>
              <a:rPr lang="fr-FR" dirty="0" smtClean="0"/>
              <a:t>Comment se connecter à plusieurs serveurs de bases de données tout en garantissant que les données sont consistantes sur tous les serveurs ?</a:t>
            </a:r>
            <a:endParaRPr lang="fr-FR" dirty="0"/>
          </a:p>
        </p:txBody>
      </p:sp>
    </p:spTree>
    <p:extLst>
      <p:ext uri="{BB962C8B-B14F-4D97-AF65-F5344CB8AC3E}">
        <p14:creationId xmlns:p14="http://schemas.microsoft.com/office/powerpoint/2010/main" val="3947508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Réplication master-slave</a:t>
            </a:r>
            <a:endParaRPr lang="fr-FR" dirty="0"/>
          </a:p>
        </p:txBody>
      </p:sp>
      <p:sp>
        <p:nvSpPr>
          <p:cNvPr id="4" name="Content Placeholder 2"/>
          <p:cNvSpPr>
            <a:spLocks noGrp="1"/>
          </p:cNvSpPr>
          <p:nvPr>
            <p:ph idx="1"/>
          </p:nvPr>
        </p:nvSpPr>
        <p:spPr>
          <a:xfrm>
            <a:off x="838200" y="1728375"/>
            <a:ext cx="4722198" cy="4793993"/>
          </a:xfrm>
        </p:spPr>
        <p:txBody>
          <a:bodyPr>
            <a:normAutofit lnSpcReduction="10000"/>
          </a:bodyPr>
          <a:lstStyle/>
          <a:p>
            <a:r>
              <a:rPr lang="fr-FR" dirty="0" smtClean="0"/>
              <a:t>Les écritures se font sur un serveur de base de données dit « master »</a:t>
            </a:r>
          </a:p>
          <a:p>
            <a:r>
              <a:rPr lang="fr-FR" dirty="0" smtClean="0"/>
              <a:t>Celles si sont répliquées sur X autres serveurs dit « slave »</a:t>
            </a:r>
          </a:p>
          <a:p>
            <a:r>
              <a:rPr lang="fr-FR" dirty="0" smtClean="0"/>
              <a:t>Les requêtes de sélection « SELECT » peuvent être réparties sur tous les serveurs </a:t>
            </a:r>
          </a:p>
          <a:p>
            <a:r>
              <a:rPr lang="fr-FR" dirty="0" smtClean="0"/>
              <a:t>Un « slave » peut devenir « master » en cas de défaillance de ce dernier</a:t>
            </a:r>
            <a:endParaRPr lang="fr-FR" dirty="0"/>
          </a:p>
        </p:txBody>
      </p:sp>
      <p:pic>
        <p:nvPicPr>
          <p:cNvPr id="5" name="Picture 2" descr="http://blog.cloud66.com/content/images/2015/11/database-par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5661" y="1504208"/>
            <a:ext cx="1338887" cy="13388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blog.cloud66.com/content/images/2015/11/database-par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7432" y="4286977"/>
            <a:ext cx="1338887" cy="13388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blog.cloud66.com/content/images/2015/11/database-par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5552" y="4286978"/>
            <a:ext cx="1338887" cy="13388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blog.cloud66.com/content/images/2015/11/database-par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7975" y="4287050"/>
            <a:ext cx="1338887" cy="133888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5" idx="2"/>
            <a:endCxn id="8" idx="0"/>
          </p:cNvCxnSpPr>
          <p:nvPr/>
        </p:nvCxnSpPr>
        <p:spPr>
          <a:xfrm flipH="1">
            <a:off x="7907419" y="2843095"/>
            <a:ext cx="1317686" cy="144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7" idx="0"/>
          </p:cNvCxnSpPr>
          <p:nvPr/>
        </p:nvCxnSpPr>
        <p:spPr>
          <a:xfrm>
            <a:off x="9225105" y="2843095"/>
            <a:ext cx="359891" cy="144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6" idx="0"/>
          </p:cNvCxnSpPr>
          <p:nvPr/>
        </p:nvCxnSpPr>
        <p:spPr>
          <a:xfrm>
            <a:off x="9225105" y="2843095"/>
            <a:ext cx="1991771" cy="1443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783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fr-FR" dirty="0" smtClean="0"/>
              <a:t>Réplication master-master</a:t>
            </a:r>
            <a:endParaRPr lang="fr-FR" dirty="0"/>
          </a:p>
        </p:txBody>
      </p:sp>
      <p:sp>
        <p:nvSpPr>
          <p:cNvPr id="5" name="Content Placeholder 2"/>
          <p:cNvSpPr>
            <a:spLocks noGrp="1"/>
          </p:cNvSpPr>
          <p:nvPr>
            <p:ph idx="1"/>
          </p:nvPr>
        </p:nvSpPr>
        <p:spPr>
          <a:xfrm>
            <a:off x="885770" y="2648061"/>
            <a:ext cx="4722198" cy="2912337"/>
          </a:xfrm>
        </p:spPr>
        <p:txBody>
          <a:bodyPr>
            <a:normAutofit/>
          </a:bodyPr>
          <a:lstStyle/>
          <a:p>
            <a:r>
              <a:rPr lang="fr-FR" dirty="0" smtClean="0"/>
              <a:t>Les écritures se font sur tous les serveurs en même temps</a:t>
            </a:r>
          </a:p>
          <a:p>
            <a:r>
              <a:rPr lang="fr-FR" dirty="0" smtClean="0"/>
              <a:t>Toutes les opérations peuvent ainsi être optimisée</a:t>
            </a:r>
          </a:p>
        </p:txBody>
      </p:sp>
      <p:pic>
        <p:nvPicPr>
          <p:cNvPr id="6" name="Picture 2" descr="http://blog.cloud66.com/content/images/2015/11/database-par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4117" y="2096190"/>
            <a:ext cx="1338887" cy="13388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blog.cloud66.com/content/images/2015/11/database-par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27835" y="3948702"/>
            <a:ext cx="1338887" cy="13388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blog.cloud66.com/content/images/2015/11/database-par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27836" y="2096189"/>
            <a:ext cx="1338887" cy="13388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blog.cloud66.com/content/images/2015/11/database-par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4117" y="3948702"/>
            <a:ext cx="1338887" cy="133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716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Inside Google Datacenter 360°</a:t>
            </a:r>
            <a:endParaRPr lang="fr-FR" dirty="0"/>
          </a:p>
        </p:txBody>
      </p:sp>
      <p:sp>
        <p:nvSpPr>
          <p:cNvPr id="4" name="Rectangle 3"/>
          <p:cNvSpPr/>
          <p:nvPr/>
        </p:nvSpPr>
        <p:spPr>
          <a:xfrm>
            <a:off x="838200" y="1441961"/>
            <a:ext cx="5023298" cy="369332"/>
          </a:xfrm>
          <a:prstGeom prst="rect">
            <a:avLst/>
          </a:prstGeom>
        </p:spPr>
        <p:txBody>
          <a:bodyPr wrap="none">
            <a:spAutoFit/>
          </a:bodyPr>
          <a:lstStyle/>
          <a:p>
            <a:r>
              <a:rPr lang="fr-FR" dirty="0" smtClean="0"/>
              <a:t>https://www.youtube.com/watch?v=zDAYZU4A3w0</a:t>
            </a:r>
            <a:endParaRPr lang="fr-FR" dirty="0"/>
          </a:p>
        </p:txBody>
      </p:sp>
      <p:pic>
        <p:nvPicPr>
          <p:cNvPr id="1026" name="Picture 2" descr="https://i.ytimg.com/vi/zDAYZU4A3w0/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062" y="2144409"/>
            <a:ext cx="6434867" cy="361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716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containers</a:t>
            </a:r>
            <a:endParaRPr lang="fr-FR" dirty="0"/>
          </a:p>
        </p:txBody>
      </p:sp>
      <p:sp>
        <p:nvSpPr>
          <p:cNvPr id="3" name="Espace réservé du contenu 2"/>
          <p:cNvSpPr>
            <a:spLocks noGrp="1"/>
          </p:cNvSpPr>
          <p:nvPr>
            <p:ph idx="1"/>
          </p:nvPr>
        </p:nvSpPr>
        <p:spPr/>
        <p:txBody>
          <a:bodyPr/>
          <a:lstStyle/>
          <a:p>
            <a:r>
              <a:rPr lang="fr-FR" dirty="0" smtClean="0"/>
              <a:t>Qu’est ce qu’un container</a:t>
            </a:r>
            <a:endParaRPr lang="fr-FR" dirty="0"/>
          </a:p>
          <a:p>
            <a:pPr marL="0" indent="0">
              <a:buNone/>
            </a:pPr>
            <a:endParaRPr lang="fr-FR" dirty="0"/>
          </a:p>
        </p:txBody>
      </p:sp>
      <p:pic>
        <p:nvPicPr>
          <p:cNvPr id="1028" name="Picture 4" descr="http://imgur.com/MJHfm1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832" y="2510631"/>
            <a:ext cx="7772563" cy="380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5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Docker</a:t>
            </a:r>
            <a:endParaRPr lang="fr-FR" dirty="0"/>
          </a:p>
        </p:txBody>
      </p:sp>
      <p:sp>
        <p:nvSpPr>
          <p:cNvPr id="3" name="Espace réservé du contenu 2"/>
          <p:cNvSpPr>
            <a:spLocks noGrp="1"/>
          </p:cNvSpPr>
          <p:nvPr>
            <p:ph idx="1"/>
          </p:nvPr>
        </p:nvSpPr>
        <p:spPr/>
        <p:txBody>
          <a:bodyPr>
            <a:normAutofit/>
          </a:bodyPr>
          <a:lstStyle/>
          <a:p>
            <a:r>
              <a:rPr lang="fr-FR" dirty="0" smtClean="0"/>
              <a:t>Qu’est ce que Docker</a:t>
            </a:r>
          </a:p>
          <a:p>
            <a:endParaRPr lang="fr-FR" dirty="0" smtClean="0"/>
          </a:p>
          <a:p>
            <a:pPr marL="0" indent="0">
              <a:buNone/>
            </a:pPr>
            <a:r>
              <a:rPr lang="fr-FR" sz="1900" b="1" dirty="0"/>
              <a:t>Docker</a:t>
            </a:r>
            <a:r>
              <a:rPr lang="fr-FR" sz="1900" dirty="0"/>
              <a:t> est un </a:t>
            </a:r>
            <a:r>
              <a:rPr lang="fr-FR" sz="1900" dirty="0">
                <a:hlinkClick r:id="rId2" tooltip="Logiciel libre"/>
              </a:rPr>
              <a:t>logiciel libre</a:t>
            </a:r>
            <a:r>
              <a:rPr lang="fr-FR" sz="1900" dirty="0"/>
              <a:t> qui automatise le déploiement d'applications dans des conteneurs </a:t>
            </a:r>
            <a:r>
              <a:rPr lang="fr-FR" sz="1900" dirty="0" smtClean="0"/>
              <a:t>logiciels</a:t>
            </a:r>
          </a:p>
          <a:p>
            <a:pPr marL="0" indent="0">
              <a:buNone/>
            </a:pPr>
            <a:r>
              <a:rPr lang="fr-FR" sz="1900" dirty="0"/>
              <a:t>Docker est un outil qui peut empaqueter une application et ses dépendances dans un conteneur virtuel, qui pourra être exécuté sur n'importe quel serveur </a:t>
            </a:r>
            <a:r>
              <a:rPr lang="fr-FR" sz="1900" dirty="0" smtClean="0"/>
              <a:t>Linux</a:t>
            </a:r>
          </a:p>
          <a:p>
            <a:pPr marL="0" indent="0">
              <a:buNone/>
            </a:pPr>
            <a:r>
              <a:rPr lang="fr-FR" sz="1900" dirty="0"/>
              <a:t>La technologie de conteneur de Docker peut être utilisée pour étendre des systèmes distribués de façon à ce qu'ils s'exécutent de manière autonome depuis une seule machine physique ou une seule instance par </a:t>
            </a:r>
            <a:r>
              <a:rPr lang="fr-FR" sz="1900" dirty="0" smtClean="0"/>
              <a:t>nœud</a:t>
            </a:r>
          </a:p>
          <a:p>
            <a:pPr marL="0" indent="0">
              <a:buNone/>
            </a:pPr>
            <a:r>
              <a:rPr lang="fr-FR" sz="1900" dirty="0"/>
              <a:t>Cela permet aux nœuds d'être déployés au fur et à mesure que les ressources sont disponibles, offrant un déploiement transparent et similaire aux </a:t>
            </a:r>
            <a:r>
              <a:rPr lang="fr-FR" sz="1900" dirty="0">
                <a:hlinkClick r:id="rId3" tooltip="Plate-forme en tant que service"/>
              </a:rPr>
              <a:t>PaaS</a:t>
            </a:r>
            <a:endParaRPr lang="fr-FR" sz="1900" dirty="0"/>
          </a:p>
        </p:txBody>
      </p:sp>
    </p:spTree>
    <p:extLst>
      <p:ext uri="{BB962C8B-B14F-4D97-AF65-F5344CB8AC3E}">
        <p14:creationId xmlns:p14="http://schemas.microsoft.com/office/powerpoint/2010/main" val="105326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Mise en place d’une architecture réparties</a:t>
            </a:r>
            <a:endParaRPr lang="fr-FR" dirty="0"/>
          </a:p>
        </p:txBody>
      </p:sp>
      <p:sp>
        <p:nvSpPr>
          <p:cNvPr id="3" name="Espace réservé du contenu 2"/>
          <p:cNvSpPr>
            <a:spLocks noGrp="1"/>
          </p:cNvSpPr>
          <p:nvPr>
            <p:ph idx="1"/>
          </p:nvPr>
        </p:nvSpPr>
        <p:spPr/>
        <p:txBody>
          <a:bodyPr/>
          <a:lstStyle/>
          <a:p>
            <a:r>
              <a:rPr lang="fr-FR" b="1" dirty="0" smtClean="0"/>
              <a:t>LE DNS</a:t>
            </a:r>
          </a:p>
          <a:p>
            <a:pPr marL="0" indent="0">
              <a:buNone/>
            </a:pPr>
            <a:r>
              <a:rPr lang="fr-FR" dirty="0" smtClean="0"/>
              <a:t>La première brique de notre infrastructure est le DNS. </a:t>
            </a:r>
          </a:p>
          <a:p>
            <a:pPr marL="0" indent="0">
              <a:buNone/>
            </a:pPr>
            <a:r>
              <a:rPr lang="fr-FR" dirty="0" smtClean="0"/>
              <a:t>C’est lui qui va recevoir les requêtes (par exemple sur </a:t>
            </a:r>
            <a:r>
              <a:rPr lang="fr-FR" dirty="0" smtClean="0">
                <a:hlinkClick r:id="rId2"/>
              </a:rPr>
              <a:t>http://application.etudiant.ma)</a:t>
            </a:r>
            <a:r>
              <a:rPr lang="fr-FR" dirty="0" smtClean="0"/>
              <a:t>.</a:t>
            </a:r>
          </a:p>
          <a:p>
            <a:pPr marL="0" indent="0">
              <a:buNone/>
            </a:pPr>
            <a:r>
              <a:rPr lang="fr-FR" dirty="0" smtClean="0"/>
              <a:t>C’est aussi la première brique qui </a:t>
            </a:r>
            <a:r>
              <a:rPr lang="fr-FR" dirty="0" err="1" smtClean="0"/>
              <a:t>và</a:t>
            </a:r>
            <a:r>
              <a:rPr lang="fr-FR" dirty="0" smtClean="0"/>
              <a:t> nous permettre de la répartition en envoyant en « round robin » (tour à tour) les requêtes à plusieurs serveurs.</a:t>
            </a:r>
          </a:p>
          <a:p>
            <a:pPr marL="0" indent="0">
              <a:buNone/>
            </a:pPr>
            <a:r>
              <a:rPr lang="fr-FR" dirty="0" smtClean="0"/>
              <a:t>Nous installerons le serveur DNS Bind9 dans une machine virtuelle.</a:t>
            </a:r>
            <a:endParaRPr lang="fr-FR" dirty="0"/>
          </a:p>
        </p:txBody>
      </p:sp>
    </p:spTree>
    <p:extLst>
      <p:ext uri="{BB962C8B-B14F-4D97-AF65-F5344CB8AC3E}">
        <p14:creationId xmlns:p14="http://schemas.microsoft.com/office/powerpoint/2010/main" val="8302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338" y="1274240"/>
            <a:ext cx="10515600" cy="4058879"/>
          </a:xfrm>
        </p:spPr>
        <p:txBody>
          <a:bodyPr>
            <a:normAutofit/>
          </a:bodyPr>
          <a:lstStyle/>
          <a:p>
            <a:r>
              <a:rPr lang="fr-FR" b="1" dirty="0" smtClean="0"/>
              <a:t>Partie 1 : </a:t>
            </a:r>
            <a:r>
              <a:rPr lang="fr-FR" dirty="0" smtClean="0"/>
              <a:t>Système réparti pour « distribuer » une application</a:t>
            </a:r>
            <a:br>
              <a:rPr lang="fr-FR" dirty="0" smtClean="0"/>
            </a:br>
            <a:r>
              <a:rPr lang="fr-FR" dirty="0"/>
              <a:t/>
            </a:r>
            <a:br>
              <a:rPr lang="fr-FR" dirty="0"/>
            </a:br>
            <a:r>
              <a:rPr lang="fr-FR" b="1" dirty="0" smtClean="0"/>
              <a:t>Partie 2 : </a:t>
            </a:r>
            <a:r>
              <a:rPr lang="fr-FR" dirty="0" smtClean="0"/>
              <a:t>Système réparti pour créer un serveur </a:t>
            </a:r>
            <a:r>
              <a:rPr lang="fr-FR" dirty="0" smtClean="0"/>
              <a:t>logique constitué </a:t>
            </a:r>
            <a:r>
              <a:rPr lang="fr-FR" dirty="0" smtClean="0"/>
              <a:t>de multiples machines</a:t>
            </a:r>
            <a:endParaRPr lang="fr-FR" dirty="0"/>
          </a:p>
        </p:txBody>
      </p:sp>
    </p:spTree>
    <p:extLst>
      <p:ext uri="{BB962C8B-B14F-4D97-AF65-F5344CB8AC3E}">
        <p14:creationId xmlns:p14="http://schemas.microsoft.com/office/powerpoint/2010/main" val="2789411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 de Bind9</a:t>
            </a:r>
            <a:endParaRPr lang="fr-FR" dirty="0"/>
          </a:p>
        </p:txBody>
      </p:sp>
      <p:sp>
        <p:nvSpPr>
          <p:cNvPr id="3" name="Espace réservé du contenu 2"/>
          <p:cNvSpPr>
            <a:spLocks noGrp="1"/>
          </p:cNvSpPr>
          <p:nvPr>
            <p:ph idx="1"/>
          </p:nvPr>
        </p:nvSpPr>
        <p:spPr/>
        <p:txBody>
          <a:bodyPr/>
          <a:lstStyle/>
          <a:p>
            <a:pPr marL="0" indent="0">
              <a:buNone/>
            </a:pPr>
            <a:r>
              <a:rPr lang="fr-FR" dirty="0" err="1" smtClean="0">
                <a:latin typeface="Courier" charset="0"/>
                <a:ea typeface="Courier" charset="0"/>
                <a:cs typeface="Courier" charset="0"/>
              </a:rPr>
              <a:t>apt-get</a:t>
            </a:r>
            <a:r>
              <a:rPr lang="fr-FR" dirty="0" smtClean="0">
                <a:latin typeface="Courier" charset="0"/>
                <a:ea typeface="Courier" charset="0"/>
                <a:cs typeface="Courier" charset="0"/>
              </a:rPr>
              <a:t> </a:t>
            </a:r>
            <a:r>
              <a:rPr lang="fr-FR" dirty="0" err="1" smtClean="0">
                <a:latin typeface="Courier" charset="0"/>
                <a:ea typeface="Courier" charset="0"/>
                <a:cs typeface="Courier" charset="0"/>
              </a:rPr>
              <a:t>install</a:t>
            </a:r>
            <a:r>
              <a:rPr lang="fr-FR" dirty="0" smtClean="0">
                <a:latin typeface="Courier" charset="0"/>
                <a:ea typeface="Courier" charset="0"/>
                <a:cs typeface="Courier" charset="0"/>
              </a:rPr>
              <a:t> bind9</a:t>
            </a:r>
          </a:p>
          <a:p>
            <a:pPr marL="0" indent="0">
              <a:buNone/>
            </a:pPr>
            <a:r>
              <a:rPr lang="fr-FR" dirty="0" smtClean="0"/>
              <a:t>Pour configuré notre domaine </a:t>
            </a:r>
            <a:r>
              <a:rPr lang="fr-FR" dirty="0" err="1" smtClean="0"/>
              <a:t>etudiant.ma</a:t>
            </a:r>
            <a:r>
              <a:rPr lang="fr-FR" dirty="0" smtClean="0"/>
              <a:t> nous aurons à créé deux fichiers. </a:t>
            </a:r>
          </a:p>
          <a:p>
            <a:pPr marL="0" indent="0">
              <a:buNone/>
            </a:pPr>
            <a:r>
              <a:rPr lang="fr-FR" dirty="0" smtClean="0"/>
              <a:t>Le premier est le fichier de zone qui va nous permettre de définir les différentes entrées de notre domaine.</a:t>
            </a:r>
          </a:p>
          <a:p>
            <a:pPr marL="0" indent="0">
              <a:buNone/>
            </a:pPr>
            <a:r>
              <a:rPr lang="fr-FR" dirty="0" smtClean="0"/>
              <a:t>Le deuxième est le fichier de zone inverse qui permet de convertir une IP en FQN complet (ex : 192.168.1.2 en </a:t>
            </a:r>
            <a:r>
              <a:rPr lang="fr-FR" dirty="0" err="1" smtClean="0"/>
              <a:t>application.etudiant.ma</a:t>
            </a:r>
            <a:r>
              <a:rPr lang="fr-FR" dirty="0" smtClean="0"/>
              <a:t>)</a:t>
            </a:r>
          </a:p>
          <a:p>
            <a:pPr marL="0" indent="0">
              <a:buNone/>
            </a:pPr>
            <a:r>
              <a:rPr lang="fr-FR" dirty="0" smtClean="0"/>
              <a:t>Enfin nous déclarerons à </a:t>
            </a:r>
            <a:r>
              <a:rPr lang="fr-FR" dirty="0" err="1" smtClean="0"/>
              <a:t>bind</a:t>
            </a:r>
            <a:r>
              <a:rPr lang="fr-FR" dirty="0" smtClean="0"/>
              <a:t> ces deux nouveaux fichiers.</a:t>
            </a:r>
            <a:endParaRPr lang="fr-FR" dirty="0"/>
          </a:p>
        </p:txBody>
      </p:sp>
    </p:spTree>
    <p:extLst>
      <p:ext uri="{BB962C8B-B14F-4D97-AF65-F5344CB8AC3E}">
        <p14:creationId xmlns:p14="http://schemas.microsoft.com/office/powerpoint/2010/main" val="4909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 de </a:t>
            </a:r>
            <a:r>
              <a:rPr lang="fr-FR" dirty="0" err="1" smtClean="0"/>
              <a:t>bind</a:t>
            </a:r>
            <a:endParaRPr lang="fr-FR" dirty="0"/>
          </a:p>
        </p:txBody>
      </p:sp>
      <p:sp>
        <p:nvSpPr>
          <p:cNvPr id="3" name="Espace réservé du contenu 2"/>
          <p:cNvSpPr>
            <a:spLocks noGrp="1"/>
          </p:cNvSpPr>
          <p:nvPr>
            <p:ph idx="1"/>
          </p:nvPr>
        </p:nvSpPr>
        <p:spPr>
          <a:xfrm>
            <a:off x="838200" y="1398494"/>
            <a:ext cx="10515600" cy="4778469"/>
          </a:xfrm>
        </p:spPr>
        <p:txBody>
          <a:bodyPr>
            <a:normAutofit fontScale="55000" lnSpcReduction="20000"/>
          </a:bodyPr>
          <a:lstStyle/>
          <a:p>
            <a:r>
              <a:rPr lang="fr-FR" dirty="0" smtClean="0"/>
              <a:t>Les fichier de zone : </a:t>
            </a:r>
            <a:r>
              <a:rPr lang="fr-FR" dirty="0" smtClean="0">
                <a:latin typeface="Courier" charset="0"/>
                <a:ea typeface="Courier" charset="0"/>
                <a:cs typeface="Courier" charset="0"/>
              </a:rPr>
              <a:t>/</a:t>
            </a:r>
            <a:r>
              <a:rPr lang="fr-FR" dirty="0" err="1" smtClean="0">
                <a:latin typeface="Courier" charset="0"/>
                <a:ea typeface="Courier" charset="0"/>
                <a:cs typeface="Courier" charset="0"/>
              </a:rPr>
              <a:t>etc</a:t>
            </a:r>
            <a:r>
              <a:rPr lang="fr-FR" dirty="0" smtClean="0">
                <a:latin typeface="Courier" charset="0"/>
                <a:ea typeface="Courier" charset="0"/>
                <a:cs typeface="Courier" charset="0"/>
              </a:rPr>
              <a:t>/</a:t>
            </a:r>
            <a:r>
              <a:rPr lang="fr-FR" dirty="0" err="1" smtClean="0">
                <a:latin typeface="Courier" charset="0"/>
                <a:ea typeface="Courier" charset="0"/>
                <a:cs typeface="Courier" charset="0"/>
              </a:rPr>
              <a:t>bind</a:t>
            </a:r>
            <a:r>
              <a:rPr lang="fr-FR" dirty="0" smtClean="0">
                <a:latin typeface="Courier" charset="0"/>
                <a:ea typeface="Courier" charset="0"/>
                <a:cs typeface="Courier" charset="0"/>
              </a:rPr>
              <a:t>/</a:t>
            </a:r>
            <a:r>
              <a:rPr lang="fr-FR" dirty="0" err="1" smtClean="0">
                <a:latin typeface="Courier" charset="0"/>
                <a:ea typeface="Courier" charset="0"/>
                <a:cs typeface="Courier" charset="0"/>
              </a:rPr>
              <a:t>db.etudiant.ma</a:t>
            </a:r>
            <a:endParaRPr lang="fr-FR" dirty="0" smtClean="0">
              <a:latin typeface="Courier" charset="0"/>
              <a:ea typeface="Courier" charset="0"/>
              <a:cs typeface="Courier" charset="0"/>
            </a:endParaRPr>
          </a:p>
          <a:p>
            <a:pPr marL="0" indent="0">
              <a:buNone/>
            </a:pPr>
            <a:r>
              <a:rPr lang="de-DE" dirty="0">
                <a:latin typeface="Courier" charset="0"/>
                <a:ea typeface="Courier" charset="0"/>
                <a:cs typeface="Courier" charset="0"/>
              </a:rPr>
              <a:t>$TTL    604800</a:t>
            </a:r>
          </a:p>
          <a:p>
            <a:pPr marL="0" indent="0">
              <a:buNone/>
            </a:pPr>
            <a:r>
              <a:rPr lang="de-DE" dirty="0">
                <a:latin typeface="Courier" charset="0"/>
                <a:ea typeface="Courier" charset="0"/>
                <a:cs typeface="Courier" charset="0"/>
              </a:rPr>
              <a:t>@       IN      SOA     </a:t>
            </a:r>
            <a:r>
              <a:rPr lang="de-DE" dirty="0" err="1" smtClean="0">
                <a:latin typeface="Courier" charset="0"/>
                <a:ea typeface="Courier" charset="0"/>
                <a:cs typeface="Courier" charset="0"/>
              </a:rPr>
              <a:t>application.etudiant.ma</a:t>
            </a:r>
            <a:r>
              <a:rPr lang="de-DE" dirty="0" smtClean="0">
                <a:latin typeface="Courier" charset="0"/>
                <a:ea typeface="Courier" charset="0"/>
                <a:cs typeface="Courier" charset="0"/>
              </a:rPr>
              <a:t>. </a:t>
            </a:r>
            <a:r>
              <a:rPr lang="de-DE" dirty="0" err="1" smtClean="0">
                <a:latin typeface="Courier" charset="0"/>
                <a:ea typeface="Courier" charset="0"/>
                <a:cs typeface="Courier" charset="0"/>
              </a:rPr>
              <a:t>root.etudiant.ma</a:t>
            </a:r>
            <a:r>
              <a:rPr lang="de-DE" dirty="0" smtClean="0">
                <a:latin typeface="Courier" charset="0"/>
                <a:ea typeface="Courier" charset="0"/>
                <a:cs typeface="Courier" charset="0"/>
              </a:rPr>
              <a:t>. </a:t>
            </a:r>
            <a:r>
              <a:rPr lang="de-DE" dirty="0">
                <a:latin typeface="Courier" charset="0"/>
                <a:ea typeface="Courier" charset="0"/>
                <a:cs typeface="Courier" charset="0"/>
              </a:rPr>
              <a:t>(</a:t>
            </a:r>
          </a:p>
          <a:p>
            <a:pPr marL="0" indent="0">
              <a:buNone/>
            </a:pPr>
            <a:r>
              <a:rPr lang="de-DE" dirty="0">
                <a:latin typeface="Courier" charset="0"/>
                <a:ea typeface="Courier" charset="0"/>
                <a:cs typeface="Courier" charset="0"/>
              </a:rPr>
              <a:t>                              2         ; Serial</a:t>
            </a:r>
          </a:p>
          <a:p>
            <a:pPr marL="0" indent="0">
              <a:buNone/>
            </a:pPr>
            <a:r>
              <a:rPr lang="de-DE" dirty="0">
                <a:latin typeface="Courier" charset="0"/>
                <a:ea typeface="Courier" charset="0"/>
                <a:cs typeface="Courier" charset="0"/>
              </a:rPr>
              <a:t>                         604800         ; Refresh</a:t>
            </a:r>
          </a:p>
          <a:p>
            <a:pPr marL="0" indent="0">
              <a:buNone/>
            </a:pPr>
            <a:r>
              <a:rPr lang="de-DE" dirty="0">
                <a:latin typeface="Courier" charset="0"/>
                <a:ea typeface="Courier" charset="0"/>
                <a:cs typeface="Courier" charset="0"/>
              </a:rPr>
              <a:t>                          86400         ; </a:t>
            </a:r>
            <a:r>
              <a:rPr lang="de-DE" dirty="0" err="1">
                <a:latin typeface="Courier" charset="0"/>
                <a:ea typeface="Courier" charset="0"/>
                <a:cs typeface="Courier" charset="0"/>
              </a:rPr>
              <a:t>Retry</a:t>
            </a:r>
            <a:endParaRPr lang="de-DE" dirty="0">
              <a:latin typeface="Courier" charset="0"/>
              <a:ea typeface="Courier" charset="0"/>
              <a:cs typeface="Courier" charset="0"/>
            </a:endParaRPr>
          </a:p>
          <a:p>
            <a:pPr marL="0" indent="0">
              <a:buNone/>
            </a:pPr>
            <a:r>
              <a:rPr lang="de-DE" dirty="0">
                <a:latin typeface="Courier" charset="0"/>
                <a:ea typeface="Courier" charset="0"/>
                <a:cs typeface="Courier" charset="0"/>
              </a:rPr>
              <a:t>                        2419200         ; </a:t>
            </a:r>
            <a:r>
              <a:rPr lang="de-DE" dirty="0" err="1">
                <a:latin typeface="Courier" charset="0"/>
                <a:ea typeface="Courier" charset="0"/>
                <a:cs typeface="Courier" charset="0"/>
              </a:rPr>
              <a:t>Expire</a:t>
            </a:r>
            <a:endParaRPr lang="de-DE" dirty="0">
              <a:latin typeface="Courier" charset="0"/>
              <a:ea typeface="Courier" charset="0"/>
              <a:cs typeface="Courier" charset="0"/>
            </a:endParaRPr>
          </a:p>
          <a:p>
            <a:pPr marL="0" indent="0">
              <a:buNone/>
            </a:pPr>
            <a:r>
              <a:rPr lang="de-DE" dirty="0">
                <a:latin typeface="Courier" charset="0"/>
                <a:ea typeface="Courier" charset="0"/>
                <a:cs typeface="Courier" charset="0"/>
              </a:rPr>
              <a:t>                         604800 )       ; Negative Cache TTL</a:t>
            </a:r>
          </a:p>
          <a:p>
            <a:pPr marL="0" indent="0">
              <a:buNone/>
            </a:pPr>
            <a:r>
              <a:rPr lang="uk-UA" dirty="0">
                <a:latin typeface="Courier" charset="0"/>
                <a:ea typeface="Courier" charset="0"/>
                <a:cs typeface="Courier" charset="0"/>
              </a:rPr>
              <a:t>;</a:t>
            </a:r>
          </a:p>
          <a:p>
            <a:pPr marL="0" indent="0">
              <a:buNone/>
            </a:pPr>
            <a:r>
              <a:rPr lang="de-DE" dirty="0">
                <a:latin typeface="Courier" charset="0"/>
                <a:ea typeface="Courier" charset="0"/>
                <a:cs typeface="Courier" charset="0"/>
              </a:rPr>
              <a:t>@       IN      NS      </a:t>
            </a:r>
            <a:r>
              <a:rPr lang="de-DE" dirty="0" err="1">
                <a:latin typeface="Courier" charset="0"/>
                <a:ea typeface="Courier" charset="0"/>
                <a:cs typeface="Courier" charset="0"/>
              </a:rPr>
              <a:t>localhost</a:t>
            </a:r>
            <a:r>
              <a:rPr lang="de-DE" dirty="0">
                <a:latin typeface="Courier" charset="0"/>
                <a:ea typeface="Courier" charset="0"/>
                <a:cs typeface="Courier" charset="0"/>
              </a:rPr>
              <a:t>.</a:t>
            </a:r>
          </a:p>
          <a:p>
            <a:pPr marL="0" indent="0">
              <a:buNone/>
            </a:pPr>
            <a:r>
              <a:rPr lang="hu-HU" dirty="0">
                <a:latin typeface="Courier" charset="0"/>
                <a:ea typeface="Courier" charset="0"/>
                <a:cs typeface="Courier" charset="0"/>
              </a:rPr>
              <a:t>@       IN      A       127.0.0.1</a:t>
            </a:r>
          </a:p>
          <a:p>
            <a:pPr marL="0" indent="0">
              <a:buNone/>
            </a:pPr>
            <a:endParaRPr lang="hu-HU" dirty="0">
              <a:latin typeface="Courier" charset="0"/>
              <a:ea typeface="Courier" charset="0"/>
              <a:cs typeface="Courier" charset="0"/>
            </a:endParaRPr>
          </a:p>
          <a:p>
            <a:pPr marL="0" indent="0">
              <a:buNone/>
            </a:pPr>
            <a:r>
              <a:rPr lang="de-DE" dirty="0" err="1" smtClean="0">
                <a:latin typeface="Courier" charset="0"/>
                <a:ea typeface="Courier" charset="0"/>
                <a:cs typeface="Courier" charset="0"/>
              </a:rPr>
              <a:t>application</a:t>
            </a:r>
            <a:r>
              <a:rPr lang="de-DE" dirty="0" smtClean="0">
                <a:latin typeface="Courier" charset="0"/>
                <a:ea typeface="Courier" charset="0"/>
                <a:cs typeface="Courier" charset="0"/>
              </a:rPr>
              <a:t>     </a:t>
            </a:r>
            <a:r>
              <a:rPr lang="de-DE" dirty="0">
                <a:latin typeface="Courier" charset="0"/>
                <a:ea typeface="Courier" charset="0"/>
                <a:cs typeface="Courier" charset="0"/>
              </a:rPr>
              <a:t>IN      A       192.168.2.20</a:t>
            </a:r>
          </a:p>
          <a:p>
            <a:pPr marL="0" indent="0">
              <a:buNone/>
            </a:pPr>
            <a:r>
              <a:rPr lang="hu-HU" dirty="0">
                <a:latin typeface="Courier" charset="0"/>
                <a:ea typeface="Courier" charset="0"/>
                <a:cs typeface="Courier" charset="0"/>
              </a:rPr>
              <a:t>  </a:t>
            </a:r>
            <a:r>
              <a:rPr lang="hu-HU" dirty="0" smtClean="0">
                <a:latin typeface="Courier" charset="0"/>
                <a:ea typeface="Courier" charset="0"/>
                <a:cs typeface="Courier" charset="0"/>
              </a:rPr>
              <a:t>      		IN      </a:t>
            </a:r>
            <a:r>
              <a:rPr lang="hu-HU" dirty="0">
                <a:latin typeface="Courier" charset="0"/>
                <a:ea typeface="Courier" charset="0"/>
                <a:cs typeface="Courier" charset="0"/>
              </a:rPr>
              <a:t>A       </a:t>
            </a:r>
            <a:r>
              <a:rPr lang="hu-HU" dirty="0" smtClean="0">
                <a:latin typeface="Courier" charset="0"/>
                <a:ea typeface="Courier" charset="0"/>
                <a:cs typeface="Courier" charset="0"/>
              </a:rPr>
              <a:t>192.168.2.21</a:t>
            </a:r>
          </a:p>
          <a:p>
            <a:pPr marL="0" indent="0">
              <a:buNone/>
            </a:pPr>
            <a:endParaRPr lang="hu-HU" dirty="0" smtClean="0">
              <a:latin typeface="Courier" charset="0"/>
              <a:ea typeface="Courier" charset="0"/>
              <a:cs typeface="Courier" charset="0"/>
            </a:endParaRPr>
          </a:p>
          <a:p>
            <a:r>
              <a:rPr lang="hu-HU" dirty="0" smtClean="0">
                <a:ea typeface="Courier" charset="0"/>
                <a:cs typeface="Courier" charset="0"/>
              </a:rPr>
              <a:t>Le plus important </a:t>
            </a:r>
            <a:r>
              <a:rPr lang="hu-HU" dirty="0" err="1" smtClean="0">
                <a:ea typeface="Courier" charset="0"/>
                <a:cs typeface="Courier" charset="0"/>
              </a:rPr>
              <a:t>dans</a:t>
            </a:r>
            <a:r>
              <a:rPr lang="hu-HU" dirty="0" smtClean="0">
                <a:ea typeface="Courier" charset="0"/>
                <a:cs typeface="Courier" charset="0"/>
              </a:rPr>
              <a:t> </a:t>
            </a:r>
            <a:r>
              <a:rPr lang="hu-HU" dirty="0" err="1" smtClean="0">
                <a:ea typeface="Courier" charset="0"/>
                <a:cs typeface="Courier" charset="0"/>
              </a:rPr>
              <a:t>ce</a:t>
            </a:r>
            <a:r>
              <a:rPr lang="hu-HU" dirty="0" smtClean="0">
                <a:ea typeface="Courier" charset="0"/>
                <a:cs typeface="Courier" charset="0"/>
              </a:rPr>
              <a:t> </a:t>
            </a:r>
            <a:r>
              <a:rPr lang="hu-HU" dirty="0" err="1" smtClean="0">
                <a:ea typeface="Courier" charset="0"/>
                <a:cs typeface="Courier" charset="0"/>
              </a:rPr>
              <a:t>fichier</a:t>
            </a:r>
            <a:r>
              <a:rPr lang="hu-HU" dirty="0" smtClean="0">
                <a:ea typeface="Courier" charset="0"/>
                <a:cs typeface="Courier" charset="0"/>
              </a:rPr>
              <a:t> </a:t>
            </a:r>
            <a:r>
              <a:rPr lang="hu-HU" dirty="0" err="1" smtClean="0">
                <a:ea typeface="Courier" charset="0"/>
                <a:cs typeface="Courier" charset="0"/>
              </a:rPr>
              <a:t>sont</a:t>
            </a:r>
            <a:r>
              <a:rPr lang="hu-HU" dirty="0" smtClean="0">
                <a:ea typeface="Courier" charset="0"/>
                <a:cs typeface="Courier" charset="0"/>
              </a:rPr>
              <a:t> les </a:t>
            </a:r>
            <a:r>
              <a:rPr lang="hu-HU" dirty="0" err="1" smtClean="0">
                <a:ea typeface="Courier" charset="0"/>
                <a:cs typeface="Courier" charset="0"/>
              </a:rPr>
              <a:t>deux</a:t>
            </a:r>
            <a:r>
              <a:rPr lang="hu-HU" dirty="0" smtClean="0">
                <a:ea typeface="Courier" charset="0"/>
                <a:cs typeface="Courier" charset="0"/>
              </a:rPr>
              <a:t> </a:t>
            </a:r>
            <a:r>
              <a:rPr lang="hu-HU" dirty="0" err="1" smtClean="0">
                <a:ea typeface="Courier" charset="0"/>
                <a:cs typeface="Courier" charset="0"/>
              </a:rPr>
              <a:t>dernières</a:t>
            </a:r>
            <a:r>
              <a:rPr lang="hu-HU" dirty="0" smtClean="0">
                <a:ea typeface="Courier" charset="0"/>
                <a:cs typeface="Courier" charset="0"/>
              </a:rPr>
              <a:t> </a:t>
            </a:r>
            <a:r>
              <a:rPr lang="hu-HU" dirty="0" err="1" smtClean="0">
                <a:ea typeface="Courier" charset="0"/>
                <a:cs typeface="Courier" charset="0"/>
              </a:rPr>
              <a:t>lignes</a:t>
            </a:r>
            <a:r>
              <a:rPr lang="hu-HU" dirty="0" smtClean="0">
                <a:ea typeface="Courier" charset="0"/>
                <a:cs typeface="Courier" charset="0"/>
              </a:rPr>
              <a:t>. </a:t>
            </a:r>
            <a:r>
              <a:rPr lang="hu-HU" dirty="0" err="1" smtClean="0">
                <a:ea typeface="Courier" charset="0"/>
                <a:cs typeface="Courier" charset="0"/>
              </a:rPr>
              <a:t>Nous</a:t>
            </a:r>
            <a:r>
              <a:rPr lang="hu-HU" dirty="0" smtClean="0">
                <a:ea typeface="Courier" charset="0"/>
                <a:cs typeface="Courier" charset="0"/>
              </a:rPr>
              <a:t> </a:t>
            </a:r>
            <a:r>
              <a:rPr lang="hu-HU" dirty="0" err="1" smtClean="0">
                <a:ea typeface="Courier" charset="0"/>
                <a:cs typeface="Courier" charset="0"/>
              </a:rPr>
              <a:t>créeons</a:t>
            </a:r>
            <a:r>
              <a:rPr lang="hu-HU" dirty="0" smtClean="0">
                <a:ea typeface="Courier" charset="0"/>
                <a:cs typeface="Courier" charset="0"/>
              </a:rPr>
              <a:t> </a:t>
            </a:r>
            <a:r>
              <a:rPr lang="hu-HU" dirty="0" err="1" smtClean="0">
                <a:ea typeface="Courier" charset="0"/>
                <a:cs typeface="Courier" charset="0"/>
              </a:rPr>
              <a:t>une</a:t>
            </a:r>
            <a:r>
              <a:rPr lang="hu-HU" dirty="0" smtClean="0">
                <a:ea typeface="Courier" charset="0"/>
                <a:cs typeface="Courier" charset="0"/>
              </a:rPr>
              <a:t> </a:t>
            </a:r>
            <a:r>
              <a:rPr lang="hu-HU" dirty="0" err="1" smtClean="0">
                <a:ea typeface="Courier" charset="0"/>
                <a:cs typeface="Courier" charset="0"/>
              </a:rPr>
              <a:t>entrée</a:t>
            </a:r>
            <a:r>
              <a:rPr lang="hu-HU" dirty="0" smtClean="0">
                <a:ea typeface="Courier" charset="0"/>
                <a:cs typeface="Courier" charset="0"/>
              </a:rPr>
              <a:t> A  ”</a:t>
            </a:r>
            <a:r>
              <a:rPr lang="hu-HU" dirty="0" err="1" smtClean="0">
                <a:ea typeface="Courier" charset="0"/>
                <a:cs typeface="Courier" charset="0"/>
              </a:rPr>
              <a:t>application</a:t>
            </a:r>
            <a:r>
              <a:rPr lang="hu-HU" dirty="0" smtClean="0">
                <a:ea typeface="Courier" charset="0"/>
                <a:cs typeface="Courier" charset="0"/>
              </a:rPr>
              <a:t>” </a:t>
            </a:r>
            <a:r>
              <a:rPr lang="hu-HU" dirty="0" err="1" smtClean="0">
                <a:ea typeface="Courier" charset="0"/>
                <a:cs typeface="Courier" charset="0"/>
              </a:rPr>
              <a:t>avec</a:t>
            </a:r>
            <a:r>
              <a:rPr lang="hu-HU" dirty="0" smtClean="0">
                <a:ea typeface="Courier" charset="0"/>
                <a:cs typeface="Courier" charset="0"/>
              </a:rPr>
              <a:t> 2 IP. Il est </a:t>
            </a:r>
            <a:r>
              <a:rPr lang="hu-HU" dirty="0" err="1" smtClean="0">
                <a:ea typeface="Courier" charset="0"/>
                <a:cs typeface="Courier" charset="0"/>
              </a:rPr>
              <a:t>à</a:t>
            </a:r>
            <a:r>
              <a:rPr lang="hu-HU" dirty="0" smtClean="0">
                <a:ea typeface="Courier" charset="0"/>
                <a:cs typeface="Courier" charset="0"/>
              </a:rPr>
              <a:t> </a:t>
            </a:r>
            <a:r>
              <a:rPr lang="hu-HU" dirty="0" err="1" smtClean="0">
                <a:ea typeface="Courier" charset="0"/>
                <a:cs typeface="Courier" charset="0"/>
              </a:rPr>
              <a:t>noté</a:t>
            </a:r>
            <a:r>
              <a:rPr lang="hu-HU" dirty="0" smtClean="0">
                <a:ea typeface="Courier" charset="0"/>
                <a:cs typeface="Courier" charset="0"/>
              </a:rPr>
              <a:t> </a:t>
            </a:r>
            <a:r>
              <a:rPr lang="hu-HU" dirty="0" err="1" smtClean="0">
                <a:ea typeface="Courier" charset="0"/>
                <a:cs typeface="Courier" charset="0"/>
              </a:rPr>
              <a:t>que</a:t>
            </a:r>
            <a:r>
              <a:rPr lang="hu-HU" dirty="0" smtClean="0">
                <a:ea typeface="Courier" charset="0"/>
                <a:cs typeface="Courier" charset="0"/>
              </a:rPr>
              <a:t> </a:t>
            </a:r>
            <a:r>
              <a:rPr lang="hu-HU" dirty="0" err="1" smtClean="0">
                <a:ea typeface="Courier" charset="0"/>
                <a:cs typeface="Courier" charset="0"/>
              </a:rPr>
              <a:t>nous</a:t>
            </a:r>
            <a:r>
              <a:rPr lang="hu-HU" dirty="0" smtClean="0">
                <a:ea typeface="Courier" charset="0"/>
                <a:cs typeface="Courier" charset="0"/>
              </a:rPr>
              <a:t> ne </a:t>
            </a:r>
            <a:r>
              <a:rPr lang="hu-HU" dirty="0" err="1" smtClean="0">
                <a:ea typeface="Courier" charset="0"/>
                <a:cs typeface="Courier" charset="0"/>
              </a:rPr>
              <a:t>connaissons</a:t>
            </a:r>
            <a:r>
              <a:rPr lang="hu-HU" dirty="0" smtClean="0">
                <a:ea typeface="Courier" charset="0"/>
                <a:cs typeface="Courier" charset="0"/>
              </a:rPr>
              <a:t> </a:t>
            </a:r>
            <a:r>
              <a:rPr lang="hu-HU" dirty="0" err="1" smtClean="0">
                <a:ea typeface="Courier" charset="0"/>
                <a:cs typeface="Courier" charset="0"/>
              </a:rPr>
              <a:t>pas</a:t>
            </a:r>
            <a:r>
              <a:rPr lang="hu-HU" dirty="0" smtClean="0">
                <a:ea typeface="Courier" charset="0"/>
                <a:cs typeface="Courier" charset="0"/>
              </a:rPr>
              <a:t> </a:t>
            </a:r>
            <a:r>
              <a:rPr lang="hu-HU" dirty="0" err="1" smtClean="0">
                <a:ea typeface="Courier" charset="0"/>
                <a:cs typeface="Courier" charset="0"/>
              </a:rPr>
              <a:t>encore</a:t>
            </a:r>
            <a:r>
              <a:rPr lang="hu-HU" dirty="0" smtClean="0">
                <a:ea typeface="Courier" charset="0"/>
                <a:cs typeface="Courier" charset="0"/>
              </a:rPr>
              <a:t> les IP de nos </a:t>
            </a:r>
            <a:r>
              <a:rPr lang="hu-HU" dirty="0" err="1" smtClean="0">
                <a:ea typeface="Courier" charset="0"/>
                <a:cs typeface="Courier" charset="0"/>
              </a:rPr>
              <a:t>deux</a:t>
            </a:r>
            <a:r>
              <a:rPr lang="hu-HU" dirty="0" smtClean="0">
                <a:ea typeface="Courier" charset="0"/>
                <a:cs typeface="Courier" charset="0"/>
              </a:rPr>
              <a:t> </a:t>
            </a:r>
            <a:r>
              <a:rPr lang="hu-HU" dirty="0" err="1" smtClean="0">
                <a:ea typeface="Courier" charset="0"/>
                <a:cs typeface="Courier" charset="0"/>
              </a:rPr>
              <a:t>machines</a:t>
            </a:r>
            <a:r>
              <a:rPr lang="hu-HU" dirty="0" smtClean="0">
                <a:ea typeface="Courier" charset="0"/>
                <a:cs typeface="Courier" charset="0"/>
              </a:rPr>
              <a:t>. </a:t>
            </a:r>
            <a:r>
              <a:rPr lang="hu-HU" dirty="0" err="1" smtClean="0">
                <a:ea typeface="Courier" charset="0"/>
                <a:cs typeface="Courier" charset="0"/>
              </a:rPr>
              <a:t>Nous</a:t>
            </a:r>
            <a:r>
              <a:rPr lang="hu-HU" dirty="0" smtClean="0">
                <a:ea typeface="Courier" charset="0"/>
                <a:cs typeface="Courier" charset="0"/>
              </a:rPr>
              <a:t> </a:t>
            </a:r>
            <a:r>
              <a:rPr lang="hu-HU" dirty="0" err="1" smtClean="0">
                <a:ea typeface="Courier" charset="0"/>
                <a:cs typeface="Courier" charset="0"/>
              </a:rPr>
              <a:t>devrons</a:t>
            </a:r>
            <a:r>
              <a:rPr lang="hu-HU" dirty="0" smtClean="0">
                <a:ea typeface="Courier" charset="0"/>
                <a:cs typeface="Courier" charset="0"/>
              </a:rPr>
              <a:t> les </a:t>
            </a:r>
            <a:r>
              <a:rPr lang="hu-HU" dirty="0" err="1" smtClean="0">
                <a:ea typeface="Courier" charset="0"/>
                <a:cs typeface="Courier" charset="0"/>
              </a:rPr>
              <a:t>configurées</a:t>
            </a:r>
            <a:r>
              <a:rPr lang="hu-HU" dirty="0" smtClean="0">
                <a:ea typeface="Courier" charset="0"/>
                <a:cs typeface="Courier" charset="0"/>
              </a:rPr>
              <a:t> </a:t>
            </a:r>
            <a:r>
              <a:rPr lang="hu-HU" dirty="0" err="1" smtClean="0">
                <a:ea typeface="Courier" charset="0"/>
                <a:cs typeface="Courier" charset="0"/>
              </a:rPr>
              <a:t>dans</a:t>
            </a:r>
            <a:r>
              <a:rPr lang="hu-HU" dirty="0" smtClean="0">
                <a:ea typeface="Courier" charset="0"/>
                <a:cs typeface="Courier" charset="0"/>
              </a:rPr>
              <a:t> la </a:t>
            </a:r>
            <a:r>
              <a:rPr lang="hu-HU" dirty="0" err="1" smtClean="0">
                <a:ea typeface="Courier" charset="0"/>
                <a:cs typeface="Courier" charset="0"/>
              </a:rPr>
              <a:t>suite</a:t>
            </a:r>
            <a:r>
              <a:rPr lang="hu-HU" dirty="0" smtClean="0">
                <a:ea typeface="Courier" charset="0"/>
                <a:cs typeface="Courier" charset="0"/>
              </a:rPr>
              <a:t> de </a:t>
            </a:r>
            <a:r>
              <a:rPr lang="hu-HU" dirty="0" err="1" smtClean="0">
                <a:ea typeface="Courier" charset="0"/>
                <a:cs typeface="Courier" charset="0"/>
              </a:rPr>
              <a:t>ce</a:t>
            </a:r>
            <a:r>
              <a:rPr lang="hu-HU" dirty="0" smtClean="0">
                <a:ea typeface="Courier" charset="0"/>
                <a:cs typeface="Courier" charset="0"/>
              </a:rPr>
              <a:t> </a:t>
            </a:r>
            <a:r>
              <a:rPr lang="hu-HU" dirty="0" err="1" smtClean="0">
                <a:ea typeface="Courier" charset="0"/>
                <a:cs typeface="Courier" charset="0"/>
              </a:rPr>
              <a:t>cours</a:t>
            </a:r>
            <a:r>
              <a:rPr lang="hu-HU" dirty="0" smtClean="0">
                <a:ea typeface="Courier" charset="0"/>
                <a:cs typeface="Courier" charset="0"/>
              </a:rPr>
              <a:t>.</a:t>
            </a:r>
            <a:endParaRPr lang="fr-FR" dirty="0">
              <a:ea typeface="Courier" charset="0"/>
              <a:cs typeface="Courier" charset="0"/>
            </a:endParaRPr>
          </a:p>
        </p:txBody>
      </p:sp>
    </p:spTree>
    <p:extLst>
      <p:ext uri="{BB962C8B-B14F-4D97-AF65-F5344CB8AC3E}">
        <p14:creationId xmlns:p14="http://schemas.microsoft.com/office/powerpoint/2010/main" val="94722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Installation de </a:t>
            </a:r>
            <a:r>
              <a:rPr lang="fr-FR" dirty="0" err="1" smtClean="0"/>
              <a:t>bind</a:t>
            </a:r>
            <a:endParaRPr lang="fr-FR" dirty="0"/>
          </a:p>
        </p:txBody>
      </p:sp>
      <p:sp>
        <p:nvSpPr>
          <p:cNvPr id="5" name="Espace réservé du contenu 2"/>
          <p:cNvSpPr>
            <a:spLocks noGrp="1"/>
          </p:cNvSpPr>
          <p:nvPr>
            <p:ph idx="1"/>
          </p:nvPr>
        </p:nvSpPr>
        <p:spPr>
          <a:xfrm>
            <a:off x="838200" y="1398494"/>
            <a:ext cx="10515600" cy="4778469"/>
          </a:xfrm>
        </p:spPr>
        <p:txBody>
          <a:bodyPr>
            <a:normAutofit/>
          </a:bodyPr>
          <a:lstStyle/>
          <a:p>
            <a:r>
              <a:rPr lang="fr-FR" sz="1500" dirty="0" smtClean="0"/>
              <a:t>Les fichier de zone inverse : </a:t>
            </a:r>
            <a:r>
              <a:rPr lang="fr-FR" sz="1500" dirty="0" smtClean="0">
                <a:latin typeface="Courier" charset="0"/>
                <a:ea typeface="Courier" charset="0"/>
                <a:cs typeface="Courier" charset="0"/>
              </a:rPr>
              <a:t>/</a:t>
            </a:r>
            <a:r>
              <a:rPr lang="fr-FR" sz="1500" dirty="0" err="1" smtClean="0">
                <a:latin typeface="Courier" charset="0"/>
                <a:ea typeface="Courier" charset="0"/>
                <a:cs typeface="Courier" charset="0"/>
              </a:rPr>
              <a:t>etc</a:t>
            </a:r>
            <a:r>
              <a:rPr lang="fr-FR" sz="1500" dirty="0" smtClean="0">
                <a:latin typeface="Courier" charset="0"/>
                <a:ea typeface="Courier" charset="0"/>
                <a:cs typeface="Courier" charset="0"/>
              </a:rPr>
              <a:t>/</a:t>
            </a:r>
            <a:r>
              <a:rPr lang="fr-FR" sz="1500" dirty="0" err="1" smtClean="0">
                <a:latin typeface="Courier" charset="0"/>
                <a:ea typeface="Courier" charset="0"/>
                <a:cs typeface="Courier" charset="0"/>
              </a:rPr>
              <a:t>bind</a:t>
            </a:r>
            <a:r>
              <a:rPr lang="fr-FR" sz="1500" dirty="0" smtClean="0">
                <a:latin typeface="Courier" charset="0"/>
                <a:ea typeface="Courier" charset="0"/>
                <a:cs typeface="Courier" charset="0"/>
              </a:rPr>
              <a:t>/</a:t>
            </a:r>
            <a:r>
              <a:rPr lang="fr-FR" sz="1500" dirty="0" err="1" smtClean="0">
                <a:latin typeface="Courier" charset="0"/>
                <a:ea typeface="Courier" charset="0"/>
                <a:cs typeface="Courier" charset="0"/>
              </a:rPr>
              <a:t>db.etudiant.ma.inv</a:t>
            </a:r>
            <a:endParaRPr lang="fr-FR" sz="1500" dirty="0" smtClean="0">
              <a:latin typeface="Courier" charset="0"/>
              <a:ea typeface="Courier" charset="0"/>
              <a:cs typeface="Courier" charset="0"/>
            </a:endParaRPr>
          </a:p>
          <a:p>
            <a:pPr marL="0" indent="0">
              <a:buNone/>
            </a:pPr>
            <a:r>
              <a:rPr lang="fr-FR" sz="1500" dirty="0">
                <a:latin typeface="Courier" charset="0"/>
                <a:ea typeface="Courier" charset="0"/>
                <a:cs typeface="Courier" charset="0"/>
              </a:rPr>
              <a:t>@       IN      SOA     </a:t>
            </a:r>
            <a:r>
              <a:rPr lang="fr-FR" sz="1500" dirty="0" err="1" smtClean="0">
                <a:latin typeface="Courier" charset="0"/>
                <a:ea typeface="Courier" charset="0"/>
                <a:cs typeface="Courier" charset="0"/>
              </a:rPr>
              <a:t>application.etudiant.ma</a:t>
            </a:r>
            <a:r>
              <a:rPr lang="fr-FR" sz="1500" dirty="0" smtClean="0">
                <a:latin typeface="Courier" charset="0"/>
                <a:ea typeface="Courier" charset="0"/>
                <a:cs typeface="Courier" charset="0"/>
              </a:rPr>
              <a:t>. </a:t>
            </a:r>
            <a:r>
              <a:rPr lang="fr-FR" sz="1500" dirty="0" err="1" smtClean="0">
                <a:latin typeface="Courier" charset="0"/>
                <a:ea typeface="Courier" charset="0"/>
                <a:cs typeface="Courier" charset="0"/>
              </a:rPr>
              <a:t>root.etudiant.ma</a:t>
            </a:r>
            <a:r>
              <a:rPr lang="fr-FR" sz="1500" dirty="0" smtClean="0">
                <a:latin typeface="Courier" charset="0"/>
                <a:ea typeface="Courier" charset="0"/>
                <a:cs typeface="Courier" charset="0"/>
              </a:rPr>
              <a:t>. </a:t>
            </a:r>
            <a:r>
              <a:rPr lang="fr-FR" sz="1500" dirty="0">
                <a:latin typeface="Courier" charset="0"/>
                <a:ea typeface="Courier" charset="0"/>
                <a:cs typeface="Courier" charset="0"/>
              </a:rPr>
              <a:t>(</a:t>
            </a:r>
          </a:p>
          <a:p>
            <a:pPr marL="0" indent="0">
              <a:buNone/>
            </a:pPr>
            <a:r>
              <a:rPr lang="de-DE" sz="1500" dirty="0">
                <a:latin typeface="Courier" charset="0"/>
                <a:ea typeface="Courier" charset="0"/>
                <a:cs typeface="Courier" charset="0"/>
              </a:rPr>
              <a:t>                              1         ; Serial</a:t>
            </a:r>
          </a:p>
          <a:p>
            <a:pPr marL="0" indent="0">
              <a:buNone/>
            </a:pPr>
            <a:r>
              <a:rPr lang="de-DE" sz="1500" dirty="0">
                <a:latin typeface="Courier" charset="0"/>
                <a:ea typeface="Courier" charset="0"/>
                <a:cs typeface="Courier" charset="0"/>
              </a:rPr>
              <a:t>                         604800         ; Refresh</a:t>
            </a:r>
          </a:p>
          <a:p>
            <a:pPr marL="0" indent="0">
              <a:buNone/>
            </a:pPr>
            <a:r>
              <a:rPr lang="de-DE" sz="1500" dirty="0">
                <a:latin typeface="Courier" charset="0"/>
                <a:ea typeface="Courier" charset="0"/>
                <a:cs typeface="Courier" charset="0"/>
              </a:rPr>
              <a:t>                          86400         ; </a:t>
            </a:r>
            <a:r>
              <a:rPr lang="de-DE" sz="1500" dirty="0" err="1">
                <a:latin typeface="Courier" charset="0"/>
                <a:ea typeface="Courier" charset="0"/>
                <a:cs typeface="Courier" charset="0"/>
              </a:rPr>
              <a:t>Retry</a:t>
            </a:r>
            <a:endParaRPr lang="de-DE" sz="1500" dirty="0">
              <a:latin typeface="Courier" charset="0"/>
              <a:ea typeface="Courier" charset="0"/>
              <a:cs typeface="Courier" charset="0"/>
            </a:endParaRPr>
          </a:p>
          <a:p>
            <a:pPr marL="0" indent="0">
              <a:buNone/>
            </a:pPr>
            <a:r>
              <a:rPr lang="de-DE" sz="1500" dirty="0">
                <a:latin typeface="Courier" charset="0"/>
                <a:ea typeface="Courier" charset="0"/>
                <a:cs typeface="Courier" charset="0"/>
              </a:rPr>
              <a:t>                        2419200         ; </a:t>
            </a:r>
            <a:r>
              <a:rPr lang="de-DE" sz="1500" dirty="0" err="1">
                <a:latin typeface="Courier" charset="0"/>
                <a:ea typeface="Courier" charset="0"/>
                <a:cs typeface="Courier" charset="0"/>
              </a:rPr>
              <a:t>Expire</a:t>
            </a:r>
            <a:endParaRPr lang="de-DE" sz="1500" dirty="0">
              <a:latin typeface="Courier" charset="0"/>
              <a:ea typeface="Courier" charset="0"/>
              <a:cs typeface="Courier" charset="0"/>
            </a:endParaRPr>
          </a:p>
          <a:p>
            <a:pPr marL="0" indent="0">
              <a:buNone/>
            </a:pPr>
            <a:r>
              <a:rPr lang="de-DE" sz="1500" dirty="0">
                <a:latin typeface="Courier" charset="0"/>
                <a:ea typeface="Courier" charset="0"/>
                <a:cs typeface="Courier" charset="0"/>
              </a:rPr>
              <a:t>                         604800 )       ; Negative Cache TTL</a:t>
            </a:r>
          </a:p>
          <a:p>
            <a:pPr marL="0" indent="0">
              <a:buNone/>
            </a:pPr>
            <a:r>
              <a:rPr lang="uk-UA" sz="1500" dirty="0">
                <a:latin typeface="Courier" charset="0"/>
                <a:ea typeface="Courier" charset="0"/>
                <a:cs typeface="Courier" charset="0"/>
              </a:rPr>
              <a:t>;</a:t>
            </a:r>
          </a:p>
          <a:p>
            <a:pPr marL="0" indent="0">
              <a:buNone/>
            </a:pPr>
            <a:r>
              <a:rPr lang="de-DE" sz="1500" dirty="0">
                <a:latin typeface="Courier" charset="0"/>
                <a:ea typeface="Courier" charset="0"/>
                <a:cs typeface="Courier" charset="0"/>
              </a:rPr>
              <a:t>@       IN      NS      </a:t>
            </a:r>
            <a:r>
              <a:rPr lang="de-DE" sz="1500" dirty="0" err="1">
                <a:latin typeface="Courier" charset="0"/>
                <a:ea typeface="Courier" charset="0"/>
                <a:cs typeface="Courier" charset="0"/>
              </a:rPr>
              <a:t>localhost</a:t>
            </a:r>
            <a:r>
              <a:rPr lang="de-DE" sz="1500" dirty="0">
                <a:latin typeface="Courier" charset="0"/>
                <a:ea typeface="Courier" charset="0"/>
                <a:cs typeface="Courier" charset="0"/>
              </a:rPr>
              <a:t>.</a:t>
            </a:r>
          </a:p>
          <a:p>
            <a:pPr marL="0" indent="0">
              <a:buNone/>
            </a:pPr>
            <a:r>
              <a:rPr lang="de-DE" sz="1500" dirty="0" smtClean="0">
                <a:latin typeface="Courier" charset="0"/>
                <a:ea typeface="Courier" charset="0"/>
                <a:cs typeface="Courier" charset="0"/>
              </a:rPr>
              <a:t>20.2.168        </a:t>
            </a:r>
            <a:r>
              <a:rPr lang="de-DE" sz="1500" dirty="0">
                <a:latin typeface="Courier" charset="0"/>
                <a:ea typeface="Courier" charset="0"/>
                <a:cs typeface="Courier" charset="0"/>
              </a:rPr>
              <a:t>IN      PTR     </a:t>
            </a:r>
            <a:r>
              <a:rPr lang="de-DE" sz="1500" dirty="0" err="1" smtClean="0">
                <a:latin typeface="Courier" charset="0"/>
                <a:ea typeface="Courier" charset="0"/>
                <a:cs typeface="Courier" charset="0"/>
              </a:rPr>
              <a:t>application</a:t>
            </a:r>
            <a:r>
              <a:rPr lang="de-DE" sz="1500" dirty="0" smtClean="0">
                <a:latin typeface="Courier" charset="0"/>
                <a:ea typeface="Courier" charset="0"/>
                <a:cs typeface="Courier" charset="0"/>
              </a:rPr>
              <a:t>.</a:t>
            </a:r>
            <a:endParaRPr lang="hu-HU" sz="1500" dirty="0" smtClean="0">
              <a:latin typeface="Courier" charset="0"/>
              <a:ea typeface="Courier" charset="0"/>
              <a:cs typeface="Courier" charset="0"/>
            </a:endParaRPr>
          </a:p>
          <a:p>
            <a:r>
              <a:rPr lang="hu-HU" sz="1500" dirty="0" smtClean="0">
                <a:ea typeface="Courier" charset="0"/>
                <a:cs typeface="Courier" charset="0"/>
              </a:rPr>
              <a:t>Le plus important </a:t>
            </a:r>
            <a:r>
              <a:rPr lang="hu-HU" sz="1500" dirty="0" err="1" smtClean="0">
                <a:ea typeface="Courier" charset="0"/>
                <a:cs typeface="Courier" charset="0"/>
              </a:rPr>
              <a:t>dans</a:t>
            </a:r>
            <a:r>
              <a:rPr lang="hu-HU" sz="1500" dirty="0" smtClean="0">
                <a:ea typeface="Courier" charset="0"/>
                <a:cs typeface="Courier" charset="0"/>
              </a:rPr>
              <a:t> </a:t>
            </a:r>
            <a:r>
              <a:rPr lang="hu-HU" sz="1500" dirty="0" err="1" smtClean="0">
                <a:ea typeface="Courier" charset="0"/>
                <a:cs typeface="Courier" charset="0"/>
              </a:rPr>
              <a:t>ce</a:t>
            </a:r>
            <a:r>
              <a:rPr lang="hu-HU" sz="1500" dirty="0" smtClean="0">
                <a:ea typeface="Courier" charset="0"/>
                <a:cs typeface="Courier" charset="0"/>
              </a:rPr>
              <a:t> </a:t>
            </a:r>
            <a:r>
              <a:rPr lang="hu-HU" sz="1500" dirty="0" err="1" smtClean="0">
                <a:ea typeface="Courier" charset="0"/>
                <a:cs typeface="Courier" charset="0"/>
              </a:rPr>
              <a:t>fichier</a:t>
            </a:r>
            <a:r>
              <a:rPr lang="hu-HU" sz="1500" dirty="0" smtClean="0">
                <a:ea typeface="Courier" charset="0"/>
                <a:cs typeface="Courier" charset="0"/>
              </a:rPr>
              <a:t> est la </a:t>
            </a:r>
            <a:r>
              <a:rPr lang="hu-HU" sz="1500" dirty="0" err="1" smtClean="0">
                <a:ea typeface="Courier" charset="0"/>
                <a:cs typeface="Courier" charset="0"/>
              </a:rPr>
              <a:t>dernière</a:t>
            </a:r>
            <a:r>
              <a:rPr lang="hu-HU" sz="1500" dirty="0" smtClean="0">
                <a:ea typeface="Courier" charset="0"/>
                <a:cs typeface="Courier" charset="0"/>
              </a:rPr>
              <a:t> </a:t>
            </a:r>
            <a:r>
              <a:rPr lang="hu-HU" sz="1500" dirty="0" err="1" smtClean="0">
                <a:ea typeface="Courier" charset="0"/>
                <a:cs typeface="Courier" charset="0"/>
              </a:rPr>
              <a:t>ligne</a:t>
            </a:r>
            <a:r>
              <a:rPr lang="hu-HU" sz="1500" dirty="0" smtClean="0">
                <a:ea typeface="Courier" charset="0"/>
                <a:cs typeface="Courier" charset="0"/>
              </a:rPr>
              <a:t> </a:t>
            </a:r>
            <a:r>
              <a:rPr lang="hu-HU" sz="1500" dirty="0" err="1" smtClean="0">
                <a:ea typeface="Courier" charset="0"/>
                <a:cs typeface="Courier" charset="0"/>
              </a:rPr>
              <a:t>qui</a:t>
            </a:r>
            <a:r>
              <a:rPr lang="hu-HU" sz="1500" dirty="0" smtClean="0">
                <a:ea typeface="Courier" charset="0"/>
                <a:cs typeface="Courier" charset="0"/>
              </a:rPr>
              <a:t> </a:t>
            </a:r>
            <a:r>
              <a:rPr lang="hu-HU" sz="1500" dirty="0" err="1" smtClean="0">
                <a:ea typeface="Courier" charset="0"/>
                <a:cs typeface="Courier" charset="0"/>
              </a:rPr>
              <a:t>insert</a:t>
            </a:r>
            <a:r>
              <a:rPr lang="hu-HU" sz="1500" dirty="0" smtClean="0">
                <a:ea typeface="Courier" charset="0"/>
                <a:cs typeface="Courier" charset="0"/>
              </a:rPr>
              <a:t> </a:t>
            </a:r>
            <a:r>
              <a:rPr lang="hu-HU" sz="1500" dirty="0" err="1" smtClean="0">
                <a:ea typeface="Courier" charset="0"/>
                <a:cs typeface="Courier" charset="0"/>
              </a:rPr>
              <a:t>une</a:t>
            </a:r>
            <a:r>
              <a:rPr lang="hu-HU" sz="1500" dirty="0" smtClean="0">
                <a:ea typeface="Courier" charset="0"/>
                <a:cs typeface="Courier" charset="0"/>
              </a:rPr>
              <a:t> </a:t>
            </a:r>
            <a:r>
              <a:rPr lang="hu-HU" sz="1500" dirty="0" err="1" smtClean="0">
                <a:ea typeface="Courier" charset="0"/>
                <a:cs typeface="Courier" charset="0"/>
              </a:rPr>
              <a:t>entrée</a:t>
            </a:r>
            <a:r>
              <a:rPr lang="hu-HU" sz="1500" dirty="0" smtClean="0">
                <a:ea typeface="Courier" charset="0"/>
                <a:cs typeface="Courier" charset="0"/>
              </a:rPr>
              <a:t> PTR vers </a:t>
            </a:r>
            <a:r>
              <a:rPr lang="hu-HU" sz="1500" dirty="0" err="1" smtClean="0">
                <a:ea typeface="Courier" charset="0"/>
                <a:cs typeface="Courier" charset="0"/>
              </a:rPr>
              <a:t>l’IP</a:t>
            </a:r>
            <a:r>
              <a:rPr lang="hu-HU" sz="1500" dirty="0" smtClean="0">
                <a:ea typeface="Courier" charset="0"/>
                <a:cs typeface="Courier" charset="0"/>
              </a:rPr>
              <a:t> </a:t>
            </a:r>
            <a:r>
              <a:rPr lang="hu-HU" sz="1500" dirty="0" err="1" smtClean="0">
                <a:ea typeface="Courier" charset="0"/>
                <a:cs typeface="Courier" charset="0"/>
              </a:rPr>
              <a:t>inversée</a:t>
            </a:r>
            <a:r>
              <a:rPr lang="hu-HU" sz="1500" dirty="0" smtClean="0">
                <a:ea typeface="Courier" charset="0"/>
                <a:cs typeface="Courier" charset="0"/>
              </a:rPr>
              <a:t> 192.168.2.43 (</a:t>
            </a:r>
            <a:r>
              <a:rPr lang="hu-HU" sz="1500" dirty="0" err="1" smtClean="0">
                <a:ea typeface="Courier" charset="0"/>
                <a:cs typeface="Courier" charset="0"/>
              </a:rPr>
              <a:t>qui</a:t>
            </a:r>
            <a:r>
              <a:rPr lang="hu-HU" sz="1500" dirty="0" smtClean="0">
                <a:ea typeface="Courier" charset="0"/>
                <a:cs typeface="Courier" charset="0"/>
              </a:rPr>
              <a:t> </a:t>
            </a:r>
            <a:r>
              <a:rPr lang="hu-HU" sz="1500" dirty="0" err="1" smtClean="0">
                <a:ea typeface="Courier" charset="0"/>
                <a:cs typeface="Courier" charset="0"/>
              </a:rPr>
              <a:t>devient</a:t>
            </a:r>
            <a:r>
              <a:rPr lang="hu-HU" sz="1500" dirty="0" smtClean="0">
                <a:ea typeface="Courier" charset="0"/>
                <a:cs typeface="Courier" charset="0"/>
              </a:rPr>
              <a:t> 168.2.43). </a:t>
            </a:r>
            <a:r>
              <a:rPr lang="hu-HU" sz="1500" dirty="0" err="1" smtClean="0">
                <a:ea typeface="Courier" charset="0"/>
                <a:cs typeface="Courier" charset="0"/>
              </a:rPr>
              <a:t>Nous</a:t>
            </a:r>
            <a:r>
              <a:rPr lang="hu-HU" sz="1500" dirty="0" smtClean="0">
                <a:ea typeface="Courier" charset="0"/>
                <a:cs typeface="Courier" charset="0"/>
              </a:rPr>
              <a:t> ne </a:t>
            </a:r>
            <a:r>
              <a:rPr lang="hu-HU" sz="1500" dirty="0" err="1" smtClean="0">
                <a:ea typeface="Courier" charset="0"/>
                <a:cs typeface="Courier" charset="0"/>
              </a:rPr>
              <a:t>connaissons</a:t>
            </a:r>
            <a:r>
              <a:rPr lang="hu-HU" sz="1500" dirty="0" smtClean="0">
                <a:ea typeface="Courier" charset="0"/>
                <a:cs typeface="Courier" charset="0"/>
              </a:rPr>
              <a:t> </a:t>
            </a:r>
            <a:r>
              <a:rPr lang="hu-HU" sz="1500" dirty="0" err="1" smtClean="0">
                <a:ea typeface="Courier" charset="0"/>
                <a:cs typeface="Courier" charset="0"/>
              </a:rPr>
              <a:t>pas</a:t>
            </a:r>
            <a:r>
              <a:rPr lang="hu-HU" sz="1500" dirty="0" smtClean="0">
                <a:ea typeface="Courier" charset="0"/>
                <a:cs typeface="Courier" charset="0"/>
              </a:rPr>
              <a:t> </a:t>
            </a:r>
            <a:r>
              <a:rPr lang="hu-HU" sz="1500" dirty="0" err="1" smtClean="0">
                <a:ea typeface="Courier" charset="0"/>
                <a:cs typeface="Courier" charset="0"/>
              </a:rPr>
              <a:t>encore</a:t>
            </a:r>
            <a:r>
              <a:rPr lang="hu-HU" sz="1500" dirty="0" smtClean="0">
                <a:ea typeface="Courier" charset="0"/>
                <a:cs typeface="Courier" charset="0"/>
              </a:rPr>
              <a:t> </a:t>
            </a:r>
            <a:r>
              <a:rPr lang="hu-HU" sz="1500" dirty="0" err="1" smtClean="0">
                <a:ea typeface="Courier" charset="0"/>
                <a:cs typeface="Courier" charset="0"/>
              </a:rPr>
              <a:t>l’IP</a:t>
            </a:r>
            <a:r>
              <a:rPr lang="hu-HU" sz="1500" dirty="0" smtClean="0">
                <a:ea typeface="Courier" charset="0"/>
                <a:cs typeface="Courier" charset="0"/>
              </a:rPr>
              <a:t> de la </a:t>
            </a:r>
            <a:r>
              <a:rPr lang="hu-HU" sz="1500" dirty="0" err="1" smtClean="0">
                <a:ea typeface="Courier" charset="0"/>
                <a:cs typeface="Courier" charset="0"/>
              </a:rPr>
              <a:t>machine</a:t>
            </a:r>
            <a:r>
              <a:rPr lang="hu-HU" sz="1500" dirty="0" smtClean="0">
                <a:ea typeface="Courier" charset="0"/>
                <a:cs typeface="Courier" charset="0"/>
              </a:rPr>
              <a:t> </a:t>
            </a:r>
            <a:r>
              <a:rPr lang="hu-HU" sz="1500" dirty="0" err="1" smtClean="0">
                <a:ea typeface="Courier" charset="0"/>
                <a:cs typeface="Courier" charset="0"/>
              </a:rPr>
              <a:t>qui</a:t>
            </a:r>
            <a:r>
              <a:rPr lang="hu-HU" sz="1500" dirty="0" smtClean="0">
                <a:ea typeface="Courier" charset="0"/>
                <a:cs typeface="Courier" charset="0"/>
              </a:rPr>
              <a:t> est </a:t>
            </a:r>
            <a:r>
              <a:rPr lang="hu-HU" sz="1500" dirty="0" err="1" smtClean="0">
                <a:ea typeface="Courier" charset="0"/>
                <a:cs typeface="Courier" charset="0"/>
              </a:rPr>
              <a:t>derrière</a:t>
            </a:r>
            <a:r>
              <a:rPr lang="hu-HU" sz="1500" dirty="0" smtClean="0">
                <a:ea typeface="Courier" charset="0"/>
                <a:cs typeface="Courier" charset="0"/>
              </a:rPr>
              <a:t> le </a:t>
            </a:r>
            <a:r>
              <a:rPr lang="hu-HU" sz="1500" dirty="0" err="1" smtClean="0">
                <a:ea typeface="Courier" charset="0"/>
                <a:cs typeface="Courier" charset="0"/>
              </a:rPr>
              <a:t>nom</a:t>
            </a:r>
            <a:r>
              <a:rPr lang="hu-HU" sz="1500" dirty="0" smtClean="0">
                <a:ea typeface="Courier" charset="0"/>
                <a:cs typeface="Courier" charset="0"/>
              </a:rPr>
              <a:t> </a:t>
            </a:r>
            <a:r>
              <a:rPr lang="hu-HU" sz="1500" dirty="0" err="1" smtClean="0">
                <a:ea typeface="Courier" charset="0"/>
                <a:cs typeface="Courier" charset="0"/>
              </a:rPr>
              <a:t>application.etudiant.ma</a:t>
            </a:r>
            <a:r>
              <a:rPr lang="hu-HU" sz="1500" dirty="0" smtClean="0">
                <a:ea typeface="Courier" charset="0"/>
                <a:cs typeface="Courier" charset="0"/>
              </a:rPr>
              <a:t>. </a:t>
            </a:r>
            <a:r>
              <a:rPr lang="hu-HU" sz="1500" dirty="0" err="1" smtClean="0">
                <a:ea typeface="Courier" charset="0"/>
                <a:cs typeface="Courier" charset="0"/>
              </a:rPr>
              <a:t>Nous</a:t>
            </a:r>
            <a:r>
              <a:rPr lang="hu-HU" sz="1500" dirty="0" smtClean="0">
                <a:ea typeface="Courier" charset="0"/>
                <a:cs typeface="Courier" charset="0"/>
              </a:rPr>
              <a:t> la </a:t>
            </a:r>
            <a:r>
              <a:rPr lang="hu-HU" sz="1500" dirty="0" err="1" smtClean="0">
                <a:ea typeface="Courier" charset="0"/>
                <a:cs typeface="Courier" charset="0"/>
              </a:rPr>
              <a:t>configurerons</a:t>
            </a:r>
            <a:r>
              <a:rPr lang="hu-HU" sz="1500" dirty="0" smtClean="0">
                <a:ea typeface="Courier" charset="0"/>
                <a:cs typeface="Courier" charset="0"/>
              </a:rPr>
              <a:t> </a:t>
            </a:r>
            <a:r>
              <a:rPr lang="hu-HU" sz="1500" dirty="0" err="1" smtClean="0">
                <a:ea typeface="Courier" charset="0"/>
                <a:cs typeface="Courier" charset="0"/>
              </a:rPr>
              <a:t>dans</a:t>
            </a:r>
            <a:r>
              <a:rPr lang="hu-HU" sz="1500" dirty="0" smtClean="0">
                <a:ea typeface="Courier" charset="0"/>
                <a:cs typeface="Courier" charset="0"/>
              </a:rPr>
              <a:t> la </a:t>
            </a:r>
            <a:r>
              <a:rPr lang="hu-HU" sz="1500" dirty="0" err="1" smtClean="0">
                <a:ea typeface="Courier" charset="0"/>
                <a:cs typeface="Courier" charset="0"/>
              </a:rPr>
              <a:t>suite</a:t>
            </a:r>
            <a:r>
              <a:rPr lang="hu-HU" sz="1500" dirty="0" smtClean="0">
                <a:ea typeface="Courier" charset="0"/>
                <a:cs typeface="Courier" charset="0"/>
              </a:rPr>
              <a:t> de </a:t>
            </a:r>
            <a:r>
              <a:rPr lang="hu-HU" sz="1500" dirty="0" err="1" smtClean="0">
                <a:ea typeface="Courier" charset="0"/>
                <a:cs typeface="Courier" charset="0"/>
              </a:rPr>
              <a:t>ce</a:t>
            </a:r>
            <a:r>
              <a:rPr lang="hu-HU" sz="1500" dirty="0" smtClean="0">
                <a:ea typeface="Courier" charset="0"/>
                <a:cs typeface="Courier" charset="0"/>
              </a:rPr>
              <a:t> </a:t>
            </a:r>
            <a:r>
              <a:rPr lang="hu-HU" sz="1500" dirty="0" err="1" smtClean="0">
                <a:ea typeface="Courier" charset="0"/>
                <a:cs typeface="Courier" charset="0"/>
              </a:rPr>
              <a:t>cours</a:t>
            </a:r>
            <a:r>
              <a:rPr lang="hu-HU" sz="1500" dirty="0" smtClean="0">
                <a:ea typeface="Courier" charset="0"/>
                <a:cs typeface="Courier" charset="0"/>
              </a:rPr>
              <a:t>.</a:t>
            </a:r>
          </a:p>
          <a:p>
            <a:r>
              <a:rPr lang="hu-HU" sz="1500" dirty="0" smtClean="0">
                <a:ea typeface="Courier" charset="0"/>
                <a:cs typeface="Courier" charset="0"/>
              </a:rPr>
              <a:t>Il est </a:t>
            </a:r>
            <a:r>
              <a:rPr lang="hu-HU" sz="1500" dirty="0" err="1" smtClean="0">
                <a:ea typeface="Courier" charset="0"/>
                <a:cs typeface="Courier" charset="0"/>
              </a:rPr>
              <a:t>également</a:t>
            </a:r>
            <a:r>
              <a:rPr lang="hu-HU" sz="1500" dirty="0" smtClean="0">
                <a:ea typeface="Courier" charset="0"/>
                <a:cs typeface="Courier" charset="0"/>
              </a:rPr>
              <a:t> </a:t>
            </a:r>
            <a:r>
              <a:rPr lang="hu-HU" sz="1500" dirty="0" err="1" smtClean="0">
                <a:ea typeface="Courier" charset="0"/>
                <a:cs typeface="Courier" charset="0"/>
              </a:rPr>
              <a:t>à</a:t>
            </a:r>
            <a:r>
              <a:rPr lang="hu-HU" sz="1500" dirty="0" smtClean="0">
                <a:ea typeface="Courier" charset="0"/>
                <a:cs typeface="Courier" charset="0"/>
              </a:rPr>
              <a:t> </a:t>
            </a:r>
            <a:r>
              <a:rPr lang="hu-HU" sz="1500" dirty="0" err="1" smtClean="0">
                <a:ea typeface="Courier" charset="0"/>
                <a:cs typeface="Courier" charset="0"/>
              </a:rPr>
              <a:t>noter</a:t>
            </a:r>
            <a:r>
              <a:rPr lang="hu-HU" sz="1500" dirty="0" smtClean="0">
                <a:ea typeface="Courier" charset="0"/>
                <a:cs typeface="Courier" charset="0"/>
              </a:rPr>
              <a:t> </a:t>
            </a:r>
            <a:r>
              <a:rPr lang="hu-HU" sz="1500" dirty="0" err="1" smtClean="0">
                <a:ea typeface="Courier" charset="0"/>
                <a:cs typeface="Courier" charset="0"/>
              </a:rPr>
              <a:t>que</a:t>
            </a:r>
            <a:r>
              <a:rPr lang="hu-HU" sz="1500" dirty="0" smtClean="0">
                <a:ea typeface="Courier" charset="0"/>
                <a:cs typeface="Courier" charset="0"/>
              </a:rPr>
              <a:t> </a:t>
            </a:r>
            <a:r>
              <a:rPr lang="hu-HU" sz="1500" dirty="0" err="1" smtClean="0">
                <a:ea typeface="Courier" charset="0"/>
                <a:cs typeface="Courier" charset="0"/>
              </a:rPr>
              <a:t>nous</a:t>
            </a:r>
            <a:r>
              <a:rPr lang="hu-HU" sz="1500" dirty="0" smtClean="0">
                <a:ea typeface="Courier" charset="0"/>
                <a:cs typeface="Courier" charset="0"/>
              </a:rPr>
              <a:t> ne </a:t>
            </a:r>
            <a:r>
              <a:rPr lang="hu-HU" sz="1500" dirty="0" err="1" smtClean="0">
                <a:ea typeface="Courier" charset="0"/>
                <a:cs typeface="Courier" charset="0"/>
              </a:rPr>
              <a:t>mettons</a:t>
            </a:r>
            <a:r>
              <a:rPr lang="hu-HU" sz="1500" dirty="0" smtClean="0">
                <a:ea typeface="Courier" charset="0"/>
                <a:cs typeface="Courier" charset="0"/>
              </a:rPr>
              <a:t> </a:t>
            </a:r>
            <a:r>
              <a:rPr lang="hu-HU" sz="1500" dirty="0" err="1" smtClean="0">
                <a:ea typeface="Courier" charset="0"/>
                <a:cs typeface="Courier" charset="0"/>
              </a:rPr>
              <a:t>qu’une</a:t>
            </a:r>
            <a:r>
              <a:rPr lang="hu-HU" sz="1500" dirty="0" smtClean="0">
                <a:ea typeface="Courier" charset="0"/>
                <a:cs typeface="Courier" charset="0"/>
              </a:rPr>
              <a:t> </a:t>
            </a:r>
            <a:r>
              <a:rPr lang="hu-HU" sz="1500" dirty="0" err="1" smtClean="0">
                <a:ea typeface="Courier" charset="0"/>
                <a:cs typeface="Courier" charset="0"/>
              </a:rPr>
              <a:t>seule</a:t>
            </a:r>
            <a:r>
              <a:rPr lang="hu-HU" sz="1500" dirty="0" smtClean="0">
                <a:ea typeface="Courier" charset="0"/>
                <a:cs typeface="Courier" charset="0"/>
              </a:rPr>
              <a:t> </a:t>
            </a:r>
            <a:r>
              <a:rPr lang="hu-HU" sz="1500" dirty="0" err="1" smtClean="0">
                <a:ea typeface="Courier" charset="0"/>
                <a:cs typeface="Courier" charset="0"/>
              </a:rPr>
              <a:t>entrée</a:t>
            </a:r>
            <a:r>
              <a:rPr lang="hu-HU" sz="1500" dirty="0" smtClean="0">
                <a:ea typeface="Courier" charset="0"/>
                <a:cs typeface="Courier" charset="0"/>
              </a:rPr>
              <a:t> </a:t>
            </a:r>
            <a:r>
              <a:rPr lang="hu-HU" sz="1500" dirty="0" err="1" smtClean="0">
                <a:ea typeface="Courier" charset="0"/>
                <a:cs typeface="Courier" charset="0"/>
              </a:rPr>
              <a:t>sur</a:t>
            </a:r>
            <a:r>
              <a:rPr lang="hu-HU" sz="1500" dirty="0" smtClean="0">
                <a:ea typeface="Courier" charset="0"/>
                <a:cs typeface="Courier" charset="0"/>
              </a:rPr>
              <a:t> le PTR </a:t>
            </a:r>
            <a:r>
              <a:rPr lang="hu-HU" sz="1500" dirty="0" err="1" smtClean="0">
                <a:ea typeface="Courier" charset="0"/>
                <a:cs typeface="Courier" charset="0"/>
              </a:rPr>
              <a:t>contrairement</a:t>
            </a:r>
            <a:r>
              <a:rPr lang="hu-HU" sz="1500" dirty="0" smtClean="0">
                <a:ea typeface="Courier" charset="0"/>
                <a:cs typeface="Courier" charset="0"/>
              </a:rPr>
              <a:t> </a:t>
            </a:r>
            <a:r>
              <a:rPr lang="hu-HU" sz="1500" dirty="0" err="1" smtClean="0">
                <a:ea typeface="Courier" charset="0"/>
                <a:cs typeface="Courier" charset="0"/>
              </a:rPr>
              <a:t>à</a:t>
            </a:r>
            <a:r>
              <a:rPr lang="hu-HU" sz="1500" dirty="0" smtClean="0">
                <a:ea typeface="Courier" charset="0"/>
                <a:cs typeface="Courier" charset="0"/>
              </a:rPr>
              <a:t> </a:t>
            </a:r>
            <a:r>
              <a:rPr lang="hu-HU" sz="1500" dirty="0" err="1" smtClean="0">
                <a:ea typeface="Courier" charset="0"/>
                <a:cs typeface="Courier" charset="0"/>
              </a:rPr>
              <a:t>l’entrée</a:t>
            </a:r>
            <a:r>
              <a:rPr lang="hu-HU" sz="1500" dirty="0" smtClean="0">
                <a:ea typeface="Courier" charset="0"/>
                <a:cs typeface="Courier" charset="0"/>
              </a:rPr>
              <a:t> </a:t>
            </a:r>
            <a:r>
              <a:rPr lang="hu-HU" sz="1500" dirty="0" err="1" smtClean="0">
                <a:ea typeface="Courier" charset="0"/>
                <a:cs typeface="Courier" charset="0"/>
              </a:rPr>
              <a:t>à</a:t>
            </a:r>
            <a:r>
              <a:rPr lang="hu-HU" sz="1500" dirty="0" smtClean="0">
                <a:ea typeface="Courier" charset="0"/>
                <a:cs typeface="Courier" charset="0"/>
              </a:rPr>
              <a:t> </a:t>
            </a:r>
            <a:r>
              <a:rPr lang="hu-HU" sz="1500" dirty="0" err="1" smtClean="0">
                <a:ea typeface="Courier" charset="0"/>
                <a:cs typeface="Courier" charset="0"/>
              </a:rPr>
              <a:t>qui</a:t>
            </a:r>
            <a:r>
              <a:rPr lang="hu-HU" sz="1500" dirty="0" smtClean="0">
                <a:ea typeface="Courier" charset="0"/>
                <a:cs typeface="Courier" charset="0"/>
              </a:rPr>
              <a:t> </a:t>
            </a:r>
            <a:r>
              <a:rPr lang="hu-HU" sz="1500" dirty="0" err="1" smtClean="0">
                <a:ea typeface="Courier" charset="0"/>
                <a:cs typeface="Courier" charset="0"/>
              </a:rPr>
              <a:t>avait</a:t>
            </a:r>
            <a:r>
              <a:rPr lang="hu-HU" sz="1500" dirty="0" smtClean="0">
                <a:ea typeface="Courier" charset="0"/>
                <a:cs typeface="Courier" charset="0"/>
              </a:rPr>
              <a:t> pour </a:t>
            </a:r>
            <a:r>
              <a:rPr lang="hu-HU" sz="1500" dirty="0" err="1" smtClean="0">
                <a:ea typeface="Courier" charset="0"/>
                <a:cs typeface="Courier" charset="0"/>
              </a:rPr>
              <a:t>l’instant</a:t>
            </a:r>
            <a:r>
              <a:rPr lang="hu-HU" sz="1500" dirty="0" smtClean="0">
                <a:ea typeface="Courier" charset="0"/>
                <a:cs typeface="Courier" charset="0"/>
              </a:rPr>
              <a:t> 2 IP </a:t>
            </a:r>
            <a:r>
              <a:rPr lang="hu-HU" sz="1500" dirty="0" err="1" smtClean="0">
                <a:ea typeface="Courier" charset="0"/>
                <a:cs typeface="Courier" charset="0"/>
              </a:rPr>
              <a:t>correspondante</a:t>
            </a:r>
            <a:r>
              <a:rPr lang="hu-HU" sz="1500" dirty="0" smtClean="0">
                <a:ea typeface="Courier" charset="0"/>
                <a:cs typeface="Courier" charset="0"/>
              </a:rPr>
              <a:t>.</a:t>
            </a:r>
            <a:endParaRPr lang="fr-FR" sz="1500" dirty="0">
              <a:ea typeface="Courier" charset="0"/>
              <a:cs typeface="Courier" charset="0"/>
            </a:endParaRPr>
          </a:p>
        </p:txBody>
      </p:sp>
    </p:spTree>
    <p:extLst>
      <p:ext uri="{BB962C8B-B14F-4D97-AF65-F5344CB8AC3E}">
        <p14:creationId xmlns:p14="http://schemas.microsoft.com/office/powerpoint/2010/main" val="21725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 de </a:t>
            </a:r>
            <a:r>
              <a:rPr lang="fr-FR" dirty="0" err="1" smtClean="0"/>
              <a:t>bind</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Nous allons maintenant déclarer nos deux fichiers dans le fichier de configuration principal de </a:t>
            </a:r>
            <a:r>
              <a:rPr lang="fr-FR" dirty="0" err="1" smtClean="0"/>
              <a:t>bind</a:t>
            </a:r>
            <a:r>
              <a:rPr lang="fr-FR" dirty="0" smtClean="0"/>
              <a:t>.</a:t>
            </a:r>
          </a:p>
          <a:p>
            <a:r>
              <a:rPr lang="fr-FR" dirty="0" smtClean="0"/>
              <a:t>Pour cela nous devons éditer le fichier /</a:t>
            </a:r>
            <a:r>
              <a:rPr lang="fr-FR" dirty="0" err="1" smtClean="0"/>
              <a:t>etc</a:t>
            </a:r>
            <a:r>
              <a:rPr lang="fr-FR" dirty="0" smtClean="0"/>
              <a:t>/</a:t>
            </a:r>
            <a:r>
              <a:rPr lang="fr-FR" dirty="0" err="1" smtClean="0"/>
              <a:t>bind</a:t>
            </a:r>
            <a:r>
              <a:rPr lang="fr-FR" dirty="0" smtClean="0"/>
              <a:t>/</a:t>
            </a:r>
            <a:r>
              <a:rPr lang="fr-FR" dirty="0" err="1" smtClean="0"/>
              <a:t>named.conf</a:t>
            </a:r>
            <a:r>
              <a:rPr lang="fr-FR" dirty="0" smtClean="0"/>
              <a:t> et ajouter à la fin : </a:t>
            </a:r>
          </a:p>
          <a:p>
            <a:pPr marL="0" indent="0">
              <a:buNone/>
            </a:pPr>
            <a:r>
              <a:rPr lang="fr-FR" dirty="0">
                <a:latin typeface="Courier" charset="0"/>
                <a:ea typeface="Courier" charset="0"/>
                <a:cs typeface="Courier" charset="0"/>
              </a:rPr>
              <a:t>zone </a:t>
            </a:r>
            <a:r>
              <a:rPr lang="fr-FR" dirty="0" smtClean="0">
                <a:latin typeface="Courier" charset="0"/>
                <a:ea typeface="Courier" charset="0"/>
                <a:cs typeface="Courier" charset="0"/>
              </a:rPr>
              <a:t> "</a:t>
            </a:r>
            <a:r>
              <a:rPr lang="fr-FR" dirty="0" err="1" smtClean="0">
                <a:latin typeface="Courier" charset="0"/>
                <a:ea typeface="Courier" charset="0"/>
                <a:cs typeface="Courier" charset="0"/>
              </a:rPr>
              <a:t>etudiant.ma</a:t>
            </a:r>
            <a:r>
              <a:rPr lang="fr-FR" dirty="0" smtClean="0">
                <a:latin typeface="Courier" charset="0"/>
                <a:ea typeface="Courier" charset="0"/>
                <a:cs typeface="Courier" charset="0"/>
              </a:rPr>
              <a:t>" </a:t>
            </a:r>
            <a:r>
              <a:rPr lang="fr-FR" dirty="0">
                <a:latin typeface="Courier" charset="0"/>
                <a:ea typeface="Courier" charset="0"/>
                <a:cs typeface="Courier" charset="0"/>
              </a:rPr>
              <a:t>{</a:t>
            </a:r>
          </a:p>
          <a:p>
            <a:pPr marL="0" indent="0">
              <a:buNone/>
            </a:pPr>
            <a:r>
              <a:rPr lang="fr-FR" dirty="0" smtClean="0">
                <a:latin typeface="Courier" charset="0"/>
                <a:ea typeface="Courier" charset="0"/>
                <a:cs typeface="Courier" charset="0"/>
              </a:rPr>
              <a:t>	type </a:t>
            </a:r>
            <a:r>
              <a:rPr lang="fr-FR" dirty="0">
                <a:latin typeface="Courier" charset="0"/>
                <a:ea typeface="Courier" charset="0"/>
                <a:cs typeface="Courier" charset="0"/>
              </a:rPr>
              <a:t>master;</a:t>
            </a:r>
          </a:p>
          <a:p>
            <a:pPr marL="0" indent="0">
              <a:buNone/>
            </a:pPr>
            <a:r>
              <a:rPr lang="fr-FR" dirty="0" smtClean="0">
                <a:latin typeface="Courier" charset="0"/>
                <a:ea typeface="Courier" charset="0"/>
                <a:cs typeface="Courier" charset="0"/>
              </a:rPr>
              <a:t>	file </a:t>
            </a:r>
            <a:r>
              <a:rPr lang="fr-FR" dirty="0">
                <a:latin typeface="Courier" charset="0"/>
                <a:ea typeface="Courier" charset="0"/>
                <a:cs typeface="Courier" charset="0"/>
              </a:rPr>
              <a:t>"/</a:t>
            </a:r>
            <a:r>
              <a:rPr lang="fr-FR" dirty="0" err="1" smtClean="0">
                <a:latin typeface="Courier" charset="0"/>
                <a:ea typeface="Courier" charset="0"/>
                <a:cs typeface="Courier" charset="0"/>
              </a:rPr>
              <a:t>etc</a:t>
            </a:r>
            <a:r>
              <a:rPr lang="fr-FR" dirty="0" smtClean="0">
                <a:latin typeface="Courier" charset="0"/>
                <a:ea typeface="Courier" charset="0"/>
                <a:cs typeface="Courier" charset="0"/>
              </a:rPr>
              <a:t>/</a:t>
            </a:r>
            <a:r>
              <a:rPr lang="fr-FR" dirty="0" err="1" smtClean="0">
                <a:latin typeface="Courier" charset="0"/>
                <a:ea typeface="Courier" charset="0"/>
                <a:cs typeface="Courier" charset="0"/>
              </a:rPr>
              <a:t>bind</a:t>
            </a:r>
            <a:r>
              <a:rPr lang="fr-FR" dirty="0" smtClean="0">
                <a:latin typeface="Courier" charset="0"/>
                <a:ea typeface="Courier" charset="0"/>
                <a:cs typeface="Courier" charset="0"/>
              </a:rPr>
              <a:t>/</a:t>
            </a:r>
            <a:r>
              <a:rPr lang="fr-FR" dirty="0" err="1" smtClean="0">
                <a:latin typeface="Courier" charset="0"/>
                <a:ea typeface="Courier" charset="0"/>
                <a:cs typeface="Courier" charset="0"/>
              </a:rPr>
              <a:t>db.etudiant.ma</a:t>
            </a:r>
            <a:r>
              <a:rPr lang="fr-FR" dirty="0" smtClean="0">
                <a:latin typeface="Courier" charset="0"/>
                <a:ea typeface="Courier" charset="0"/>
                <a:cs typeface="Courier" charset="0"/>
              </a:rPr>
              <a:t>";</a:t>
            </a:r>
            <a:endParaRPr lang="fr-FR" dirty="0">
              <a:latin typeface="Courier" charset="0"/>
              <a:ea typeface="Courier" charset="0"/>
              <a:cs typeface="Courier" charset="0"/>
            </a:endParaRPr>
          </a:p>
          <a:p>
            <a:pPr marL="0" indent="0">
              <a:buNone/>
            </a:pPr>
            <a:r>
              <a:rPr lang="fr-FR" dirty="0" smtClean="0">
                <a:latin typeface="Courier" charset="0"/>
                <a:ea typeface="Courier" charset="0"/>
                <a:cs typeface="Courier" charset="0"/>
              </a:rPr>
              <a:t>	</a:t>
            </a:r>
            <a:r>
              <a:rPr lang="fr-FR" dirty="0" err="1" smtClean="0">
                <a:latin typeface="Courier" charset="0"/>
                <a:ea typeface="Courier" charset="0"/>
                <a:cs typeface="Courier" charset="0"/>
              </a:rPr>
              <a:t>forwarders</a:t>
            </a:r>
            <a:r>
              <a:rPr lang="fr-FR" dirty="0">
                <a:latin typeface="Courier" charset="0"/>
                <a:ea typeface="Courier" charset="0"/>
                <a:cs typeface="Courier" charset="0"/>
              </a:rPr>
              <a:t>{};</a:t>
            </a:r>
          </a:p>
          <a:p>
            <a:pPr marL="0" indent="0">
              <a:buNone/>
            </a:pPr>
            <a:r>
              <a:rPr lang="uk-UA" dirty="0">
                <a:latin typeface="Courier" charset="0"/>
                <a:ea typeface="Courier" charset="0"/>
                <a:cs typeface="Courier" charset="0"/>
              </a:rPr>
              <a:t>};</a:t>
            </a:r>
          </a:p>
          <a:p>
            <a:pPr marL="0" indent="0">
              <a:buNone/>
            </a:pPr>
            <a:r>
              <a:rPr lang="pl-PL" dirty="0" err="1">
                <a:latin typeface="Courier" charset="0"/>
                <a:ea typeface="Courier" charset="0"/>
                <a:cs typeface="Courier" charset="0"/>
              </a:rPr>
              <a:t>zone</a:t>
            </a:r>
            <a:r>
              <a:rPr lang="pl-PL" dirty="0">
                <a:latin typeface="Courier" charset="0"/>
                <a:ea typeface="Courier" charset="0"/>
                <a:cs typeface="Courier" charset="0"/>
              </a:rPr>
              <a:t> "2.168.192.in-addr.arpa" {</a:t>
            </a:r>
          </a:p>
          <a:p>
            <a:pPr marL="0" indent="0">
              <a:buNone/>
            </a:pPr>
            <a:r>
              <a:rPr lang="pl-PL" dirty="0" smtClean="0">
                <a:latin typeface="Courier" charset="0"/>
                <a:ea typeface="Courier" charset="0"/>
                <a:cs typeface="Courier" charset="0"/>
              </a:rPr>
              <a:t>	</a:t>
            </a:r>
            <a:r>
              <a:rPr lang="pl-PL" dirty="0" err="1" smtClean="0">
                <a:latin typeface="Courier" charset="0"/>
                <a:ea typeface="Courier" charset="0"/>
                <a:cs typeface="Courier" charset="0"/>
              </a:rPr>
              <a:t>type</a:t>
            </a:r>
            <a:r>
              <a:rPr lang="pl-PL" dirty="0" smtClean="0">
                <a:latin typeface="Courier" charset="0"/>
                <a:ea typeface="Courier" charset="0"/>
                <a:cs typeface="Courier" charset="0"/>
              </a:rPr>
              <a:t> </a:t>
            </a:r>
            <a:r>
              <a:rPr lang="pl-PL" dirty="0">
                <a:latin typeface="Courier" charset="0"/>
                <a:ea typeface="Courier" charset="0"/>
                <a:cs typeface="Courier" charset="0"/>
              </a:rPr>
              <a:t>master;</a:t>
            </a:r>
          </a:p>
          <a:p>
            <a:pPr marL="0" indent="0">
              <a:buNone/>
            </a:pPr>
            <a:r>
              <a:rPr lang="pl-PL" dirty="0" smtClean="0">
                <a:latin typeface="Courier" charset="0"/>
                <a:ea typeface="Courier" charset="0"/>
                <a:cs typeface="Courier" charset="0"/>
              </a:rPr>
              <a:t>	file </a:t>
            </a:r>
            <a:r>
              <a:rPr lang="pl-PL" dirty="0">
                <a:latin typeface="Courier" charset="0"/>
                <a:ea typeface="Courier" charset="0"/>
                <a:cs typeface="Courier" charset="0"/>
              </a:rPr>
              <a:t>"/</a:t>
            </a:r>
            <a:r>
              <a:rPr lang="pl-PL" dirty="0" err="1" smtClean="0">
                <a:latin typeface="Courier" charset="0"/>
                <a:ea typeface="Courier" charset="0"/>
                <a:cs typeface="Courier" charset="0"/>
              </a:rPr>
              <a:t>etc</a:t>
            </a:r>
            <a:r>
              <a:rPr lang="pl-PL" dirty="0" smtClean="0">
                <a:latin typeface="Courier" charset="0"/>
                <a:ea typeface="Courier" charset="0"/>
                <a:cs typeface="Courier" charset="0"/>
              </a:rPr>
              <a:t>/bind/</a:t>
            </a:r>
            <a:r>
              <a:rPr lang="pl-PL" dirty="0" err="1" smtClean="0">
                <a:latin typeface="Courier" charset="0"/>
                <a:ea typeface="Courier" charset="0"/>
                <a:cs typeface="Courier" charset="0"/>
              </a:rPr>
              <a:t>db.etudiant.ma.inv</a:t>
            </a:r>
            <a:r>
              <a:rPr lang="pl-PL" dirty="0">
                <a:latin typeface="Courier" charset="0"/>
                <a:ea typeface="Courier" charset="0"/>
                <a:cs typeface="Courier" charset="0"/>
              </a:rPr>
              <a:t>";</a:t>
            </a:r>
          </a:p>
          <a:p>
            <a:pPr marL="0" indent="0">
              <a:buNone/>
            </a:pPr>
            <a:r>
              <a:rPr lang="pl-PL" dirty="0" smtClean="0">
                <a:latin typeface="Courier" charset="0"/>
                <a:ea typeface="Courier" charset="0"/>
                <a:cs typeface="Courier" charset="0"/>
              </a:rPr>
              <a:t>	</a:t>
            </a:r>
            <a:r>
              <a:rPr lang="pl-PL" dirty="0" err="1" smtClean="0">
                <a:latin typeface="Courier" charset="0"/>
                <a:ea typeface="Courier" charset="0"/>
                <a:cs typeface="Courier" charset="0"/>
              </a:rPr>
              <a:t>forwarders</a:t>
            </a:r>
            <a:r>
              <a:rPr lang="pl-PL" dirty="0">
                <a:latin typeface="Courier" charset="0"/>
                <a:ea typeface="Courier" charset="0"/>
                <a:cs typeface="Courier" charset="0"/>
              </a:rPr>
              <a:t>{};</a:t>
            </a:r>
          </a:p>
          <a:p>
            <a:pPr marL="0" indent="0">
              <a:buNone/>
            </a:pPr>
            <a:r>
              <a:rPr lang="uk-UA" dirty="0" smtClean="0">
                <a:latin typeface="Courier" charset="0"/>
                <a:ea typeface="Courier" charset="0"/>
                <a:cs typeface="Courier" charset="0"/>
              </a:rPr>
              <a:t>};</a:t>
            </a:r>
            <a:endParaRPr lang="fr-FR" dirty="0" smtClean="0">
              <a:latin typeface="Courier" charset="0"/>
              <a:ea typeface="Courier" charset="0"/>
              <a:cs typeface="Courier" charset="0"/>
            </a:endParaRPr>
          </a:p>
          <a:p>
            <a:r>
              <a:rPr lang="fr-FR" dirty="0" smtClean="0">
                <a:ea typeface="Courier" charset="0"/>
                <a:cs typeface="Courier" charset="0"/>
              </a:rPr>
              <a:t>Il est a noter que pour la zone inverse nous avons déclarer la plage d’IP en inversé (192.168.2 devient 2.168.192). Il faut adapter cette plage à la configuration de votre réseau.</a:t>
            </a:r>
          </a:p>
        </p:txBody>
      </p:sp>
    </p:spTree>
    <p:extLst>
      <p:ext uri="{BB962C8B-B14F-4D97-AF65-F5344CB8AC3E}">
        <p14:creationId xmlns:p14="http://schemas.microsoft.com/office/powerpoint/2010/main" val="1076529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Installation de </a:t>
            </a:r>
            <a:r>
              <a:rPr lang="fr-FR" dirty="0" err="1" smtClean="0"/>
              <a:t>bind</a:t>
            </a:r>
            <a:endParaRPr lang="fr-FR" dirty="0"/>
          </a:p>
        </p:txBody>
      </p:sp>
      <p:sp>
        <p:nvSpPr>
          <p:cNvPr id="5" name="Espace réservé du contenu 2"/>
          <p:cNvSpPr>
            <a:spLocks noGrp="1"/>
          </p:cNvSpPr>
          <p:nvPr>
            <p:ph idx="1"/>
          </p:nvPr>
        </p:nvSpPr>
        <p:spPr>
          <a:xfrm>
            <a:off x="838200" y="1825625"/>
            <a:ext cx="10515600" cy="4351338"/>
          </a:xfrm>
        </p:spPr>
        <p:txBody>
          <a:bodyPr>
            <a:normAutofit fontScale="92500"/>
          </a:bodyPr>
          <a:lstStyle/>
          <a:p>
            <a:r>
              <a:rPr lang="fr-FR" dirty="0" smtClean="0"/>
              <a:t>Enfin nous allons configurer les « </a:t>
            </a:r>
            <a:r>
              <a:rPr lang="fr-FR" dirty="0" err="1" smtClean="0"/>
              <a:t>forwarders</a:t>
            </a:r>
            <a:r>
              <a:rPr lang="fr-FR" dirty="0" smtClean="0"/>
              <a:t> » de notre serveur DNS.</a:t>
            </a:r>
          </a:p>
          <a:p>
            <a:r>
              <a:rPr lang="fr-FR" dirty="0" smtClean="0">
                <a:ea typeface="Courier" charset="0"/>
                <a:cs typeface="Courier" charset="0"/>
              </a:rPr>
              <a:t>Les « </a:t>
            </a:r>
            <a:r>
              <a:rPr lang="fr-FR" dirty="0" err="1" smtClean="0">
                <a:ea typeface="Courier" charset="0"/>
                <a:cs typeface="Courier" charset="0"/>
              </a:rPr>
              <a:t>forwarders</a:t>
            </a:r>
            <a:r>
              <a:rPr lang="fr-FR" dirty="0" smtClean="0">
                <a:ea typeface="Courier" charset="0"/>
                <a:cs typeface="Courier" charset="0"/>
              </a:rPr>
              <a:t> » sont utilisé quand </a:t>
            </a:r>
            <a:r>
              <a:rPr lang="fr-FR" dirty="0" err="1" smtClean="0">
                <a:ea typeface="Courier" charset="0"/>
                <a:cs typeface="Courier" charset="0"/>
              </a:rPr>
              <a:t>bind</a:t>
            </a:r>
            <a:r>
              <a:rPr lang="fr-FR" dirty="0" smtClean="0">
                <a:ea typeface="Courier" charset="0"/>
                <a:cs typeface="Courier" charset="0"/>
              </a:rPr>
              <a:t> </a:t>
            </a:r>
            <a:r>
              <a:rPr lang="fr-FR" dirty="0" err="1" smtClean="0">
                <a:ea typeface="Courier" charset="0"/>
                <a:cs typeface="Courier" charset="0"/>
              </a:rPr>
              <a:t>recoit</a:t>
            </a:r>
            <a:r>
              <a:rPr lang="fr-FR" dirty="0" smtClean="0">
                <a:ea typeface="Courier" charset="0"/>
                <a:cs typeface="Courier" charset="0"/>
              </a:rPr>
              <a:t> une requête DNS, que le domaine ne fait pas parti de sa configuration. La requête est alors relayée vers un autre serveurs DNS qui cherchera à son tour le domaine demandé.</a:t>
            </a:r>
          </a:p>
          <a:p>
            <a:r>
              <a:rPr lang="fr-FR" dirty="0" smtClean="0">
                <a:ea typeface="Courier" charset="0"/>
                <a:cs typeface="Courier" charset="0"/>
              </a:rPr>
              <a:t>Dans le fichier /</a:t>
            </a:r>
            <a:r>
              <a:rPr lang="fr-FR" dirty="0" err="1" smtClean="0">
                <a:ea typeface="Courier" charset="0"/>
                <a:cs typeface="Courier" charset="0"/>
              </a:rPr>
              <a:t>etc</a:t>
            </a:r>
            <a:r>
              <a:rPr lang="fr-FR" dirty="0" smtClean="0">
                <a:ea typeface="Courier" charset="0"/>
                <a:cs typeface="Courier" charset="0"/>
              </a:rPr>
              <a:t>/</a:t>
            </a:r>
            <a:r>
              <a:rPr lang="fr-FR" dirty="0" err="1" smtClean="0">
                <a:ea typeface="Courier" charset="0"/>
                <a:cs typeface="Courier" charset="0"/>
              </a:rPr>
              <a:t>bind</a:t>
            </a:r>
            <a:r>
              <a:rPr lang="fr-FR" dirty="0" smtClean="0">
                <a:ea typeface="Courier" charset="0"/>
                <a:cs typeface="Courier" charset="0"/>
              </a:rPr>
              <a:t>/</a:t>
            </a:r>
            <a:r>
              <a:rPr lang="fr-FR" dirty="0" err="1" smtClean="0">
                <a:ea typeface="Courier" charset="0"/>
                <a:cs typeface="Courier" charset="0"/>
              </a:rPr>
              <a:t>named.conf.options</a:t>
            </a:r>
            <a:r>
              <a:rPr lang="fr-FR" dirty="0" smtClean="0">
                <a:ea typeface="Courier" charset="0"/>
                <a:cs typeface="Courier" charset="0"/>
              </a:rPr>
              <a:t> il faut ajouter</a:t>
            </a:r>
          </a:p>
          <a:p>
            <a:pPr marL="0" indent="0">
              <a:buNone/>
            </a:pPr>
            <a:r>
              <a:rPr lang="fr-FR" sz="1600" dirty="0" err="1">
                <a:latin typeface="Courier" charset="0"/>
                <a:ea typeface="Courier" charset="0"/>
                <a:cs typeface="Courier" charset="0"/>
              </a:rPr>
              <a:t>forwarders</a:t>
            </a:r>
            <a:r>
              <a:rPr lang="fr-FR" sz="1600" dirty="0">
                <a:latin typeface="Courier" charset="0"/>
                <a:ea typeface="Courier" charset="0"/>
                <a:cs typeface="Courier" charset="0"/>
              </a:rPr>
              <a:t> {</a:t>
            </a:r>
          </a:p>
          <a:p>
            <a:pPr marL="0" indent="0">
              <a:buNone/>
            </a:pPr>
            <a:r>
              <a:rPr lang="de-DE" sz="1600" dirty="0">
                <a:latin typeface="Courier" charset="0"/>
                <a:ea typeface="Courier" charset="0"/>
                <a:cs typeface="Courier" charset="0"/>
              </a:rPr>
              <a:t>                8.8.8.8;</a:t>
            </a:r>
          </a:p>
          <a:p>
            <a:pPr marL="0" indent="0">
              <a:buNone/>
            </a:pPr>
            <a:r>
              <a:rPr lang="de-DE" sz="1600" dirty="0">
                <a:latin typeface="Courier" charset="0"/>
                <a:ea typeface="Courier" charset="0"/>
                <a:cs typeface="Courier" charset="0"/>
              </a:rPr>
              <a:t>                8.8.4.4;</a:t>
            </a:r>
          </a:p>
          <a:p>
            <a:pPr marL="0" indent="0">
              <a:buNone/>
            </a:pPr>
            <a:r>
              <a:rPr lang="de-DE" sz="1600" dirty="0">
                <a:latin typeface="Courier" charset="0"/>
                <a:ea typeface="Courier" charset="0"/>
                <a:cs typeface="Courier" charset="0"/>
              </a:rPr>
              <a:t>  </a:t>
            </a:r>
            <a:r>
              <a:rPr lang="de-DE" sz="1600" dirty="0" smtClean="0">
                <a:latin typeface="Courier" charset="0"/>
                <a:ea typeface="Courier" charset="0"/>
                <a:cs typeface="Courier" charset="0"/>
              </a:rPr>
              <a:t>      	   };</a:t>
            </a:r>
          </a:p>
          <a:p>
            <a:pPr marL="0" indent="0">
              <a:buNone/>
            </a:pPr>
            <a:r>
              <a:rPr lang="fr-FR" dirty="0" smtClean="0">
                <a:ea typeface="Courier" charset="0"/>
                <a:cs typeface="Courier" charset="0"/>
              </a:rPr>
              <a:t>Il faut maintenant redémarrer le service </a:t>
            </a:r>
            <a:r>
              <a:rPr lang="fr-FR" dirty="0" err="1" smtClean="0">
                <a:ea typeface="Courier" charset="0"/>
                <a:cs typeface="Courier" charset="0"/>
              </a:rPr>
              <a:t>bind</a:t>
            </a:r>
            <a:r>
              <a:rPr lang="fr-FR" dirty="0" smtClean="0">
                <a:ea typeface="Courier" charset="0"/>
                <a:cs typeface="Courier" charset="0"/>
              </a:rPr>
              <a:t> avec : </a:t>
            </a:r>
            <a:r>
              <a:rPr lang="fr-FR" dirty="0" smtClean="0">
                <a:latin typeface="Courier" charset="0"/>
                <a:ea typeface="Courier" charset="0"/>
                <a:cs typeface="Courier" charset="0"/>
              </a:rPr>
              <a:t>service bind9 restart</a:t>
            </a:r>
          </a:p>
        </p:txBody>
      </p:sp>
    </p:spTree>
    <p:extLst>
      <p:ext uri="{BB962C8B-B14F-4D97-AF65-F5344CB8AC3E}">
        <p14:creationId xmlns:p14="http://schemas.microsoft.com/office/powerpoint/2010/main" val="844881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Notre architecture</a:t>
            </a:r>
            <a:endParaRPr lang="fr-FR" dirty="0"/>
          </a:p>
        </p:txBody>
      </p:sp>
      <p:pic>
        <p:nvPicPr>
          <p:cNvPr id="1026" name="Picture 2" descr="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71" y="2689412"/>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351" y="2737821"/>
            <a:ext cx="1183341" cy="11833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eur droit avec flèche 5"/>
          <p:cNvCxnSpPr>
            <a:stCxn id="1026" idx="3"/>
            <a:endCxn id="1028" idx="1"/>
          </p:cNvCxnSpPr>
          <p:nvPr/>
        </p:nvCxnSpPr>
        <p:spPr>
          <a:xfrm>
            <a:off x="1592131" y="3329492"/>
            <a:ext cx="1011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183802" y="3969572"/>
            <a:ext cx="1785770" cy="954107"/>
          </a:xfrm>
          <a:prstGeom prst="rect">
            <a:avLst/>
          </a:prstGeom>
          <a:noFill/>
        </p:spPr>
        <p:txBody>
          <a:bodyPr wrap="square" rtlCol="0">
            <a:spAutoFit/>
          </a:bodyPr>
          <a:lstStyle/>
          <a:p>
            <a:pPr algn="ctr"/>
            <a:r>
              <a:rPr lang="fr-FR" sz="1400" dirty="0" smtClean="0"/>
              <a:t>Serveur DNS configuré en Round Robin vers plusieurs IP</a:t>
            </a:r>
            <a:endParaRPr lang="fr-FR" sz="1400" dirty="0"/>
          </a:p>
        </p:txBody>
      </p:sp>
    </p:spTree>
    <p:extLst>
      <p:ext uri="{BB962C8B-B14F-4D97-AF65-F5344CB8AC3E}">
        <p14:creationId xmlns:p14="http://schemas.microsoft.com/office/powerpoint/2010/main" val="1157836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Load</a:t>
            </a:r>
            <a:r>
              <a:rPr lang="fr-FR" dirty="0" smtClean="0"/>
              <a:t> Balancer : HA Proxy</a:t>
            </a:r>
            <a:endParaRPr lang="fr-FR" dirty="0"/>
          </a:p>
        </p:txBody>
      </p:sp>
      <p:sp>
        <p:nvSpPr>
          <p:cNvPr id="3" name="Espace réservé du contenu 2"/>
          <p:cNvSpPr>
            <a:spLocks noGrp="1"/>
          </p:cNvSpPr>
          <p:nvPr>
            <p:ph idx="1"/>
          </p:nvPr>
        </p:nvSpPr>
        <p:spPr/>
        <p:txBody>
          <a:bodyPr/>
          <a:lstStyle/>
          <a:p>
            <a:r>
              <a:rPr lang="fr-FR" dirty="0" smtClean="0"/>
              <a:t>HA Proxy est un répartiteur de charge qui va recevoir les requêtes HTTP (par exemple, car il est capable de gérer bien d’autres protocoles) et qui va les distribuer suivant une stratégie déterminée.</a:t>
            </a:r>
          </a:p>
          <a:p>
            <a:r>
              <a:rPr lang="fr-FR" dirty="0" smtClean="0"/>
              <a:t>Dans notre cas nous allons installer deux répartiteurs de charge (donc deux machines ou deux container </a:t>
            </a:r>
            <a:r>
              <a:rPr lang="is-IS" dirty="0" smtClean="0"/>
              <a:t>… à vous de choisir)</a:t>
            </a:r>
          </a:p>
          <a:p>
            <a:r>
              <a:rPr lang="is-IS" dirty="0" smtClean="0"/>
              <a:t>HA Proxy est très facile à installer et se configure à partir d’une unique fichier de configuration</a:t>
            </a:r>
            <a:endParaRPr lang="fr-FR" dirty="0"/>
          </a:p>
        </p:txBody>
      </p:sp>
    </p:spTree>
    <p:extLst>
      <p:ext uri="{BB962C8B-B14F-4D97-AF65-F5344CB8AC3E}">
        <p14:creationId xmlns:p14="http://schemas.microsoft.com/office/powerpoint/2010/main" val="694995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Installer et configurer HA Proxy</a:t>
            </a:r>
            <a:endParaRPr lang="fr-FR" dirty="0"/>
          </a:p>
        </p:txBody>
      </p:sp>
      <p:sp>
        <p:nvSpPr>
          <p:cNvPr id="3" name="Espace réservé du contenu 2"/>
          <p:cNvSpPr>
            <a:spLocks noGrp="1"/>
          </p:cNvSpPr>
          <p:nvPr>
            <p:ph idx="1"/>
          </p:nvPr>
        </p:nvSpPr>
        <p:spPr/>
        <p:txBody>
          <a:bodyPr/>
          <a:lstStyle/>
          <a:p>
            <a:r>
              <a:rPr lang="fr-FR" dirty="0" smtClean="0"/>
              <a:t>HA Proxy est extrêmement simple à installer sous Debian :</a:t>
            </a:r>
          </a:p>
          <a:p>
            <a:pPr lvl="1"/>
            <a:r>
              <a:rPr lang="fr-FR" dirty="0" err="1" smtClean="0">
                <a:latin typeface="Courier" charset="0"/>
                <a:ea typeface="Courier" charset="0"/>
                <a:cs typeface="Courier" charset="0"/>
              </a:rPr>
              <a:t>apt-get</a:t>
            </a:r>
            <a:r>
              <a:rPr lang="fr-FR" dirty="0" smtClean="0">
                <a:latin typeface="Courier" charset="0"/>
                <a:ea typeface="Courier" charset="0"/>
                <a:cs typeface="Courier" charset="0"/>
              </a:rPr>
              <a:t> </a:t>
            </a:r>
            <a:r>
              <a:rPr lang="fr-FR" dirty="0" err="1" smtClean="0">
                <a:latin typeface="Courier" charset="0"/>
                <a:ea typeface="Courier" charset="0"/>
                <a:cs typeface="Courier" charset="0"/>
              </a:rPr>
              <a:t>install</a:t>
            </a:r>
            <a:r>
              <a:rPr lang="fr-FR" dirty="0" smtClean="0">
                <a:latin typeface="Courier" charset="0"/>
                <a:ea typeface="Courier" charset="0"/>
                <a:cs typeface="Courier" charset="0"/>
              </a:rPr>
              <a:t> </a:t>
            </a:r>
            <a:r>
              <a:rPr lang="fr-FR" dirty="0" err="1" smtClean="0">
                <a:latin typeface="Courier" charset="0"/>
                <a:ea typeface="Courier" charset="0"/>
                <a:cs typeface="Courier" charset="0"/>
              </a:rPr>
              <a:t>haproxy</a:t>
            </a:r>
            <a:endParaRPr lang="fr-FR" dirty="0" smtClean="0">
              <a:latin typeface="Courier" charset="0"/>
              <a:ea typeface="Courier" charset="0"/>
              <a:cs typeface="Courier" charset="0"/>
            </a:endParaRPr>
          </a:p>
          <a:p>
            <a:pPr lvl="1"/>
            <a:endParaRPr lang="fr-FR" dirty="0">
              <a:latin typeface="Courier" charset="0"/>
              <a:ea typeface="Courier" charset="0"/>
              <a:cs typeface="Courier" charset="0"/>
            </a:endParaRPr>
          </a:p>
          <a:p>
            <a:r>
              <a:rPr lang="fr-FR" dirty="0" smtClean="0">
                <a:ea typeface="Courier" charset="0"/>
                <a:cs typeface="Courier" charset="0"/>
              </a:rPr>
              <a:t>La configuration (/</a:t>
            </a:r>
            <a:r>
              <a:rPr lang="fr-FR" dirty="0" err="1" smtClean="0">
                <a:ea typeface="Courier" charset="0"/>
                <a:cs typeface="Courier" charset="0"/>
              </a:rPr>
              <a:t>etc</a:t>
            </a:r>
            <a:r>
              <a:rPr lang="fr-FR" dirty="0" smtClean="0">
                <a:ea typeface="Courier" charset="0"/>
                <a:cs typeface="Courier" charset="0"/>
              </a:rPr>
              <a:t>/</a:t>
            </a:r>
            <a:r>
              <a:rPr lang="fr-FR" dirty="0" err="1" smtClean="0">
                <a:ea typeface="Courier" charset="0"/>
                <a:cs typeface="Courier" charset="0"/>
              </a:rPr>
              <a:t>haproxy</a:t>
            </a:r>
            <a:r>
              <a:rPr lang="fr-FR" dirty="0" smtClean="0">
                <a:ea typeface="Courier" charset="0"/>
                <a:cs typeface="Courier" charset="0"/>
              </a:rPr>
              <a:t>/</a:t>
            </a:r>
            <a:r>
              <a:rPr lang="fr-FR" dirty="0" err="1" smtClean="0">
                <a:ea typeface="Courier" charset="0"/>
                <a:cs typeface="Courier" charset="0"/>
              </a:rPr>
              <a:t>haproxy.cfg</a:t>
            </a:r>
            <a:r>
              <a:rPr lang="fr-FR" dirty="0" smtClean="0">
                <a:ea typeface="Courier" charset="0"/>
                <a:cs typeface="Courier" charset="0"/>
              </a:rPr>
              <a:t>) se fera en deux étapes :</a:t>
            </a:r>
          </a:p>
          <a:p>
            <a:pPr lvl="1"/>
            <a:r>
              <a:rPr lang="fr-FR" dirty="0" smtClean="0">
                <a:ea typeface="Courier" charset="0"/>
                <a:cs typeface="Courier" charset="0"/>
              </a:rPr>
              <a:t>La configuration du comportement global</a:t>
            </a:r>
          </a:p>
          <a:p>
            <a:pPr lvl="1"/>
            <a:r>
              <a:rPr lang="fr-FR" dirty="0" smtClean="0">
                <a:ea typeface="Courier" charset="0"/>
                <a:cs typeface="Courier" charset="0"/>
              </a:rPr>
              <a:t>La configuration du </a:t>
            </a:r>
            <a:r>
              <a:rPr lang="fr-FR" dirty="0" err="1" smtClean="0">
                <a:ea typeface="Courier" charset="0"/>
                <a:cs typeface="Courier" charset="0"/>
              </a:rPr>
              <a:t>frontend</a:t>
            </a:r>
            <a:r>
              <a:rPr lang="fr-FR" dirty="0" smtClean="0">
                <a:ea typeface="Courier" charset="0"/>
                <a:cs typeface="Courier" charset="0"/>
              </a:rPr>
              <a:t> et du </a:t>
            </a:r>
            <a:r>
              <a:rPr lang="fr-FR" dirty="0" err="1" smtClean="0">
                <a:ea typeface="Courier" charset="0"/>
                <a:cs typeface="Courier" charset="0"/>
              </a:rPr>
              <a:t>backend</a:t>
            </a:r>
            <a:endParaRPr lang="fr-FR" dirty="0" smtClean="0">
              <a:ea typeface="Courier" charset="0"/>
              <a:cs typeface="Courier" charset="0"/>
            </a:endParaRPr>
          </a:p>
          <a:p>
            <a:pPr lvl="1"/>
            <a:endParaRPr lang="fr-FR" dirty="0"/>
          </a:p>
          <a:p>
            <a:pPr lvl="1"/>
            <a:endParaRPr lang="fr-FR" dirty="0" smtClean="0"/>
          </a:p>
        </p:txBody>
      </p:sp>
    </p:spTree>
    <p:extLst>
      <p:ext uri="{BB962C8B-B14F-4D97-AF65-F5344CB8AC3E}">
        <p14:creationId xmlns:p14="http://schemas.microsoft.com/office/powerpoint/2010/main" val="982635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configuration globale</a:t>
            </a:r>
            <a:endParaRPr lang="fr-FR" dirty="0"/>
          </a:p>
        </p:txBody>
      </p:sp>
      <p:sp>
        <p:nvSpPr>
          <p:cNvPr id="3" name="Espace réservé du contenu 2"/>
          <p:cNvSpPr>
            <a:spLocks noGrp="1"/>
          </p:cNvSpPr>
          <p:nvPr>
            <p:ph idx="1"/>
          </p:nvPr>
        </p:nvSpPr>
        <p:spPr/>
        <p:txBody>
          <a:bodyPr>
            <a:normAutofit fontScale="55000" lnSpcReduction="20000"/>
          </a:bodyPr>
          <a:lstStyle/>
          <a:p>
            <a:pPr marL="0" indent="0">
              <a:buNone/>
            </a:pPr>
            <a:r>
              <a:rPr lang="fr-FR" dirty="0">
                <a:latin typeface="Courier" charset="0"/>
                <a:ea typeface="Courier" charset="0"/>
                <a:cs typeface="Courier" charset="0"/>
              </a:rPr>
              <a:t>global</a:t>
            </a: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maxconn</a:t>
            </a:r>
            <a:r>
              <a:rPr lang="de-DE" dirty="0">
                <a:latin typeface="Courier" charset="0"/>
                <a:ea typeface="Courier" charset="0"/>
                <a:cs typeface="Courier" charset="0"/>
              </a:rPr>
              <a:t> </a:t>
            </a:r>
            <a:r>
              <a:rPr lang="de-DE" dirty="0" smtClean="0">
                <a:latin typeface="Courier" charset="0"/>
                <a:ea typeface="Courier" charset="0"/>
                <a:cs typeface="Courier" charset="0"/>
              </a:rPr>
              <a:t>4096 		#</a:t>
            </a:r>
            <a:r>
              <a:rPr lang="de-DE" dirty="0" err="1" smtClean="0">
                <a:latin typeface="Courier" charset="0"/>
                <a:ea typeface="Courier" charset="0"/>
                <a:cs typeface="Courier" charset="0"/>
              </a:rPr>
              <a:t>Nombre</a:t>
            </a:r>
            <a:r>
              <a:rPr lang="de-DE" dirty="0" smtClean="0">
                <a:latin typeface="Courier" charset="0"/>
                <a:ea typeface="Courier" charset="0"/>
                <a:cs typeface="Courier" charset="0"/>
              </a:rPr>
              <a:t> </a:t>
            </a:r>
            <a:r>
              <a:rPr lang="de-DE" dirty="0" err="1" smtClean="0">
                <a:latin typeface="Courier" charset="0"/>
                <a:ea typeface="Courier" charset="0"/>
                <a:cs typeface="Courier" charset="0"/>
              </a:rPr>
              <a:t>maximum</a:t>
            </a:r>
            <a:r>
              <a:rPr lang="de-DE" dirty="0" smtClean="0">
                <a:latin typeface="Courier" charset="0"/>
                <a:ea typeface="Courier" charset="0"/>
                <a:cs typeface="Courier" charset="0"/>
              </a:rPr>
              <a:t> de </a:t>
            </a:r>
            <a:r>
              <a:rPr lang="de-DE" dirty="0" err="1" smtClean="0">
                <a:latin typeface="Courier" charset="0"/>
                <a:ea typeface="Courier" charset="0"/>
                <a:cs typeface="Courier" charset="0"/>
              </a:rPr>
              <a:t>connexions</a:t>
            </a:r>
            <a:endParaRPr lang="de-DE" dirty="0">
              <a:latin typeface="Courier" charset="0"/>
              <a:ea typeface="Courier" charset="0"/>
              <a:cs typeface="Courier" charset="0"/>
            </a:endParaRPr>
          </a:p>
          <a:p>
            <a:pPr marL="0" indent="0">
              <a:buNone/>
            </a:pPr>
            <a:endParaRPr lang="de-DE" dirty="0">
              <a:latin typeface="Courier" charset="0"/>
              <a:ea typeface="Courier" charset="0"/>
              <a:cs typeface="Courier" charset="0"/>
            </a:endParaRPr>
          </a:p>
          <a:p>
            <a:pPr marL="0" indent="0">
              <a:buNone/>
            </a:pPr>
            <a:r>
              <a:rPr lang="de-DE" dirty="0" err="1">
                <a:latin typeface="Courier" charset="0"/>
                <a:ea typeface="Courier" charset="0"/>
                <a:cs typeface="Courier" charset="0"/>
              </a:rPr>
              <a:t>defaults</a:t>
            </a:r>
            <a:endParaRPr lang="de-DE" dirty="0">
              <a:latin typeface="Courier" charset="0"/>
              <a:ea typeface="Courier" charset="0"/>
              <a:cs typeface="Courier" charset="0"/>
            </a:endParaRP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mode</a:t>
            </a:r>
            <a:r>
              <a:rPr lang="de-DE" dirty="0">
                <a:latin typeface="Courier" charset="0"/>
                <a:ea typeface="Courier" charset="0"/>
                <a:cs typeface="Courier" charset="0"/>
              </a:rPr>
              <a:t> http</a:t>
            </a: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option</a:t>
            </a:r>
            <a:r>
              <a:rPr lang="de-DE" dirty="0">
                <a:latin typeface="Courier" charset="0"/>
                <a:ea typeface="Courier" charset="0"/>
                <a:cs typeface="Courier" charset="0"/>
              </a:rPr>
              <a:t> </a:t>
            </a:r>
            <a:r>
              <a:rPr lang="de-DE" dirty="0" err="1">
                <a:latin typeface="Courier" charset="0"/>
                <a:ea typeface="Courier" charset="0"/>
                <a:cs typeface="Courier" charset="0"/>
              </a:rPr>
              <a:t>forwardfor</a:t>
            </a:r>
            <a:endParaRPr lang="de-DE" dirty="0">
              <a:latin typeface="Courier" charset="0"/>
              <a:ea typeface="Courier" charset="0"/>
              <a:cs typeface="Courier" charset="0"/>
            </a:endParaRP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option</a:t>
            </a:r>
            <a:r>
              <a:rPr lang="de-DE" dirty="0">
                <a:latin typeface="Courier" charset="0"/>
                <a:ea typeface="Courier" charset="0"/>
                <a:cs typeface="Courier" charset="0"/>
              </a:rPr>
              <a:t> http-server-</a:t>
            </a:r>
            <a:r>
              <a:rPr lang="de-DE" dirty="0" err="1">
                <a:latin typeface="Courier" charset="0"/>
                <a:ea typeface="Courier" charset="0"/>
                <a:cs typeface="Courier" charset="0"/>
              </a:rPr>
              <a:t>close</a:t>
            </a:r>
            <a:endParaRPr lang="de-DE" dirty="0">
              <a:latin typeface="Courier" charset="0"/>
              <a:ea typeface="Courier" charset="0"/>
              <a:cs typeface="Courier" charset="0"/>
            </a:endParaRP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timeout</a:t>
            </a:r>
            <a:r>
              <a:rPr lang="de-DE" dirty="0">
                <a:latin typeface="Courier" charset="0"/>
                <a:ea typeface="Courier" charset="0"/>
                <a:cs typeface="Courier" charset="0"/>
              </a:rPr>
              <a:t> </a:t>
            </a:r>
            <a:r>
              <a:rPr lang="de-DE" dirty="0" err="1">
                <a:latin typeface="Courier" charset="0"/>
                <a:ea typeface="Courier" charset="0"/>
                <a:cs typeface="Courier" charset="0"/>
              </a:rPr>
              <a:t>connect</a:t>
            </a:r>
            <a:r>
              <a:rPr lang="de-DE" dirty="0">
                <a:latin typeface="Courier" charset="0"/>
                <a:ea typeface="Courier" charset="0"/>
                <a:cs typeface="Courier" charset="0"/>
              </a:rPr>
              <a:t> 5000ms</a:t>
            </a: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timeout</a:t>
            </a:r>
            <a:r>
              <a:rPr lang="de-DE" dirty="0">
                <a:latin typeface="Courier" charset="0"/>
                <a:ea typeface="Courier" charset="0"/>
                <a:cs typeface="Courier" charset="0"/>
              </a:rPr>
              <a:t> </a:t>
            </a:r>
            <a:r>
              <a:rPr lang="de-DE" dirty="0" err="1">
                <a:latin typeface="Courier" charset="0"/>
                <a:ea typeface="Courier" charset="0"/>
                <a:cs typeface="Courier" charset="0"/>
              </a:rPr>
              <a:t>client</a:t>
            </a:r>
            <a:r>
              <a:rPr lang="de-DE" dirty="0">
                <a:latin typeface="Courier" charset="0"/>
                <a:ea typeface="Courier" charset="0"/>
                <a:cs typeface="Courier" charset="0"/>
              </a:rPr>
              <a:t> 50000ms</a:t>
            </a: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timeout</a:t>
            </a:r>
            <a:r>
              <a:rPr lang="de-DE" dirty="0">
                <a:latin typeface="Courier" charset="0"/>
                <a:ea typeface="Courier" charset="0"/>
                <a:cs typeface="Courier" charset="0"/>
              </a:rPr>
              <a:t> </a:t>
            </a:r>
            <a:r>
              <a:rPr lang="de-DE" dirty="0" err="1">
                <a:latin typeface="Courier" charset="0"/>
                <a:ea typeface="Courier" charset="0"/>
                <a:cs typeface="Courier" charset="0"/>
              </a:rPr>
              <a:t>server</a:t>
            </a:r>
            <a:r>
              <a:rPr lang="de-DE" dirty="0">
                <a:latin typeface="Courier" charset="0"/>
                <a:ea typeface="Courier" charset="0"/>
                <a:cs typeface="Courier" charset="0"/>
              </a:rPr>
              <a:t> 50000ms</a:t>
            </a:r>
          </a:p>
          <a:p>
            <a:pPr marL="0" indent="0">
              <a:buNone/>
            </a:pPr>
            <a:endParaRPr lang="de-DE" dirty="0">
              <a:latin typeface="Courier" charset="0"/>
              <a:ea typeface="Courier" charset="0"/>
              <a:cs typeface="Courier" charset="0"/>
            </a:endParaRPr>
          </a:p>
          <a:p>
            <a:pPr marL="0" indent="0">
              <a:buNone/>
            </a:pPr>
            <a:r>
              <a:rPr lang="de-DE" dirty="0" err="1">
                <a:latin typeface="Courier" charset="0"/>
                <a:ea typeface="Courier" charset="0"/>
                <a:cs typeface="Courier" charset="0"/>
              </a:rPr>
              <a:t>frontend</a:t>
            </a:r>
            <a:r>
              <a:rPr lang="de-DE" dirty="0">
                <a:latin typeface="Courier" charset="0"/>
                <a:ea typeface="Courier" charset="0"/>
                <a:cs typeface="Courier" charset="0"/>
              </a:rPr>
              <a:t> </a:t>
            </a:r>
            <a:r>
              <a:rPr lang="de-DE" dirty="0" err="1" smtClean="0">
                <a:latin typeface="Courier" charset="0"/>
                <a:ea typeface="Courier" charset="0"/>
                <a:cs typeface="Courier" charset="0"/>
              </a:rPr>
              <a:t>localnodes</a:t>
            </a:r>
            <a:r>
              <a:rPr lang="de-DE" dirty="0" smtClean="0">
                <a:latin typeface="Courier" charset="0"/>
                <a:ea typeface="Courier" charset="0"/>
                <a:cs typeface="Courier" charset="0"/>
              </a:rPr>
              <a:t>		#Definition du </a:t>
            </a:r>
            <a:r>
              <a:rPr lang="de-DE" dirty="0" err="1" smtClean="0">
                <a:latin typeface="Courier" charset="0"/>
                <a:ea typeface="Courier" charset="0"/>
                <a:cs typeface="Courier" charset="0"/>
              </a:rPr>
              <a:t>frontend</a:t>
            </a:r>
            <a:endParaRPr lang="de-DE" dirty="0">
              <a:latin typeface="Courier" charset="0"/>
              <a:ea typeface="Courier" charset="0"/>
              <a:cs typeface="Courier" charset="0"/>
            </a:endParaRPr>
          </a:p>
          <a:p>
            <a:pPr marL="0" indent="0">
              <a:buNone/>
            </a:pPr>
            <a:r>
              <a:rPr lang="de-DE" dirty="0">
                <a:latin typeface="Courier" charset="0"/>
                <a:ea typeface="Courier" charset="0"/>
                <a:cs typeface="Courier" charset="0"/>
              </a:rPr>
              <a:t>    bind *:</a:t>
            </a:r>
            <a:r>
              <a:rPr lang="de-DE" dirty="0" smtClean="0">
                <a:latin typeface="Courier" charset="0"/>
                <a:ea typeface="Courier" charset="0"/>
                <a:cs typeface="Courier" charset="0"/>
              </a:rPr>
              <a:t>80			#</a:t>
            </a:r>
            <a:r>
              <a:rPr lang="de-DE" dirty="0" err="1" smtClean="0">
                <a:latin typeface="Courier" charset="0"/>
                <a:ea typeface="Courier" charset="0"/>
                <a:cs typeface="Courier" charset="0"/>
              </a:rPr>
              <a:t>Sur</a:t>
            </a:r>
            <a:r>
              <a:rPr lang="de-DE" dirty="0" smtClean="0">
                <a:latin typeface="Courier" charset="0"/>
                <a:ea typeface="Courier" charset="0"/>
                <a:cs typeface="Courier" charset="0"/>
              </a:rPr>
              <a:t> </a:t>
            </a:r>
            <a:r>
              <a:rPr lang="de-DE" dirty="0" err="1" smtClean="0">
                <a:latin typeface="Courier" charset="0"/>
                <a:ea typeface="Courier" charset="0"/>
                <a:cs typeface="Courier" charset="0"/>
              </a:rPr>
              <a:t>quel</a:t>
            </a:r>
            <a:r>
              <a:rPr lang="de-DE" dirty="0" smtClean="0">
                <a:latin typeface="Courier" charset="0"/>
                <a:ea typeface="Courier" charset="0"/>
                <a:cs typeface="Courier" charset="0"/>
              </a:rPr>
              <a:t> </a:t>
            </a:r>
            <a:r>
              <a:rPr lang="de-DE" dirty="0" err="1" smtClean="0">
                <a:latin typeface="Courier" charset="0"/>
                <a:ea typeface="Courier" charset="0"/>
                <a:cs typeface="Courier" charset="0"/>
              </a:rPr>
              <a:t>port</a:t>
            </a:r>
            <a:r>
              <a:rPr lang="de-DE" dirty="0" smtClean="0">
                <a:latin typeface="Courier" charset="0"/>
                <a:ea typeface="Courier" charset="0"/>
                <a:cs typeface="Courier" charset="0"/>
              </a:rPr>
              <a:t> </a:t>
            </a:r>
            <a:r>
              <a:rPr lang="de-DE" dirty="0" err="1" smtClean="0">
                <a:latin typeface="Courier" charset="0"/>
                <a:ea typeface="Courier" charset="0"/>
                <a:cs typeface="Courier" charset="0"/>
              </a:rPr>
              <a:t>écouter</a:t>
            </a:r>
            <a:endParaRPr lang="de-DE" dirty="0">
              <a:latin typeface="Courier" charset="0"/>
              <a:ea typeface="Courier" charset="0"/>
              <a:cs typeface="Courier" charset="0"/>
            </a:endParaRP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mode</a:t>
            </a:r>
            <a:r>
              <a:rPr lang="de-DE" dirty="0">
                <a:latin typeface="Courier" charset="0"/>
                <a:ea typeface="Courier" charset="0"/>
                <a:cs typeface="Courier" charset="0"/>
              </a:rPr>
              <a:t> </a:t>
            </a:r>
            <a:r>
              <a:rPr lang="de-DE" dirty="0" smtClean="0">
                <a:latin typeface="Courier" charset="0"/>
                <a:ea typeface="Courier" charset="0"/>
                <a:cs typeface="Courier" charset="0"/>
              </a:rPr>
              <a:t>http			#Definition du </a:t>
            </a:r>
            <a:r>
              <a:rPr lang="de-DE" dirty="0" err="1" smtClean="0">
                <a:latin typeface="Courier" charset="0"/>
                <a:ea typeface="Courier" charset="0"/>
                <a:cs typeface="Courier" charset="0"/>
              </a:rPr>
              <a:t>mode</a:t>
            </a:r>
            <a:r>
              <a:rPr lang="de-DE" dirty="0" smtClean="0">
                <a:latin typeface="Courier" charset="0"/>
                <a:ea typeface="Courier" charset="0"/>
                <a:cs typeface="Courier" charset="0"/>
              </a:rPr>
              <a:t> (http </a:t>
            </a:r>
            <a:r>
              <a:rPr lang="de-DE" dirty="0" err="1" smtClean="0">
                <a:latin typeface="Courier" charset="0"/>
                <a:ea typeface="Courier" charset="0"/>
                <a:cs typeface="Courier" charset="0"/>
              </a:rPr>
              <a:t>ou</a:t>
            </a:r>
            <a:r>
              <a:rPr lang="de-DE" dirty="0" smtClean="0">
                <a:latin typeface="Courier" charset="0"/>
                <a:ea typeface="Courier" charset="0"/>
                <a:cs typeface="Courier" charset="0"/>
              </a:rPr>
              <a:t> </a:t>
            </a:r>
            <a:r>
              <a:rPr lang="de-DE" dirty="0" err="1" smtClean="0">
                <a:latin typeface="Courier" charset="0"/>
                <a:ea typeface="Courier" charset="0"/>
                <a:cs typeface="Courier" charset="0"/>
              </a:rPr>
              <a:t>tcp</a:t>
            </a:r>
            <a:r>
              <a:rPr lang="de-DE" dirty="0" smtClean="0">
                <a:latin typeface="Courier" charset="0"/>
                <a:ea typeface="Courier" charset="0"/>
                <a:cs typeface="Courier" charset="0"/>
              </a:rPr>
              <a:t> </a:t>
            </a:r>
            <a:r>
              <a:rPr lang="de-DE" dirty="0" err="1" smtClean="0">
                <a:latin typeface="Courier" charset="0"/>
                <a:ea typeface="Courier" charset="0"/>
                <a:cs typeface="Courier" charset="0"/>
              </a:rPr>
              <a:t>ou</a:t>
            </a:r>
            <a:r>
              <a:rPr lang="de-DE" dirty="0" smtClean="0">
                <a:latin typeface="Courier" charset="0"/>
                <a:ea typeface="Courier" charset="0"/>
                <a:cs typeface="Courier" charset="0"/>
              </a:rPr>
              <a:t> </a:t>
            </a:r>
            <a:r>
              <a:rPr lang="de-DE" dirty="0" err="1" smtClean="0">
                <a:latin typeface="Courier" charset="0"/>
                <a:ea typeface="Courier" charset="0"/>
                <a:cs typeface="Courier" charset="0"/>
              </a:rPr>
              <a:t>health</a:t>
            </a:r>
            <a:r>
              <a:rPr lang="de-DE" dirty="0" smtClean="0">
                <a:latin typeface="Courier" charset="0"/>
                <a:ea typeface="Courier" charset="0"/>
                <a:cs typeface="Courier" charset="0"/>
              </a:rPr>
              <a:t>)</a:t>
            </a:r>
            <a:endParaRPr lang="de-DE" dirty="0">
              <a:latin typeface="Courier" charset="0"/>
              <a:ea typeface="Courier" charset="0"/>
              <a:cs typeface="Courier" charset="0"/>
            </a:endParaRPr>
          </a:p>
          <a:p>
            <a:pPr marL="0" indent="0">
              <a:buNone/>
            </a:pPr>
            <a:r>
              <a:rPr lang="de-DE" dirty="0">
                <a:latin typeface="Courier" charset="0"/>
                <a:ea typeface="Courier" charset="0"/>
                <a:cs typeface="Courier" charset="0"/>
              </a:rPr>
              <a:t>    </a:t>
            </a:r>
            <a:r>
              <a:rPr lang="de-DE" dirty="0" err="1">
                <a:latin typeface="Courier" charset="0"/>
                <a:ea typeface="Courier" charset="0"/>
                <a:cs typeface="Courier" charset="0"/>
              </a:rPr>
              <a:t>default_backend</a:t>
            </a:r>
            <a:r>
              <a:rPr lang="de-DE" dirty="0">
                <a:latin typeface="Courier" charset="0"/>
                <a:ea typeface="Courier" charset="0"/>
                <a:cs typeface="Courier" charset="0"/>
              </a:rPr>
              <a:t> </a:t>
            </a:r>
            <a:r>
              <a:rPr lang="de-DE" dirty="0" err="1" smtClean="0">
                <a:latin typeface="Courier" charset="0"/>
                <a:ea typeface="Courier" charset="0"/>
                <a:cs typeface="Courier" charset="0"/>
              </a:rPr>
              <a:t>nodes</a:t>
            </a:r>
            <a:r>
              <a:rPr lang="de-DE" dirty="0" smtClean="0">
                <a:latin typeface="Courier" charset="0"/>
                <a:ea typeface="Courier" charset="0"/>
                <a:cs typeface="Courier" charset="0"/>
              </a:rPr>
              <a:t>	#Definition du backe</a:t>
            </a:r>
            <a:endParaRPr lang="fr-FR" dirty="0">
              <a:latin typeface="Courier" charset="0"/>
              <a:ea typeface="Courier" charset="0"/>
              <a:cs typeface="Courier" charset="0"/>
            </a:endParaRPr>
          </a:p>
        </p:txBody>
      </p:sp>
    </p:spTree>
    <p:extLst>
      <p:ext uri="{BB962C8B-B14F-4D97-AF65-F5344CB8AC3E}">
        <p14:creationId xmlns:p14="http://schemas.microsoft.com/office/powerpoint/2010/main" val="165293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838200" y="365125"/>
            <a:ext cx="10515600" cy="1325563"/>
          </a:xfrm>
        </p:spPr>
        <p:txBody>
          <a:bodyPr/>
          <a:lstStyle/>
          <a:p>
            <a:r>
              <a:rPr lang="fr-FR" dirty="0" err="1" smtClean="0"/>
              <a:t>Backend</a:t>
            </a:r>
            <a:endParaRPr lang="fr-FR" dirty="0"/>
          </a:p>
        </p:txBody>
      </p:sp>
      <p:sp>
        <p:nvSpPr>
          <p:cNvPr id="12" name="Espace réservé du contenu 2"/>
          <p:cNvSpPr>
            <a:spLocks noGrp="1"/>
          </p:cNvSpPr>
          <p:nvPr>
            <p:ph idx="1"/>
          </p:nvPr>
        </p:nvSpPr>
        <p:spPr>
          <a:xfrm>
            <a:off x="838200" y="1825625"/>
            <a:ext cx="10515600" cy="4351338"/>
          </a:xfrm>
        </p:spPr>
        <p:txBody>
          <a:bodyPr>
            <a:normAutofit/>
          </a:bodyPr>
          <a:lstStyle/>
          <a:p>
            <a:pPr marL="0" indent="0">
              <a:buNone/>
            </a:pPr>
            <a:r>
              <a:rPr lang="fr-FR" sz="1500" dirty="0" err="1">
                <a:latin typeface="Courier" charset="0"/>
                <a:ea typeface="Courier" charset="0"/>
                <a:cs typeface="Courier" charset="0"/>
              </a:rPr>
              <a:t>backend</a:t>
            </a:r>
            <a:r>
              <a:rPr lang="fr-FR" sz="1500" dirty="0">
                <a:latin typeface="Courier" charset="0"/>
                <a:ea typeface="Courier" charset="0"/>
                <a:cs typeface="Courier" charset="0"/>
              </a:rPr>
              <a:t> </a:t>
            </a:r>
            <a:r>
              <a:rPr lang="fr-FR" sz="1500" dirty="0" err="1">
                <a:latin typeface="Courier" charset="0"/>
                <a:ea typeface="Courier" charset="0"/>
                <a:cs typeface="Courier" charset="0"/>
              </a:rPr>
              <a:t>nodes</a:t>
            </a:r>
            <a:endParaRPr lang="fr-FR" sz="1500" dirty="0">
              <a:latin typeface="Courier" charset="0"/>
              <a:ea typeface="Courier" charset="0"/>
              <a:cs typeface="Courier" charset="0"/>
            </a:endParaRPr>
          </a:p>
          <a:p>
            <a:pPr marL="0" indent="0">
              <a:buNone/>
            </a:pPr>
            <a:r>
              <a:rPr lang="fr-FR" sz="1500" dirty="0">
                <a:latin typeface="Courier" charset="0"/>
                <a:ea typeface="Courier" charset="0"/>
                <a:cs typeface="Courier" charset="0"/>
              </a:rPr>
              <a:t>    mode http</a:t>
            </a:r>
          </a:p>
          <a:p>
            <a:pPr marL="0" indent="0">
              <a:buNone/>
            </a:pPr>
            <a:r>
              <a:rPr lang="fr-FR" sz="1500" dirty="0">
                <a:latin typeface="Courier" charset="0"/>
                <a:ea typeface="Courier" charset="0"/>
                <a:cs typeface="Courier" charset="0"/>
              </a:rPr>
              <a:t>    balance </a:t>
            </a:r>
            <a:r>
              <a:rPr lang="fr-FR" sz="1500" dirty="0" err="1">
                <a:latin typeface="Courier" charset="0"/>
                <a:ea typeface="Courier" charset="0"/>
                <a:cs typeface="Courier" charset="0"/>
              </a:rPr>
              <a:t>roundrobin</a:t>
            </a:r>
            <a:endParaRPr lang="fr-FR" sz="1500" dirty="0">
              <a:latin typeface="Courier" charset="0"/>
              <a:ea typeface="Courier" charset="0"/>
              <a:cs typeface="Courier" charset="0"/>
            </a:endParaRPr>
          </a:p>
          <a:p>
            <a:pPr marL="0" indent="0">
              <a:buNone/>
            </a:pPr>
            <a:r>
              <a:rPr lang="fr-FR" sz="1500" dirty="0">
                <a:latin typeface="Courier" charset="0"/>
                <a:ea typeface="Courier" charset="0"/>
                <a:cs typeface="Courier" charset="0"/>
              </a:rPr>
              <a:t>    option </a:t>
            </a:r>
            <a:r>
              <a:rPr lang="fr-FR" sz="1500" dirty="0" err="1">
                <a:latin typeface="Courier" charset="0"/>
                <a:ea typeface="Courier" charset="0"/>
                <a:cs typeface="Courier" charset="0"/>
              </a:rPr>
              <a:t>forwardfor</a:t>
            </a:r>
            <a:endParaRPr lang="fr-FR" sz="1500" dirty="0">
              <a:latin typeface="Courier" charset="0"/>
              <a:ea typeface="Courier" charset="0"/>
              <a:cs typeface="Courier" charset="0"/>
            </a:endParaRPr>
          </a:p>
          <a:p>
            <a:pPr marL="0" indent="0">
              <a:buNone/>
            </a:pPr>
            <a:r>
              <a:rPr lang="fr-FR" sz="1500" dirty="0">
                <a:latin typeface="Courier" charset="0"/>
                <a:ea typeface="Courier" charset="0"/>
                <a:cs typeface="Courier" charset="0"/>
              </a:rPr>
              <a:t>    http-</a:t>
            </a:r>
            <a:r>
              <a:rPr lang="fr-FR" sz="1500" dirty="0" err="1">
                <a:latin typeface="Courier" charset="0"/>
                <a:ea typeface="Courier" charset="0"/>
                <a:cs typeface="Courier" charset="0"/>
              </a:rPr>
              <a:t>request</a:t>
            </a:r>
            <a:r>
              <a:rPr lang="fr-FR" sz="1500" dirty="0">
                <a:latin typeface="Courier" charset="0"/>
                <a:ea typeface="Courier" charset="0"/>
                <a:cs typeface="Courier" charset="0"/>
              </a:rPr>
              <a:t> set-header X-</a:t>
            </a:r>
            <a:r>
              <a:rPr lang="fr-FR" sz="1500" dirty="0" err="1">
                <a:latin typeface="Courier" charset="0"/>
                <a:ea typeface="Courier" charset="0"/>
                <a:cs typeface="Courier" charset="0"/>
              </a:rPr>
              <a:t>Forwarded</a:t>
            </a:r>
            <a:r>
              <a:rPr lang="fr-FR" sz="1500" dirty="0">
                <a:latin typeface="Courier" charset="0"/>
                <a:ea typeface="Courier" charset="0"/>
                <a:cs typeface="Courier" charset="0"/>
              </a:rPr>
              <a:t>-Port %[</a:t>
            </a:r>
            <a:r>
              <a:rPr lang="fr-FR" sz="1500" dirty="0" err="1">
                <a:latin typeface="Courier" charset="0"/>
                <a:ea typeface="Courier" charset="0"/>
                <a:cs typeface="Courier" charset="0"/>
              </a:rPr>
              <a:t>dst_port</a:t>
            </a:r>
            <a:r>
              <a:rPr lang="fr-FR" sz="1500" dirty="0">
                <a:latin typeface="Courier" charset="0"/>
                <a:ea typeface="Courier" charset="0"/>
                <a:cs typeface="Courier" charset="0"/>
              </a:rPr>
              <a:t>]</a:t>
            </a:r>
          </a:p>
          <a:p>
            <a:pPr marL="0" indent="0">
              <a:buNone/>
            </a:pPr>
            <a:r>
              <a:rPr lang="fr-FR" sz="1500" dirty="0">
                <a:latin typeface="Courier" charset="0"/>
                <a:ea typeface="Courier" charset="0"/>
                <a:cs typeface="Courier" charset="0"/>
              </a:rPr>
              <a:t>    http-</a:t>
            </a:r>
            <a:r>
              <a:rPr lang="fr-FR" sz="1500" dirty="0" err="1">
                <a:latin typeface="Courier" charset="0"/>
                <a:ea typeface="Courier" charset="0"/>
                <a:cs typeface="Courier" charset="0"/>
              </a:rPr>
              <a:t>request</a:t>
            </a:r>
            <a:r>
              <a:rPr lang="fr-FR" sz="1500" dirty="0">
                <a:latin typeface="Courier" charset="0"/>
                <a:ea typeface="Courier" charset="0"/>
                <a:cs typeface="Courier" charset="0"/>
              </a:rPr>
              <a:t> </a:t>
            </a:r>
            <a:r>
              <a:rPr lang="fr-FR" sz="1500" dirty="0" err="1">
                <a:latin typeface="Courier" charset="0"/>
                <a:ea typeface="Courier" charset="0"/>
                <a:cs typeface="Courier" charset="0"/>
              </a:rPr>
              <a:t>add</a:t>
            </a:r>
            <a:r>
              <a:rPr lang="fr-FR" sz="1500" dirty="0">
                <a:latin typeface="Courier" charset="0"/>
                <a:ea typeface="Courier" charset="0"/>
                <a:cs typeface="Courier" charset="0"/>
              </a:rPr>
              <a:t>-header X-</a:t>
            </a:r>
            <a:r>
              <a:rPr lang="fr-FR" sz="1500" dirty="0" err="1">
                <a:latin typeface="Courier" charset="0"/>
                <a:ea typeface="Courier" charset="0"/>
                <a:cs typeface="Courier" charset="0"/>
              </a:rPr>
              <a:t>Forwarded</a:t>
            </a:r>
            <a:r>
              <a:rPr lang="fr-FR" sz="1500" dirty="0">
                <a:latin typeface="Courier" charset="0"/>
                <a:ea typeface="Courier" charset="0"/>
                <a:cs typeface="Courier" charset="0"/>
              </a:rPr>
              <a:t>-Proto https if { </a:t>
            </a:r>
            <a:r>
              <a:rPr lang="fr-FR" sz="1500" dirty="0" err="1">
                <a:latin typeface="Courier" charset="0"/>
                <a:ea typeface="Courier" charset="0"/>
                <a:cs typeface="Courier" charset="0"/>
              </a:rPr>
              <a:t>ssl_fc</a:t>
            </a:r>
            <a:r>
              <a:rPr lang="fr-FR" sz="1500" dirty="0">
                <a:latin typeface="Courier" charset="0"/>
                <a:ea typeface="Courier" charset="0"/>
                <a:cs typeface="Courier" charset="0"/>
              </a:rPr>
              <a:t> }</a:t>
            </a:r>
          </a:p>
          <a:p>
            <a:pPr marL="0" indent="0">
              <a:buNone/>
            </a:pPr>
            <a:r>
              <a:rPr lang="fr-FR" sz="1500" dirty="0">
                <a:latin typeface="Courier" charset="0"/>
                <a:ea typeface="Courier" charset="0"/>
                <a:cs typeface="Courier" charset="0"/>
              </a:rPr>
              <a:t>    option </a:t>
            </a:r>
            <a:r>
              <a:rPr lang="fr-FR" sz="1500" dirty="0" err="1">
                <a:latin typeface="Courier" charset="0"/>
                <a:ea typeface="Courier" charset="0"/>
                <a:cs typeface="Courier" charset="0"/>
              </a:rPr>
              <a:t>httpchk</a:t>
            </a:r>
            <a:r>
              <a:rPr lang="fr-FR" sz="1500" dirty="0">
                <a:latin typeface="Courier" charset="0"/>
                <a:ea typeface="Courier" charset="0"/>
                <a:cs typeface="Courier" charset="0"/>
              </a:rPr>
              <a:t> HEAD / HTTP/1.1\r\</a:t>
            </a:r>
            <a:r>
              <a:rPr lang="fr-FR" sz="1500" dirty="0" err="1">
                <a:latin typeface="Courier" charset="0"/>
                <a:ea typeface="Courier" charset="0"/>
                <a:cs typeface="Courier" charset="0"/>
              </a:rPr>
              <a:t>nHost:localhost</a:t>
            </a:r>
            <a:endParaRPr lang="fr-FR" sz="1500" dirty="0">
              <a:latin typeface="Courier" charset="0"/>
              <a:ea typeface="Courier" charset="0"/>
              <a:cs typeface="Courier" charset="0"/>
            </a:endParaRPr>
          </a:p>
          <a:p>
            <a:pPr marL="0" indent="0">
              <a:buNone/>
            </a:pPr>
            <a:r>
              <a:rPr lang="en-US" sz="1500" dirty="0">
                <a:latin typeface="Courier" charset="0"/>
                <a:ea typeface="Courier" charset="0"/>
                <a:cs typeface="Courier" charset="0"/>
              </a:rPr>
              <a:t>    server web01 </a:t>
            </a:r>
            <a:r>
              <a:rPr lang="en-US" sz="1500" dirty="0" smtClean="0">
                <a:latin typeface="Courier" charset="0"/>
                <a:ea typeface="Courier" charset="0"/>
                <a:cs typeface="Courier" charset="0"/>
              </a:rPr>
              <a:t>192.168.2.60:80 </a:t>
            </a:r>
            <a:r>
              <a:rPr lang="en-US" sz="1500" dirty="0" smtClean="0">
                <a:latin typeface="Courier" charset="0"/>
                <a:ea typeface="Courier" charset="0"/>
                <a:cs typeface="Courier" charset="0"/>
              </a:rPr>
              <a:t>check		# Definition des </a:t>
            </a:r>
            <a:r>
              <a:rPr lang="en-US" sz="1500" dirty="0" err="1" smtClean="0">
                <a:latin typeface="Courier" charset="0"/>
                <a:ea typeface="Courier" charset="0"/>
                <a:cs typeface="Courier" charset="0"/>
              </a:rPr>
              <a:t>serveurs</a:t>
            </a:r>
            <a:endParaRPr lang="en-US" sz="1500" dirty="0">
              <a:latin typeface="Courier" charset="0"/>
              <a:ea typeface="Courier" charset="0"/>
              <a:cs typeface="Courier" charset="0"/>
            </a:endParaRPr>
          </a:p>
          <a:p>
            <a:pPr marL="0" indent="0">
              <a:buNone/>
            </a:pPr>
            <a:r>
              <a:rPr lang="en-US" sz="1500" dirty="0">
                <a:latin typeface="Courier" charset="0"/>
                <a:ea typeface="Courier" charset="0"/>
                <a:cs typeface="Courier" charset="0"/>
              </a:rPr>
              <a:t>    server web02 </a:t>
            </a:r>
            <a:r>
              <a:rPr lang="en-US" sz="1500" dirty="0" smtClean="0">
                <a:latin typeface="Courier" charset="0"/>
                <a:ea typeface="Courier" charset="0"/>
                <a:cs typeface="Courier" charset="0"/>
              </a:rPr>
              <a:t>192.168.2.61:80 </a:t>
            </a:r>
            <a:r>
              <a:rPr lang="en-US" sz="1500" dirty="0" smtClean="0">
                <a:latin typeface="Courier" charset="0"/>
                <a:ea typeface="Courier" charset="0"/>
                <a:cs typeface="Courier" charset="0"/>
              </a:rPr>
              <a:t>check		# qui </a:t>
            </a:r>
            <a:r>
              <a:rPr lang="en-US" sz="1500" dirty="0" err="1" smtClean="0">
                <a:latin typeface="Courier" charset="0"/>
                <a:ea typeface="Courier" charset="0"/>
                <a:cs typeface="Courier" charset="0"/>
              </a:rPr>
              <a:t>vont</a:t>
            </a:r>
            <a:r>
              <a:rPr lang="en-US" sz="1500" dirty="0" smtClean="0">
                <a:latin typeface="Courier" charset="0"/>
                <a:ea typeface="Courier" charset="0"/>
                <a:cs typeface="Courier" charset="0"/>
              </a:rPr>
              <a:t> </a:t>
            </a:r>
            <a:r>
              <a:rPr lang="en-US" sz="1500" dirty="0" err="1" smtClean="0">
                <a:latin typeface="Courier" charset="0"/>
                <a:ea typeface="Courier" charset="0"/>
                <a:cs typeface="Courier" charset="0"/>
              </a:rPr>
              <a:t>traiter</a:t>
            </a:r>
            <a:r>
              <a:rPr lang="en-US" sz="1500" dirty="0" smtClean="0">
                <a:latin typeface="Courier" charset="0"/>
                <a:ea typeface="Courier" charset="0"/>
                <a:cs typeface="Courier" charset="0"/>
              </a:rPr>
              <a:t> les </a:t>
            </a:r>
            <a:endParaRPr lang="en-US" sz="1500" dirty="0">
              <a:latin typeface="Courier" charset="0"/>
              <a:ea typeface="Courier" charset="0"/>
              <a:cs typeface="Courier" charset="0"/>
            </a:endParaRPr>
          </a:p>
          <a:p>
            <a:pPr marL="0" indent="0">
              <a:buNone/>
            </a:pPr>
            <a:r>
              <a:rPr lang="en-US" sz="1500" dirty="0">
                <a:latin typeface="Courier" charset="0"/>
                <a:ea typeface="Courier" charset="0"/>
                <a:cs typeface="Courier" charset="0"/>
              </a:rPr>
              <a:t>    server web03 </a:t>
            </a:r>
            <a:r>
              <a:rPr lang="en-US" sz="1500" dirty="0" smtClean="0">
                <a:latin typeface="Courier" charset="0"/>
                <a:ea typeface="Courier" charset="0"/>
                <a:cs typeface="Courier" charset="0"/>
              </a:rPr>
              <a:t>192.168.2.62:80 </a:t>
            </a:r>
            <a:r>
              <a:rPr lang="en-US" sz="1500" dirty="0" smtClean="0">
                <a:latin typeface="Courier" charset="0"/>
                <a:ea typeface="Courier" charset="0"/>
                <a:cs typeface="Courier" charset="0"/>
              </a:rPr>
              <a:t>check		# </a:t>
            </a:r>
            <a:r>
              <a:rPr lang="en-US" sz="1500" dirty="0" err="1" smtClean="0">
                <a:latin typeface="Courier" charset="0"/>
                <a:ea typeface="Courier" charset="0"/>
                <a:cs typeface="Courier" charset="0"/>
              </a:rPr>
              <a:t>requ</a:t>
            </a:r>
            <a:r>
              <a:rPr lang="fr-FR" sz="1500" dirty="0" smtClean="0">
                <a:latin typeface="Courier" charset="0"/>
                <a:ea typeface="Courier" charset="0"/>
                <a:cs typeface="Courier" charset="0"/>
              </a:rPr>
              <a:t>êtes</a:t>
            </a:r>
            <a:endParaRPr lang="en-US" sz="1500" dirty="0">
              <a:latin typeface="Courier" charset="0"/>
              <a:ea typeface="Courier" charset="0"/>
              <a:cs typeface="Courier" charset="0"/>
            </a:endParaRPr>
          </a:p>
        </p:txBody>
      </p:sp>
    </p:spTree>
    <p:extLst>
      <p:ext uri="{BB962C8B-B14F-4D97-AF65-F5344CB8AC3E}">
        <p14:creationId xmlns:p14="http://schemas.microsoft.com/office/powerpoint/2010/main" val="124829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Application Monolithique</a:t>
            </a:r>
            <a:endParaRPr lang="fr-FR" dirty="0"/>
          </a:p>
        </p:txBody>
      </p:sp>
      <p:sp>
        <p:nvSpPr>
          <p:cNvPr id="4" name="Rounded Rectangle 3"/>
          <p:cNvSpPr/>
          <p:nvPr/>
        </p:nvSpPr>
        <p:spPr>
          <a:xfrm>
            <a:off x="2796056" y="2077221"/>
            <a:ext cx="6733789" cy="35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
          <p:cNvSpPr/>
          <p:nvPr/>
        </p:nvSpPr>
        <p:spPr>
          <a:xfrm>
            <a:off x="3298183" y="2373212"/>
            <a:ext cx="5824675" cy="6871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Serveur Web </a:t>
            </a:r>
          </a:p>
          <a:p>
            <a:pPr algn="ctr"/>
            <a:r>
              <a:rPr lang="fr-FR" dirty="0" smtClean="0"/>
              <a:t>(servant du HTML, CSS, JS au client)</a:t>
            </a:r>
            <a:endParaRPr lang="fr-FR" dirty="0"/>
          </a:p>
        </p:txBody>
      </p:sp>
      <p:sp>
        <p:nvSpPr>
          <p:cNvPr id="6" name="Rounded Rectangle 5"/>
          <p:cNvSpPr/>
          <p:nvPr/>
        </p:nvSpPr>
        <p:spPr>
          <a:xfrm>
            <a:off x="3298183" y="3440012"/>
            <a:ext cx="5824675" cy="6871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Langage de développement</a:t>
            </a:r>
            <a:endParaRPr lang="fr-FR" dirty="0"/>
          </a:p>
        </p:txBody>
      </p:sp>
      <p:sp>
        <p:nvSpPr>
          <p:cNvPr id="7" name="Rounded Rectangle 6"/>
          <p:cNvSpPr/>
          <p:nvPr/>
        </p:nvSpPr>
        <p:spPr>
          <a:xfrm>
            <a:off x="3298183" y="4490762"/>
            <a:ext cx="5824675" cy="6871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Base de données</a:t>
            </a:r>
            <a:endParaRPr lang="fr-FR" dirty="0"/>
          </a:p>
        </p:txBody>
      </p:sp>
    </p:spTree>
    <p:extLst>
      <p:ext uri="{BB962C8B-B14F-4D97-AF65-F5344CB8AC3E}">
        <p14:creationId xmlns:p14="http://schemas.microsoft.com/office/powerpoint/2010/main" val="1487294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Notre architecture</a:t>
            </a:r>
            <a:endParaRPr lang="fr-FR" dirty="0"/>
          </a:p>
        </p:txBody>
      </p:sp>
      <p:pic>
        <p:nvPicPr>
          <p:cNvPr id="5" name="Picture 2" descr="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71" y="2689412"/>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351" y="2737821"/>
            <a:ext cx="1183341" cy="11833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p:cNvCxnSpPr/>
          <p:nvPr/>
        </p:nvCxnSpPr>
        <p:spPr>
          <a:xfrm>
            <a:off x="1592131" y="3329492"/>
            <a:ext cx="1011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183802" y="3969572"/>
            <a:ext cx="1785770" cy="1169551"/>
          </a:xfrm>
          <a:prstGeom prst="rect">
            <a:avLst/>
          </a:prstGeom>
          <a:noFill/>
        </p:spPr>
        <p:txBody>
          <a:bodyPr wrap="square" rtlCol="0">
            <a:spAutoFit/>
          </a:bodyPr>
          <a:lstStyle/>
          <a:p>
            <a:pPr algn="ctr"/>
            <a:r>
              <a:rPr lang="fr-FR" sz="1400" dirty="0" smtClean="0"/>
              <a:t>Serveur DNS configuré en Round Robin vers plusieurs IP</a:t>
            </a:r>
          </a:p>
          <a:p>
            <a:pPr algn="ctr"/>
            <a:r>
              <a:rPr lang="fr-FR" sz="1400" dirty="0" smtClean="0"/>
              <a:t>192.168.2.10</a:t>
            </a:r>
            <a:endParaRPr lang="fr-FR" sz="1400" dirty="0"/>
          </a:p>
        </p:txBody>
      </p:sp>
      <p:pic>
        <p:nvPicPr>
          <p:cNvPr id="9"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615" y="1916654"/>
            <a:ext cx="821167" cy="8211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615" y="3969572"/>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4561243" y="4852939"/>
            <a:ext cx="1785770" cy="523220"/>
          </a:xfrm>
          <a:prstGeom prst="rect">
            <a:avLst/>
          </a:prstGeom>
          <a:noFill/>
        </p:spPr>
        <p:txBody>
          <a:bodyPr wrap="square" rtlCol="0">
            <a:spAutoFit/>
          </a:bodyPr>
          <a:lstStyle/>
          <a:p>
            <a:pPr algn="ctr"/>
            <a:r>
              <a:rPr lang="fr-FR" sz="1400" dirty="0" smtClean="0"/>
              <a:t>HA Proxy 2</a:t>
            </a:r>
          </a:p>
          <a:p>
            <a:pPr algn="ctr"/>
            <a:r>
              <a:rPr lang="fr-FR" sz="1400" dirty="0" smtClean="0"/>
              <a:t>192.168.2.21</a:t>
            </a:r>
            <a:endParaRPr lang="fr-FR" sz="1400" dirty="0"/>
          </a:p>
        </p:txBody>
      </p:sp>
      <p:sp>
        <p:nvSpPr>
          <p:cNvPr id="12" name="ZoneTexte 11"/>
          <p:cNvSpPr txBox="1"/>
          <p:nvPr/>
        </p:nvSpPr>
        <p:spPr>
          <a:xfrm>
            <a:off x="4543313" y="2800021"/>
            <a:ext cx="1785770" cy="523220"/>
          </a:xfrm>
          <a:prstGeom prst="rect">
            <a:avLst/>
          </a:prstGeom>
          <a:noFill/>
        </p:spPr>
        <p:txBody>
          <a:bodyPr wrap="square" rtlCol="0">
            <a:spAutoFit/>
          </a:bodyPr>
          <a:lstStyle/>
          <a:p>
            <a:pPr algn="ctr"/>
            <a:r>
              <a:rPr lang="fr-FR" sz="1400" dirty="0" smtClean="0"/>
              <a:t>HA Proxy 1</a:t>
            </a:r>
          </a:p>
          <a:p>
            <a:pPr algn="ctr"/>
            <a:r>
              <a:rPr lang="fr-FR" sz="1400" dirty="0" smtClean="0"/>
              <a:t>192.168.2.20</a:t>
            </a:r>
            <a:endParaRPr lang="fr-FR" sz="1400" dirty="0"/>
          </a:p>
        </p:txBody>
      </p:sp>
      <p:cxnSp>
        <p:nvCxnSpPr>
          <p:cNvPr id="14" name="Connecteur droit avec flèche 13"/>
          <p:cNvCxnSpPr>
            <a:stCxn id="6" idx="3"/>
            <a:endCxn id="9" idx="1"/>
          </p:cNvCxnSpPr>
          <p:nvPr/>
        </p:nvCxnSpPr>
        <p:spPr>
          <a:xfrm flipV="1">
            <a:off x="3786692" y="2327238"/>
            <a:ext cx="1238923" cy="100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6" idx="3"/>
            <a:endCxn id="10" idx="1"/>
          </p:cNvCxnSpPr>
          <p:nvPr/>
        </p:nvCxnSpPr>
        <p:spPr>
          <a:xfrm>
            <a:off x="3786692" y="3329492"/>
            <a:ext cx="1238923" cy="1050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30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Serveur Web</a:t>
            </a:r>
            <a:endParaRPr lang="fr-FR" dirty="0"/>
          </a:p>
        </p:txBody>
      </p:sp>
      <p:sp>
        <p:nvSpPr>
          <p:cNvPr id="3" name="Espace réservé du contenu 2"/>
          <p:cNvSpPr>
            <a:spLocks noGrp="1"/>
          </p:cNvSpPr>
          <p:nvPr>
            <p:ph idx="1"/>
          </p:nvPr>
        </p:nvSpPr>
        <p:spPr/>
        <p:txBody>
          <a:bodyPr/>
          <a:lstStyle/>
          <a:p>
            <a:r>
              <a:rPr lang="fr-FR" dirty="0" smtClean="0"/>
              <a:t>Nous allons maintenant déployer nos serveurs web qui auront la charge de répondre aux requêtes HTTP et d’intégrer le </a:t>
            </a:r>
            <a:r>
              <a:rPr lang="fr-FR" dirty="0" err="1" smtClean="0"/>
              <a:t>language</a:t>
            </a:r>
            <a:r>
              <a:rPr lang="fr-FR" dirty="0" smtClean="0"/>
              <a:t> PHP.</a:t>
            </a:r>
          </a:p>
          <a:p>
            <a:r>
              <a:rPr lang="fr-FR" dirty="0" smtClean="0"/>
              <a:t>Comme nous l’avons configuré dans notre HA Proxy, nous allons installer 3 serveurs Web avec PHP</a:t>
            </a:r>
            <a:endParaRPr lang="fr-FR" dirty="0"/>
          </a:p>
        </p:txBody>
      </p:sp>
    </p:spTree>
    <p:extLst>
      <p:ext uri="{BB962C8B-B14F-4D97-AF65-F5344CB8AC3E}">
        <p14:creationId xmlns:p14="http://schemas.microsoft.com/office/powerpoint/2010/main" val="97767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 des serveurs Web</a:t>
            </a:r>
            <a:endParaRPr lang="fr-FR" dirty="0"/>
          </a:p>
        </p:txBody>
      </p:sp>
      <p:sp>
        <p:nvSpPr>
          <p:cNvPr id="3" name="Espace réservé du contenu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600" dirty="0" err="1" smtClean="0">
                <a:latin typeface="Courier" charset="0"/>
                <a:ea typeface="Courier" charset="0"/>
                <a:cs typeface="Courier" charset="0"/>
              </a:rPr>
              <a:t>apt-get</a:t>
            </a:r>
            <a:r>
              <a:rPr lang="fr-FR" sz="1600" dirty="0" smtClean="0">
                <a:latin typeface="Courier" charset="0"/>
                <a:ea typeface="Courier" charset="0"/>
                <a:cs typeface="Courier" charset="0"/>
              </a:rPr>
              <a:t> </a:t>
            </a:r>
            <a:r>
              <a:rPr lang="fr-FR" sz="1600" dirty="0" err="1" smtClean="0">
                <a:latin typeface="Courier" charset="0"/>
                <a:ea typeface="Courier" charset="0"/>
                <a:cs typeface="Courier" charset="0"/>
              </a:rPr>
              <a:t>install</a:t>
            </a:r>
            <a:r>
              <a:rPr lang="fr-FR" sz="1600" dirty="0" smtClean="0">
                <a:latin typeface="Courier" charset="0"/>
                <a:ea typeface="Courier" charset="0"/>
                <a:cs typeface="Courier" charset="0"/>
              </a:rPr>
              <a:t> apache2 php5 libapache2-mod-php5 php5-mysql</a:t>
            </a:r>
          </a:p>
          <a:p>
            <a:pPr marL="0" marR="0" lvl="0" indent="0" defTabSz="914400" eaLnBrk="1" fontAlgn="auto" latinLnBrk="0" hangingPunct="1">
              <a:lnSpc>
                <a:spcPct val="100000"/>
              </a:lnSpc>
              <a:spcBef>
                <a:spcPts val="0"/>
              </a:spcBef>
              <a:spcAft>
                <a:spcPts val="0"/>
              </a:spcAft>
              <a:buClrTx/>
              <a:buSzTx/>
              <a:buFontTx/>
              <a:buNone/>
              <a:tabLst/>
              <a:defRPr/>
            </a:pPr>
            <a:endParaRPr lang="fr-FR"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fr-FR" dirty="0" smtClean="0">
                <a:ea typeface="Courier" charset="0"/>
                <a:cs typeface="Courier" charset="0"/>
              </a:rPr>
              <a:t>Sur chaque serveur nous allons créé un fichier </a:t>
            </a:r>
            <a:r>
              <a:rPr lang="fr-FR" dirty="0" err="1" smtClean="0">
                <a:ea typeface="Courier" charset="0"/>
                <a:cs typeface="Courier" charset="0"/>
              </a:rPr>
              <a:t>test.php</a:t>
            </a:r>
            <a:r>
              <a:rPr lang="fr-FR" dirty="0" smtClean="0">
                <a:ea typeface="Courier" charset="0"/>
                <a:cs typeface="Courier" charset="0"/>
              </a:rPr>
              <a:t> qui contiendra :</a:t>
            </a:r>
          </a:p>
          <a:p>
            <a:pPr marL="0" marR="0" lvl="0" indent="0" defTabSz="914400" eaLnBrk="1" fontAlgn="auto" latinLnBrk="0" hangingPunct="1">
              <a:lnSpc>
                <a:spcPct val="100000"/>
              </a:lnSpc>
              <a:spcBef>
                <a:spcPts val="0"/>
              </a:spcBef>
              <a:spcAft>
                <a:spcPts val="0"/>
              </a:spcAft>
              <a:buClrTx/>
              <a:buSzTx/>
              <a:buFontTx/>
              <a:buNone/>
              <a:tabLst/>
              <a:defRPr/>
            </a:pPr>
            <a:r>
              <a:rPr lang="fr-FR" sz="1600" dirty="0" smtClean="0">
                <a:latin typeface="Courier" charset="0"/>
                <a:ea typeface="Courier" charset="0"/>
                <a:cs typeface="Courier" charset="0"/>
              </a:rPr>
              <a:t>&lt;?</a:t>
            </a:r>
            <a:r>
              <a:rPr lang="fr-FR" sz="1600" dirty="0" err="1" smtClean="0">
                <a:latin typeface="Courier" charset="0"/>
                <a:ea typeface="Courier" charset="0"/>
                <a:cs typeface="Courier" charset="0"/>
              </a:rPr>
              <a:t>php</a:t>
            </a:r>
            <a:endParaRPr lang="fr-FR" sz="1600" dirty="0" smtClean="0">
              <a:latin typeface="Courier" charset="0"/>
              <a:ea typeface="Courier" charset="0"/>
              <a:cs typeface="Courier" charset="0"/>
            </a:endParaRPr>
          </a:p>
          <a:p>
            <a:pPr marL="0" lvl="0" indent="0">
              <a:lnSpc>
                <a:spcPct val="100000"/>
              </a:lnSpc>
              <a:spcBef>
                <a:spcPts val="0"/>
              </a:spcBef>
              <a:buNone/>
            </a:pPr>
            <a:r>
              <a:rPr lang="fr-FR" sz="1600" dirty="0" smtClean="0">
                <a:latin typeface="Courier" charset="0"/>
                <a:ea typeface="Courier" charset="0"/>
                <a:cs typeface="Courier" charset="0"/>
              </a:rPr>
              <a:t>	</a:t>
            </a:r>
            <a:r>
              <a:rPr lang="fr-FR" sz="1600" dirty="0" err="1" smtClean="0">
                <a:latin typeface="Courier" charset="0"/>
                <a:ea typeface="Courier" charset="0"/>
                <a:cs typeface="Courier" charset="0"/>
              </a:rPr>
              <a:t>echo</a:t>
            </a:r>
            <a:r>
              <a:rPr lang="fr-FR" sz="1600" dirty="0" smtClean="0">
                <a:latin typeface="Courier" charset="0"/>
                <a:ea typeface="Courier" charset="0"/>
                <a:cs typeface="Courier" charset="0"/>
              </a:rPr>
              <a:t>( </a:t>
            </a:r>
            <a:r>
              <a:rPr lang="fr-FR" sz="1600" dirty="0">
                <a:latin typeface="Courier" charset="0"/>
                <a:ea typeface="Courier" charset="0"/>
                <a:cs typeface="Courier" charset="0"/>
              </a:rPr>
              <a:t>'</a:t>
            </a:r>
            <a:r>
              <a:rPr lang="fr-FR" sz="1600" dirty="0" smtClean="0">
                <a:latin typeface="Courier" charset="0"/>
                <a:ea typeface="Courier" charset="0"/>
                <a:cs typeface="Courier" charset="0"/>
              </a:rPr>
              <a:t>Bienvenue sur le serveur </a:t>
            </a:r>
            <a:r>
              <a:rPr lang="fr-FR" sz="1600" dirty="0">
                <a:latin typeface="Courier" charset="0"/>
                <a:ea typeface="Courier" charset="0"/>
                <a:cs typeface="Courier" charset="0"/>
              </a:rPr>
              <a:t>'</a:t>
            </a:r>
            <a:r>
              <a:rPr lang="fr-FR" sz="1600" dirty="0" smtClean="0">
                <a:latin typeface="Courier" charset="0"/>
                <a:ea typeface="Courier" charset="0"/>
                <a:cs typeface="Courier" charset="0"/>
              </a:rPr>
              <a:t>. </a:t>
            </a:r>
            <a:r>
              <a:rPr lang="fr-FR" sz="1600" dirty="0">
                <a:latin typeface="Courier" charset="0"/>
                <a:ea typeface="Courier" charset="0"/>
                <a:cs typeface="Courier" charset="0"/>
              </a:rPr>
              <a:t>$_SERVER['SERVER_ADDR</a:t>
            </a:r>
            <a:r>
              <a:rPr lang="fr-FR" sz="1600" dirty="0" smtClean="0">
                <a:latin typeface="Courier" charset="0"/>
                <a:ea typeface="Courier" charset="0"/>
                <a:cs typeface="Courier" charset="0"/>
              </a:rPr>
              <a:t>']);</a:t>
            </a:r>
            <a:endParaRPr lang="fr-FR" sz="1600" dirty="0">
              <a:latin typeface="Courier" charset="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fr-FR" sz="1600" dirty="0" smtClean="0">
                <a:latin typeface="Courier" charset="0"/>
                <a:ea typeface="Courier" charset="0"/>
                <a:cs typeface="Courier" charset="0"/>
              </a:rPr>
              <a:t>?&gt;</a:t>
            </a:r>
          </a:p>
          <a:p>
            <a:pPr marL="0" marR="0" lvl="0" indent="0" defTabSz="914400" eaLnBrk="1" fontAlgn="auto" latinLnBrk="0" hangingPunct="1">
              <a:lnSpc>
                <a:spcPct val="100000"/>
              </a:lnSpc>
              <a:spcBef>
                <a:spcPts val="0"/>
              </a:spcBef>
              <a:spcAft>
                <a:spcPts val="0"/>
              </a:spcAft>
              <a:buClrTx/>
              <a:buSzTx/>
              <a:buFontTx/>
              <a:buNone/>
              <a:tabLst/>
              <a:defRPr/>
            </a:pPr>
            <a:endParaRPr lang="fr-FR" dirty="0" smtClean="0">
              <a:ea typeface="Courier" charset="0"/>
              <a:cs typeface="Courier" charset="0"/>
            </a:endParaRPr>
          </a:p>
          <a:p>
            <a:pPr marL="0" marR="0" lvl="0" indent="0" defTabSz="914400" eaLnBrk="1" fontAlgn="auto" latinLnBrk="0" hangingPunct="1">
              <a:lnSpc>
                <a:spcPct val="100000"/>
              </a:lnSpc>
              <a:spcBef>
                <a:spcPts val="0"/>
              </a:spcBef>
              <a:spcAft>
                <a:spcPts val="0"/>
              </a:spcAft>
              <a:buClrTx/>
              <a:buSzTx/>
              <a:buFontTx/>
              <a:buNone/>
              <a:tabLst/>
              <a:defRPr/>
            </a:pPr>
            <a:r>
              <a:rPr lang="fr-FR" dirty="0" smtClean="0">
                <a:ea typeface="Courier" charset="0"/>
                <a:cs typeface="Courier" charset="0"/>
              </a:rPr>
              <a:t>Vous pouvez tester si vos serveurs fonctionnent en tapant dans un navigateur Internet http://ADRESSE_IP_SERVEUR</a:t>
            </a:r>
          </a:p>
          <a:p>
            <a:pPr marL="0" marR="0" lvl="0" indent="0" defTabSz="914400" eaLnBrk="1" fontAlgn="auto" latinLnBrk="0" hangingPunct="1">
              <a:lnSpc>
                <a:spcPct val="100000"/>
              </a:lnSpc>
              <a:spcBef>
                <a:spcPts val="0"/>
              </a:spcBef>
              <a:spcAft>
                <a:spcPts val="0"/>
              </a:spcAft>
              <a:buClrTx/>
              <a:buSzTx/>
              <a:buFontTx/>
              <a:buNone/>
              <a:tabLst/>
              <a:defRPr/>
            </a:pPr>
            <a:r>
              <a:rPr lang="fr-FR" dirty="0" smtClean="0">
                <a:ea typeface="Courier" charset="0"/>
                <a:cs typeface="Courier" charset="0"/>
              </a:rPr>
              <a:t>Vous devriez pour chaque serveur voir l’adresse IP qui s’affiche.</a:t>
            </a:r>
          </a:p>
          <a:p>
            <a:pPr marL="0" marR="0" lvl="0" indent="0" defTabSz="914400" eaLnBrk="1" fontAlgn="auto" latinLnBrk="0" hangingPunct="1">
              <a:lnSpc>
                <a:spcPct val="100000"/>
              </a:lnSpc>
              <a:spcBef>
                <a:spcPts val="0"/>
              </a:spcBef>
              <a:spcAft>
                <a:spcPts val="0"/>
              </a:spcAft>
              <a:buClrTx/>
              <a:buSzTx/>
              <a:buFontTx/>
              <a:buNone/>
              <a:tabLst/>
              <a:defRPr/>
            </a:pPr>
            <a:endParaRPr lang="fr-FR" sz="1600" dirty="0">
              <a:latin typeface="Courier" charset="0"/>
              <a:ea typeface="Courier" charset="0"/>
              <a:cs typeface="Courier" charset="0"/>
            </a:endParaRPr>
          </a:p>
        </p:txBody>
      </p:sp>
    </p:spTree>
    <p:extLst>
      <p:ext uri="{BB962C8B-B14F-4D97-AF65-F5344CB8AC3E}">
        <p14:creationId xmlns:p14="http://schemas.microsoft.com/office/powerpoint/2010/main" val="813596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l’infrastructure</a:t>
            </a:r>
            <a:endParaRPr lang="fr-FR" dirty="0"/>
          </a:p>
        </p:txBody>
      </p:sp>
      <p:sp>
        <p:nvSpPr>
          <p:cNvPr id="3" name="Espace réservé du contenu 2"/>
          <p:cNvSpPr>
            <a:spLocks noGrp="1"/>
          </p:cNvSpPr>
          <p:nvPr>
            <p:ph idx="1"/>
          </p:nvPr>
        </p:nvSpPr>
        <p:spPr/>
        <p:txBody>
          <a:bodyPr/>
          <a:lstStyle/>
          <a:p>
            <a:r>
              <a:rPr lang="fr-FR" dirty="0" smtClean="0"/>
              <a:t>Vous pouvez maintenant configurer une machine cliente (Windows par exemple) avec pour DNS l’adresse IP de votre serveur </a:t>
            </a:r>
            <a:r>
              <a:rPr lang="fr-FR" dirty="0" err="1" smtClean="0"/>
              <a:t>Bind</a:t>
            </a:r>
            <a:r>
              <a:rPr lang="fr-FR" dirty="0" smtClean="0"/>
              <a:t>.</a:t>
            </a:r>
          </a:p>
          <a:p>
            <a:r>
              <a:rPr lang="fr-FR" dirty="0" smtClean="0"/>
              <a:t>En lançant un navigateur à l’adresse </a:t>
            </a:r>
            <a:r>
              <a:rPr lang="fr-FR" dirty="0" smtClean="0">
                <a:hlinkClick r:id="rId2"/>
              </a:rPr>
              <a:t>http://application.etudiant.ma</a:t>
            </a:r>
            <a:r>
              <a:rPr lang="fr-FR" dirty="0" smtClean="0"/>
              <a:t> vous devriez voir apparaître aléatoirement une page PHP d’un des serveurs.</a:t>
            </a:r>
          </a:p>
          <a:p>
            <a:r>
              <a:rPr lang="fr-FR" dirty="0" smtClean="0"/>
              <a:t>En rafraichissant vous verrez que le serveur qui répond ne sera pas le même.</a:t>
            </a:r>
          </a:p>
        </p:txBody>
      </p:sp>
    </p:spTree>
    <p:extLst>
      <p:ext uri="{BB962C8B-B14F-4D97-AF65-F5344CB8AC3E}">
        <p14:creationId xmlns:p14="http://schemas.microsoft.com/office/powerpoint/2010/main" val="1881584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Notre architecture</a:t>
            </a:r>
            <a:endParaRPr lang="fr-FR" dirty="0"/>
          </a:p>
        </p:txBody>
      </p:sp>
      <p:pic>
        <p:nvPicPr>
          <p:cNvPr id="5" name="Picture 2" descr="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71" y="2689412"/>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351" y="2737821"/>
            <a:ext cx="1183341" cy="11833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p:cNvCxnSpPr/>
          <p:nvPr/>
        </p:nvCxnSpPr>
        <p:spPr>
          <a:xfrm>
            <a:off x="1592131" y="3329492"/>
            <a:ext cx="1011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183802" y="3969572"/>
            <a:ext cx="1785770" cy="1169551"/>
          </a:xfrm>
          <a:prstGeom prst="rect">
            <a:avLst/>
          </a:prstGeom>
          <a:noFill/>
        </p:spPr>
        <p:txBody>
          <a:bodyPr wrap="square" rtlCol="0">
            <a:spAutoFit/>
          </a:bodyPr>
          <a:lstStyle/>
          <a:p>
            <a:pPr algn="ctr"/>
            <a:r>
              <a:rPr lang="fr-FR" sz="1400" dirty="0" smtClean="0"/>
              <a:t>Serveur DNS configuré en Round Robin vers plusieurs IP</a:t>
            </a:r>
          </a:p>
          <a:p>
            <a:pPr algn="ctr"/>
            <a:r>
              <a:rPr lang="fr-FR" sz="1400" dirty="0" smtClean="0"/>
              <a:t>192.168.2.10</a:t>
            </a:r>
            <a:endParaRPr lang="fr-FR" sz="1400" dirty="0"/>
          </a:p>
        </p:txBody>
      </p:sp>
      <p:pic>
        <p:nvPicPr>
          <p:cNvPr id="9"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615" y="1916654"/>
            <a:ext cx="821167" cy="8211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615" y="3969572"/>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4561243" y="4852939"/>
            <a:ext cx="1785770" cy="523220"/>
          </a:xfrm>
          <a:prstGeom prst="rect">
            <a:avLst/>
          </a:prstGeom>
          <a:noFill/>
        </p:spPr>
        <p:txBody>
          <a:bodyPr wrap="square" rtlCol="0">
            <a:spAutoFit/>
          </a:bodyPr>
          <a:lstStyle/>
          <a:p>
            <a:pPr algn="ctr"/>
            <a:r>
              <a:rPr lang="fr-FR" sz="1400" dirty="0" smtClean="0"/>
              <a:t>HA Proxy 2</a:t>
            </a:r>
          </a:p>
          <a:p>
            <a:pPr algn="ctr"/>
            <a:r>
              <a:rPr lang="fr-FR" sz="1400" dirty="0" smtClean="0"/>
              <a:t>192.168.2.21</a:t>
            </a:r>
            <a:endParaRPr lang="fr-FR" sz="1400" dirty="0"/>
          </a:p>
        </p:txBody>
      </p:sp>
      <p:sp>
        <p:nvSpPr>
          <p:cNvPr id="12" name="ZoneTexte 11"/>
          <p:cNvSpPr txBox="1"/>
          <p:nvPr/>
        </p:nvSpPr>
        <p:spPr>
          <a:xfrm>
            <a:off x="4543313" y="2800021"/>
            <a:ext cx="1785770" cy="523220"/>
          </a:xfrm>
          <a:prstGeom prst="rect">
            <a:avLst/>
          </a:prstGeom>
          <a:noFill/>
        </p:spPr>
        <p:txBody>
          <a:bodyPr wrap="square" rtlCol="0">
            <a:spAutoFit/>
          </a:bodyPr>
          <a:lstStyle/>
          <a:p>
            <a:pPr algn="ctr"/>
            <a:r>
              <a:rPr lang="fr-FR" sz="1400" dirty="0" smtClean="0"/>
              <a:t>HA Proxy 1</a:t>
            </a:r>
          </a:p>
          <a:p>
            <a:pPr algn="ctr"/>
            <a:r>
              <a:rPr lang="fr-FR" sz="1400" dirty="0" smtClean="0"/>
              <a:t>192.168.2.20</a:t>
            </a:r>
            <a:endParaRPr lang="fr-FR" sz="1400" dirty="0"/>
          </a:p>
        </p:txBody>
      </p:sp>
      <p:cxnSp>
        <p:nvCxnSpPr>
          <p:cNvPr id="14" name="Connecteur droit avec flèche 13"/>
          <p:cNvCxnSpPr>
            <a:stCxn id="6" idx="3"/>
            <a:endCxn id="9" idx="1"/>
          </p:cNvCxnSpPr>
          <p:nvPr/>
        </p:nvCxnSpPr>
        <p:spPr>
          <a:xfrm flipV="1">
            <a:off x="3786692" y="2327238"/>
            <a:ext cx="1238923" cy="100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6" idx="3"/>
            <a:endCxn id="10" idx="1"/>
          </p:cNvCxnSpPr>
          <p:nvPr/>
        </p:nvCxnSpPr>
        <p:spPr>
          <a:xfrm>
            <a:off x="3786692" y="3329492"/>
            <a:ext cx="1238923" cy="1050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705" y="1232623"/>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p:cNvSpPr txBox="1"/>
          <p:nvPr/>
        </p:nvSpPr>
        <p:spPr>
          <a:xfrm>
            <a:off x="6603403" y="2115990"/>
            <a:ext cx="1785770" cy="523220"/>
          </a:xfrm>
          <a:prstGeom prst="rect">
            <a:avLst/>
          </a:prstGeom>
          <a:noFill/>
        </p:spPr>
        <p:txBody>
          <a:bodyPr wrap="square" rtlCol="0">
            <a:spAutoFit/>
          </a:bodyPr>
          <a:lstStyle/>
          <a:p>
            <a:pPr algn="ctr"/>
            <a:r>
              <a:rPr lang="fr-FR" sz="1400" dirty="0" smtClean="0"/>
              <a:t>Web1</a:t>
            </a:r>
          </a:p>
          <a:p>
            <a:pPr algn="ctr"/>
            <a:r>
              <a:rPr lang="fr-FR" sz="1400" dirty="0" smtClean="0"/>
              <a:t>192.168.2.60</a:t>
            </a:r>
            <a:endParaRPr lang="fr-FR" sz="1400" dirty="0"/>
          </a:p>
        </p:txBody>
      </p:sp>
      <p:pic>
        <p:nvPicPr>
          <p:cNvPr id="19"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807" y="3093515"/>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p:cNvSpPr txBox="1"/>
          <p:nvPr/>
        </p:nvSpPr>
        <p:spPr>
          <a:xfrm>
            <a:off x="6628505" y="3976882"/>
            <a:ext cx="1785770" cy="523220"/>
          </a:xfrm>
          <a:prstGeom prst="rect">
            <a:avLst/>
          </a:prstGeom>
          <a:noFill/>
        </p:spPr>
        <p:txBody>
          <a:bodyPr wrap="square" rtlCol="0">
            <a:spAutoFit/>
          </a:bodyPr>
          <a:lstStyle/>
          <a:p>
            <a:pPr algn="ctr"/>
            <a:r>
              <a:rPr lang="fr-FR" sz="1400" dirty="0" smtClean="0"/>
              <a:t>Web2</a:t>
            </a:r>
          </a:p>
          <a:p>
            <a:pPr algn="ctr"/>
            <a:r>
              <a:rPr lang="fr-FR" sz="1400" dirty="0" smtClean="0"/>
              <a:t>192.168.2.61</a:t>
            </a:r>
            <a:endParaRPr lang="fr-FR" sz="1400" dirty="0"/>
          </a:p>
        </p:txBody>
      </p:sp>
      <p:pic>
        <p:nvPicPr>
          <p:cNvPr id="21"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807" y="4980294"/>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6628505" y="5863661"/>
            <a:ext cx="1785770" cy="523220"/>
          </a:xfrm>
          <a:prstGeom prst="rect">
            <a:avLst/>
          </a:prstGeom>
          <a:noFill/>
        </p:spPr>
        <p:txBody>
          <a:bodyPr wrap="square" rtlCol="0">
            <a:spAutoFit/>
          </a:bodyPr>
          <a:lstStyle/>
          <a:p>
            <a:pPr algn="ctr"/>
            <a:r>
              <a:rPr lang="fr-FR" sz="1400" dirty="0" smtClean="0"/>
              <a:t>Web3</a:t>
            </a:r>
          </a:p>
          <a:p>
            <a:pPr algn="ctr"/>
            <a:r>
              <a:rPr lang="fr-FR" sz="1400" dirty="0" smtClean="0"/>
              <a:t>192.168.2.62</a:t>
            </a:r>
            <a:endParaRPr lang="fr-FR" sz="1400" dirty="0"/>
          </a:p>
        </p:txBody>
      </p:sp>
      <p:cxnSp>
        <p:nvCxnSpPr>
          <p:cNvPr id="24" name="Connecteur droit avec flèche 23"/>
          <p:cNvCxnSpPr>
            <a:stCxn id="9" idx="3"/>
            <a:endCxn id="17" idx="1"/>
          </p:cNvCxnSpPr>
          <p:nvPr/>
        </p:nvCxnSpPr>
        <p:spPr>
          <a:xfrm flipV="1">
            <a:off x="5846782" y="1643207"/>
            <a:ext cx="1238923" cy="68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9" idx="3"/>
            <a:endCxn id="19" idx="1"/>
          </p:cNvCxnSpPr>
          <p:nvPr/>
        </p:nvCxnSpPr>
        <p:spPr>
          <a:xfrm>
            <a:off x="5846782" y="2327238"/>
            <a:ext cx="1264025" cy="1176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9" idx="3"/>
            <a:endCxn id="21" idx="1"/>
          </p:cNvCxnSpPr>
          <p:nvPr/>
        </p:nvCxnSpPr>
        <p:spPr>
          <a:xfrm>
            <a:off x="5846782" y="2327238"/>
            <a:ext cx="1264025" cy="3063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10" idx="3"/>
          </p:cNvCxnSpPr>
          <p:nvPr/>
        </p:nvCxnSpPr>
        <p:spPr>
          <a:xfrm flipV="1">
            <a:off x="5846782" y="1690688"/>
            <a:ext cx="1238922" cy="2689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10" idx="3"/>
            <a:endCxn id="19" idx="1"/>
          </p:cNvCxnSpPr>
          <p:nvPr/>
        </p:nvCxnSpPr>
        <p:spPr>
          <a:xfrm flipV="1">
            <a:off x="5846782" y="3504099"/>
            <a:ext cx="1264025" cy="87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10" idx="3"/>
            <a:endCxn id="21" idx="1"/>
          </p:cNvCxnSpPr>
          <p:nvPr/>
        </p:nvCxnSpPr>
        <p:spPr>
          <a:xfrm>
            <a:off x="5846782" y="4380156"/>
            <a:ext cx="1264025" cy="101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318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Base de données</a:t>
            </a:r>
            <a:endParaRPr lang="fr-FR" dirty="0"/>
          </a:p>
        </p:txBody>
      </p:sp>
      <p:sp>
        <p:nvSpPr>
          <p:cNvPr id="3" name="Espace réservé du contenu 2"/>
          <p:cNvSpPr>
            <a:spLocks noGrp="1"/>
          </p:cNvSpPr>
          <p:nvPr>
            <p:ph idx="1"/>
          </p:nvPr>
        </p:nvSpPr>
        <p:spPr/>
        <p:txBody>
          <a:bodyPr/>
          <a:lstStyle/>
          <a:p>
            <a:r>
              <a:rPr lang="fr-FR" dirty="0" smtClean="0"/>
              <a:t>Une application web n’est rien sans une base de données.</a:t>
            </a:r>
          </a:p>
          <a:p>
            <a:r>
              <a:rPr lang="fr-FR" dirty="0" smtClean="0"/>
              <a:t>Nous allons maintenant intégrer une base de données MySQL dans notre infrastructure.</a:t>
            </a:r>
          </a:p>
          <a:p>
            <a:r>
              <a:rPr lang="fr-FR" dirty="0"/>
              <a:t>MySQL est un serveur simple de gestion de base de données. Pour </a:t>
            </a:r>
            <a:r>
              <a:rPr lang="fr-FR" dirty="0" smtClean="0"/>
              <a:t>l'installer </a:t>
            </a:r>
            <a:r>
              <a:rPr lang="fr-FR" dirty="0"/>
              <a:t>nous avons besoin d'installer la partie serveur qui </a:t>
            </a:r>
            <a:r>
              <a:rPr lang="fr-FR" dirty="0" smtClean="0"/>
              <a:t>va </a:t>
            </a:r>
            <a:r>
              <a:rPr lang="fr-FR" dirty="0"/>
              <a:t>être le moteur de données répondant à nos requêtes et lisant/écrivant sur le disque dur. </a:t>
            </a:r>
            <a:endParaRPr lang="fr-FR" dirty="0" smtClean="0"/>
          </a:p>
          <a:p>
            <a:r>
              <a:rPr lang="fr-FR" dirty="0" smtClean="0"/>
              <a:t>Nous </a:t>
            </a:r>
            <a:r>
              <a:rPr lang="fr-FR" dirty="0"/>
              <a:t>avons également besoin de la partie client qui nous permettra de nous connecter au serveur et d'envoyer les commandes pour par exemple créer des bases ou récupérer des informations dans celles-ci.</a:t>
            </a:r>
          </a:p>
        </p:txBody>
      </p:sp>
    </p:spTree>
    <p:extLst>
      <p:ext uri="{BB962C8B-B14F-4D97-AF65-F5344CB8AC3E}">
        <p14:creationId xmlns:p14="http://schemas.microsoft.com/office/powerpoint/2010/main" val="1438666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Base de données</a:t>
            </a:r>
            <a:endParaRPr lang="fr-FR" dirty="0"/>
          </a:p>
        </p:txBody>
      </p:sp>
      <p:sp>
        <p:nvSpPr>
          <p:cNvPr id="3" name="Espace réservé du contenu 2"/>
          <p:cNvSpPr>
            <a:spLocks noGrp="1"/>
          </p:cNvSpPr>
          <p:nvPr>
            <p:ph idx="1"/>
          </p:nvPr>
        </p:nvSpPr>
        <p:spPr/>
        <p:txBody>
          <a:bodyPr>
            <a:normAutofit/>
          </a:bodyPr>
          <a:lstStyle/>
          <a:p>
            <a:pPr marL="0" indent="0">
              <a:buNone/>
            </a:pPr>
            <a:r>
              <a:rPr lang="fr-FR" sz="1600" dirty="0" err="1" smtClean="0">
                <a:latin typeface="Courier" charset="0"/>
                <a:ea typeface="Courier" charset="0"/>
                <a:cs typeface="Courier" charset="0"/>
              </a:rPr>
              <a:t>apt-get</a:t>
            </a:r>
            <a:r>
              <a:rPr lang="fr-FR" sz="1600" dirty="0" smtClean="0">
                <a:latin typeface="Courier" charset="0"/>
                <a:ea typeface="Courier" charset="0"/>
                <a:cs typeface="Courier" charset="0"/>
              </a:rPr>
              <a:t> </a:t>
            </a:r>
            <a:r>
              <a:rPr lang="fr-FR" sz="1600" dirty="0" err="1" smtClean="0">
                <a:latin typeface="Courier" charset="0"/>
                <a:ea typeface="Courier" charset="0"/>
                <a:cs typeface="Courier" charset="0"/>
              </a:rPr>
              <a:t>install</a:t>
            </a:r>
            <a:r>
              <a:rPr lang="fr-FR" sz="1600" dirty="0" smtClean="0">
                <a:latin typeface="Courier" charset="0"/>
                <a:ea typeface="Courier" charset="0"/>
                <a:cs typeface="Courier" charset="0"/>
              </a:rPr>
              <a:t> </a:t>
            </a:r>
            <a:r>
              <a:rPr lang="fr-FR" sz="1600" dirty="0" err="1" smtClean="0">
                <a:latin typeface="Courier" charset="0"/>
                <a:ea typeface="Courier" charset="0"/>
                <a:cs typeface="Courier" charset="0"/>
              </a:rPr>
              <a:t>mysql</a:t>
            </a:r>
            <a:r>
              <a:rPr lang="fr-FR" sz="1600" dirty="0" smtClean="0">
                <a:latin typeface="Courier" charset="0"/>
                <a:ea typeface="Courier" charset="0"/>
                <a:cs typeface="Courier" charset="0"/>
              </a:rPr>
              <a:t>-server </a:t>
            </a:r>
            <a:r>
              <a:rPr lang="fr-FR" sz="1600" dirty="0" err="1" smtClean="0">
                <a:latin typeface="Courier" charset="0"/>
                <a:ea typeface="Courier" charset="0"/>
                <a:cs typeface="Courier" charset="0"/>
              </a:rPr>
              <a:t>mysql</a:t>
            </a:r>
            <a:r>
              <a:rPr lang="fr-FR" sz="1600" dirty="0" smtClean="0">
                <a:latin typeface="Courier" charset="0"/>
                <a:ea typeface="Courier" charset="0"/>
                <a:cs typeface="Courier" charset="0"/>
              </a:rPr>
              <a:t>-client</a:t>
            </a:r>
          </a:p>
          <a:p>
            <a:pPr marL="0" indent="0">
              <a:buNone/>
            </a:pPr>
            <a:r>
              <a:rPr lang="fr-FR" sz="1600" dirty="0" err="1">
                <a:latin typeface="Courier" charset="0"/>
                <a:ea typeface="Courier" charset="0"/>
                <a:cs typeface="Courier" charset="0"/>
              </a:rPr>
              <a:t>mysql</a:t>
            </a:r>
            <a:r>
              <a:rPr lang="fr-FR" sz="1600" dirty="0">
                <a:latin typeface="Courier" charset="0"/>
                <a:ea typeface="Courier" charset="0"/>
                <a:cs typeface="Courier" charset="0"/>
              </a:rPr>
              <a:t> -u </a:t>
            </a:r>
            <a:r>
              <a:rPr lang="fr-FR" sz="1600" dirty="0" err="1">
                <a:latin typeface="Courier" charset="0"/>
                <a:ea typeface="Courier" charset="0"/>
                <a:cs typeface="Courier" charset="0"/>
              </a:rPr>
              <a:t>root</a:t>
            </a:r>
            <a:r>
              <a:rPr lang="fr-FR" sz="1600" dirty="0">
                <a:latin typeface="Courier" charset="0"/>
                <a:ea typeface="Courier" charset="0"/>
                <a:cs typeface="Courier" charset="0"/>
              </a:rPr>
              <a:t> -</a:t>
            </a:r>
            <a:r>
              <a:rPr lang="fr-FR" sz="1600" dirty="0" err="1" smtClean="0">
                <a:latin typeface="Courier" charset="0"/>
                <a:ea typeface="Courier" charset="0"/>
                <a:cs typeface="Courier" charset="0"/>
              </a:rPr>
              <a:t>pMOT_DE_PASSE</a:t>
            </a:r>
            <a:endParaRPr lang="fr-FR" sz="1600" dirty="0" smtClean="0">
              <a:latin typeface="Courier" charset="0"/>
              <a:ea typeface="Courier" charset="0"/>
              <a:cs typeface="Courier" charset="0"/>
            </a:endParaRPr>
          </a:p>
          <a:p>
            <a:pPr marL="0" indent="0">
              <a:buNone/>
            </a:pPr>
            <a:r>
              <a:rPr lang="fr-FR" sz="1600" dirty="0" err="1">
                <a:latin typeface="Courier" charset="0"/>
                <a:ea typeface="Courier" charset="0"/>
                <a:cs typeface="Courier" charset="0"/>
              </a:rPr>
              <a:t>create</a:t>
            </a:r>
            <a:r>
              <a:rPr lang="fr-FR" sz="1600" dirty="0">
                <a:latin typeface="Courier" charset="0"/>
                <a:ea typeface="Courier" charset="0"/>
                <a:cs typeface="Courier" charset="0"/>
              </a:rPr>
              <a:t> </a:t>
            </a:r>
            <a:r>
              <a:rPr lang="fr-FR" sz="1600" dirty="0" err="1">
                <a:latin typeface="Courier" charset="0"/>
                <a:ea typeface="Courier" charset="0"/>
                <a:cs typeface="Courier" charset="0"/>
              </a:rPr>
              <a:t>database</a:t>
            </a:r>
            <a:r>
              <a:rPr lang="fr-FR" sz="1600" dirty="0">
                <a:latin typeface="Courier" charset="0"/>
                <a:ea typeface="Courier" charset="0"/>
                <a:cs typeface="Courier" charset="0"/>
              </a:rPr>
              <a:t> NOM_DE_BASE</a:t>
            </a:r>
            <a:r>
              <a:rPr lang="fr-FR" sz="1600" dirty="0" smtClean="0">
                <a:latin typeface="Courier" charset="0"/>
                <a:ea typeface="Courier" charset="0"/>
                <a:cs typeface="Courier" charset="0"/>
              </a:rPr>
              <a:t>;</a:t>
            </a:r>
          </a:p>
          <a:p>
            <a:pPr marL="0" indent="0">
              <a:buNone/>
            </a:pPr>
            <a:r>
              <a:rPr lang="fr-FR" sz="1600" dirty="0" err="1">
                <a:latin typeface="Courier" charset="0"/>
                <a:ea typeface="Courier" charset="0"/>
                <a:cs typeface="Courier" charset="0"/>
              </a:rPr>
              <a:t>grant</a:t>
            </a:r>
            <a:r>
              <a:rPr lang="fr-FR" sz="1600" dirty="0">
                <a:latin typeface="Courier" charset="0"/>
                <a:ea typeface="Courier" charset="0"/>
                <a:cs typeface="Courier" charset="0"/>
              </a:rPr>
              <a:t> all on NOM_DE_BASE.* to LOGIN_UTILISATEUR</a:t>
            </a:r>
            <a:r>
              <a:rPr lang="fr-FR" sz="1600" dirty="0" smtClean="0">
                <a:latin typeface="Courier" charset="0"/>
                <a:ea typeface="Courier" charset="0"/>
                <a:cs typeface="Courier" charset="0"/>
              </a:rPr>
              <a:t>@’%' </a:t>
            </a:r>
            <a:r>
              <a:rPr lang="fr-FR" sz="1600" dirty="0" err="1">
                <a:latin typeface="Courier" charset="0"/>
                <a:ea typeface="Courier" charset="0"/>
                <a:cs typeface="Courier" charset="0"/>
              </a:rPr>
              <a:t>identified</a:t>
            </a:r>
            <a:r>
              <a:rPr lang="fr-FR" sz="1600" dirty="0">
                <a:latin typeface="Courier" charset="0"/>
                <a:ea typeface="Courier" charset="0"/>
                <a:cs typeface="Courier" charset="0"/>
              </a:rPr>
              <a:t> by 'MOT_DE_PASSE</a:t>
            </a:r>
            <a:r>
              <a:rPr lang="fr-FR" sz="1600" dirty="0" smtClean="0">
                <a:latin typeface="Courier" charset="0"/>
                <a:ea typeface="Courier" charset="0"/>
                <a:cs typeface="Courier" charset="0"/>
              </a:rPr>
              <a:t>';</a:t>
            </a:r>
          </a:p>
          <a:p>
            <a:pPr marL="0" indent="0">
              <a:buNone/>
            </a:pPr>
            <a:r>
              <a:rPr lang="fr-FR" sz="1600" dirty="0">
                <a:latin typeface="Courier" charset="0"/>
                <a:ea typeface="Courier" charset="0"/>
                <a:cs typeface="Courier" charset="0"/>
              </a:rPr>
              <a:t>use NOM_DE_BASE</a:t>
            </a:r>
            <a:r>
              <a:rPr lang="fr-FR" sz="1600" dirty="0" smtClean="0">
                <a:latin typeface="Courier" charset="0"/>
                <a:ea typeface="Courier" charset="0"/>
                <a:cs typeface="Courier" charset="0"/>
              </a:rPr>
              <a:t>;</a:t>
            </a:r>
          </a:p>
          <a:p>
            <a:pPr marL="0" indent="0">
              <a:buNone/>
            </a:pPr>
            <a:r>
              <a:rPr lang="fr-FR" sz="1600" dirty="0" err="1">
                <a:latin typeface="Courier" charset="0"/>
                <a:ea typeface="Courier" charset="0"/>
                <a:cs typeface="Courier" charset="0"/>
              </a:rPr>
              <a:t>create</a:t>
            </a:r>
            <a:r>
              <a:rPr lang="fr-FR" sz="1600" dirty="0">
                <a:latin typeface="Courier" charset="0"/>
                <a:ea typeface="Courier" charset="0"/>
                <a:cs typeface="Courier" charset="0"/>
              </a:rPr>
              <a:t> table </a:t>
            </a:r>
            <a:r>
              <a:rPr lang="fr-FR" sz="1600" dirty="0" err="1">
                <a:latin typeface="Courier" charset="0"/>
                <a:ea typeface="Courier" charset="0"/>
                <a:cs typeface="Courier" charset="0"/>
              </a:rPr>
              <a:t>eleve</a:t>
            </a:r>
            <a:r>
              <a:rPr lang="fr-FR" sz="1600" dirty="0">
                <a:latin typeface="Courier" charset="0"/>
                <a:ea typeface="Courier" charset="0"/>
                <a:cs typeface="Courier" charset="0"/>
              </a:rPr>
              <a:t>(id </a:t>
            </a:r>
            <a:r>
              <a:rPr lang="fr-FR" sz="1600" dirty="0" err="1">
                <a:latin typeface="Courier" charset="0"/>
                <a:ea typeface="Courier" charset="0"/>
                <a:cs typeface="Courier" charset="0"/>
              </a:rPr>
              <a:t>int</a:t>
            </a:r>
            <a:r>
              <a:rPr lang="fr-FR" sz="1600" dirty="0">
                <a:latin typeface="Courier" charset="0"/>
                <a:ea typeface="Courier" charset="0"/>
                <a:cs typeface="Courier" charset="0"/>
              </a:rPr>
              <a:t> auto </a:t>
            </a:r>
            <a:r>
              <a:rPr lang="fr-FR" sz="1600" dirty="0" err="1">
                <a:latin typeface="Courier" charset="0"/>
                <a:ea typeface="Courier" charset="0"/>
                <a:cs typeface="Courier" charset="0"/>
              </a:rPr>
              <a:t>increment</a:t>
            </a:r>
            <a:r>
              <a:rPr lang="fr-FR" sz="1600" dirty="0">
                <a:latin typeface="Courier" charset="0"/>
                <a:ea typeface="Courier" charset="0"/>
                <a:cs typeface="Courier" charset="0"/>
              </a:rPr>
              <a:t>, login </a:t>
            </a:r>
            <a:r>
              <a:rPr lang="fr-FR" sz="1600" dirty="0" err="1">
                <a:latin typeface="Courier" charset="0"/>
                <a:ea typeface="Courier" charset="0"/>
                <a:cs typeface="Courier" charset="0"/>
              </a:rPr>
              <a:t>text</a:t>
            </a:r>
            <a:r>
              <a:rPr lang="fr-FR" sz="1600" dirty="0">
                <a:latin typeface="Courier" charset="0"/>
                <a:ea typeface="Courier" charset="0"/>
                <a:cs typeface="Courier" charset="0"/>
              </a:rPr>
              <a:t>, </a:t>
            </a:r>
            <a:r>
              <a:rPr lang="fr-FR" sz="1600" dirty="0" err="1">
                <a:latin typeface="Courier" charset="0"/>
                <a:ea typeface="Courier" charset="0"/>
                <a:cs typeface="Courier" charset="0"/>
              </a:rPr>
              <a:t>primary</a:t>
            </a:r>
            <a:r>
              <a:rPr lang="fr-FR" sz="1600" dirty="0">
                <a:latin typeface="Courier" charset="0"/>
                <a:ea typeface="Courier" charset="0"/>
                <a:cs typeface="Courier" charset="0"/>
              </a:rPr>
              <a:t> key(id</a:t>
            </a:r>
            <a:r>
              <a:rPr lang="fr-FR" sz="1600" dirty="0" smtClean="0">
                <a:latin typeface="Courier" charset="0"/>
                <a:ea typeface="Courier" charset="0"/>
                <a:cs typeface="Courier" charset="0"/>
              </a:rPr>
              <a:t>));</a:t>
            </a:r>
          </a:p>
          <a:p>
            <a:pPr marL="0" indent="0">
              <a:buNone/>
            </a:pPr>
            <a:r>
              <a:rPr lang="fr-FR" sz="1600" dirty="0">
                <a:latin typeface="Courier" charset="0"/>
                <a:ea typeface="Courier" charset="0"/>
                <a:cs typeface="Courier" charset="0"/>
              </a:rPr>
              <a:t>insert </a:t>
            </a:r>
            <a:r>
              <a:rPr lang="fr-FR" sz="1600" dirty="0" err="1">
                <a:latin typeface="Courier" charset="0"/>
                <a:ea typeface="Courier" charset="0"/>
                <a:cs typeface="Courier" charset="0"/>
              </a:rPr>
              <a:t>into</a:t>
            </a:r>
            <a:r>
              <a:rPr lang="fr-FR" sz="1600" dirty="0">
                <a:latin typeface="Courier" charset="0"/>
                <a:ea typeface="Courier" charset="0"/>
                <a:cs typeface="Courier" charset="0"/>
              </a:rPr>
              <a:t> </a:t>
            </a:r>
            <a:r>
              <a:rPr lang="fr-FR" sz="1600" dirty="0" err="1">
                <a:latin typeface="Courier" charset="0"/>
                <a:ea typeface="Courier" charset="0"/>
                <a:cs typeface="Courier" charset="0"/>
              </a:rPr>
              <a:t>eleve</a:t>
            </a:r>
            <a:r>
              <a:rPr lang="fr-FR" sz="1600" dirty="0">
                <a:latin typeface="Courier" charset="0"/>
                <a:ea typeface="Courier" charset="0"/>
                <a:cs typeface="Courier" charset="0"/>
              </a:rPr>
              <a:t> values(0,'utilisateur1</a:t>
            </a:r>
            <a:r>
              <a:rPr lang="fr-FR" sz="1600" dirty="0" smtClean="0">
                <a:latin typeface="Courier" charset="0"/>
                <a:ea typeface="Courier" charset="0"/>
                <a:cs typeface="Courier" charset="0"/>
              </a:rPr>
              <a:t>');</a:t>
            </a:r>
          </a:p>
          <a:p>
            <a:pPr marL="0" indent="0">
              <a:buNone/>
            </a:pPr>
            <a:r>
              <a:rPr lang="fr-FR" sz="1600" dirty="0">
                <a:latin typeface="Courier" charset="0"/>
                <a:ea typeface="Courier" charset="0"/>
                <a:cs typeface="Courier" charset="0"/>
              </a:rPr>
              <a:t>insert </a:t>
            </a:r>
            <a:r>
              <a:rPr lang="fr-FR" sz="1600" dirty="0" err="1">
                <a:latin typeface="Courier" charset="0"/>
                <a:ea typeface="Courier" charset="0"/>
                <a:cs typeface="Courier" charset="0"/>
              </a:rPr>
              <a:t>into</a:t>
            </a:r>
            <a:r>
              <a:rPr lang="fr-FR" sz="1600" dirty="0">
                <a:latin typeface="Courier" charset="0"/>
                <a:ea typeface="Courier" charset="0"/>
                <a:cs typeface="Courier" charset="0"/>
              </a:rPr>
              <a:t> </a:t>
            </a:r>
            <a:r>
              <a:rPr lang="fr-FR" sz="1600" dirty="0" err="1">
                <a:latin typeface="Courier" charset="0"/>
                <a:ea typeface="Courier" charset="0"/>
                <a:cs typeface="Courier" charset="0"/>
              </a:rPr>
              <a:t>eleve</a:t>
            </a:r>
            <a:r>
              <a:rPr lang="fr-FR" sz="1600" dirty="0">
                <a:latin typeface="Courier" charset="0"/>
                <a:ea typeface="Courier" charset="0"/>
                <a:cs typeface="Courier" charset="0"/>
              </a:rPr>
              <a:t> values(0,'utilisateur2</a:t>
            </a:r>
            <a:r>
              <a:rPr lang="fr-FR" sz="1600" dirty="0" smtClean="0">
                <a:latin typeface="Courier" charset="0"/>
                <a:ea typeface="Courier" charset="0"/>
                <a:cs typeface="Courier" charset="0"/>
              </a:rPr>
              <a:t>');</a:t>
            </a:r>
          </a:p>
          <a:p>
            <a:pPr marL="0" indent="0">
              <a:buNone/>
            </a:pPr>
            <a:r>
              <a:rPr lang="fr-FR" sz="1600" dirty="0">
                <a:latin typeface="Courier" charset="0"/>
                <a:ea typeface="Courier" charset="0"/>
                <a:cs typeface="Courier" charset="0"/>
              </a:rPr>
              <a:t>select * </a:t>
            </a:r>
            <a:r>
              <a:rPr lang="fr-FR" sz="1600" dirty="0" err="1">
                <a:latin typeface="Courier" charset="0"/>
                <a:ea typeface="Courier" charset="0"/>
                <a:cs typeface="Courier" charset="0"/>
              </a:rPr>
              <a:t>from</a:t>
            </a:r>
            <a:r>
              <a:rPr lang="fr-FR" sz="1600" dirty="0">
                <a:latin typeface="Courier" charset="0"/>
                <a:ea typeface="Courier" charset="0"/>
                <a:cs typeface="Courier" charset="0"/>
              </a:rPr>
              <a:t> </a:t>
            </a:r>
            <a:r>
              <a:rPr lang="fr-FR" sz="1600" dirty="0" err="1">
                <a:latin typeface="Courier" charset="0"/>
                <a:ea typeface="Courier" charset="0"/>
                <a:cs typeface="Courier" charset="0"/>
              </a:rPr>
              <a:t>eleve</a:t>
            </a:r>
            <a:r>
              <a:rPr lang="fr-FR" sz="1600" dirty="0">
                <a:latin typeface="Courier" charset="0"/>
                <a:ea typeface="Courier" charset="0"/>
                <a:cs typeface="Courier" charset="0"/>
              </a:rPr>
              <a:t>;</a:t>
            </a:r>
          </a:p>
        </p:txBody>
      </p:sp>
    </p:spTree>
    <p:extLst>
      <p:ext uri="{BB962C8B-B14F-4D97-AF65-F5344CB8AC3E}">
        <p14:creationId xmlns:p14="http://schemas.microsoft.com/office/powerpoint/2010/main" val="664953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Base de données</a:t>
            </a:r>
            <a:endParaRPr lang="fr-FR" dirty="0"/>
          </a:p>
        </p:txBody>
      </p:sp>
      <p:sp>
        <p:nvSpPr>
          <p:cNvPr id="3" name="Espace réservé du contenu 2"/>
          <p:cNvSpPr>
            <a:spLocks noGrp="1"/>
          </p:cNvSpPr>
          <p:nvPr>
            <p:ph idx="1"/>
          </p:nvPr>
        </p:nvSpPr>
        <p:spPr/>
        <p:txBody>
          <a:bodyPr/>
          <a:lstStyle/>
          <a:p>
            <a:r>
              <a:rPr lang="fr-FR" dirty="0" smtClean="0"/>
              <a:t>Dans notre infrastructure, le serveur de base de données est séparé du serveur Web comme nous l’avions préconisé dans le début du cours.</a:t>
            </a:r>
          </a:p>
          <a:p>
            <a:r>
              <a:rPr lang="fr-FR" dirty="0" smtClean="0"/>
              <a:t>Toutefois MySQL n’est pas configuré par défaut pour recevoir des requêtes réseau. Par défaut il ne sait répondre qu’a des requêtes locales (127.0.0.1 ou </a:t>
            </a:r>
            <a:r>
              <a:rPr lang="fr-FR" dirty="0" err="1" smtClean="0"/>
              <a:t>localhost</a:t>
            </a:r>
            <a:r>
              <a:rPr lang="fr-FR" dirty="0" smtClean="0"/>
              <a:t>)</a:t>
            </a:r>
          </a:p>
          <a:p>
            <a:r>
              <a:rPr lang="fr-FR" dirty="0" smtClean="0"/>
              <a:t>Nous allons indiqué à MySQL qu’il peut écouter sur le réseau en éditant le fichier /</a:t>
            </a:r>
            <a:r>
              <a:rPr lang="fr-FR" dirty="0" err="1" smtClean="0"/>
              <a:t>etc</a:t>
            </a:r>
            <a:r>
              <a:rPr lang="fr-FR" dirty="0" smtClean="0"/>
              <a:t>/</a:t>
            </a:r>
            <a:r>
              <a:rPr lang="fr-FR" dirty="0" err="1" smtClean="0"/>
              <a:t>mysql</a:t>
            </a:r>
            <a:r>
              <a:rPr lang="fr-FR" dirty="0" smtClean="0"/>
              <a:t>/</a:t>
            </a:r>
            <a:r>
              <a:rPr lang="fr-FR" dirty="0" err="1" smtClean="0"/>
              <a:t>my.cnf</a:t>
            </a:r>
            <a:endParaRPr lang="fr-FR" dirty="0"/>
          </a:p>
        </p:txBody>
      </p:sp>
    </p:spTree>
    <p:extLst>
      <p:ext uri="{BB962C8B-B14F-4D97-AF65-F5344CB8AC3E}">
        <p14:creationId xmlns:p14="http://schemas.microsoft.com/office/powerpoint/2010/main" val="1947077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Base de données</a:t>
            </a:r>
            <a:endParaRPr lang="fr-FR" dirty="0"/>
          </a:p>
        </p:txBody>
      </p:sp>
      <p:sp>
        <p:nvSpPr>
          <p:cNvPr id="3" name="Espace réservé du contenu 2"/>
          <p:cNvSpPr>
            <a:spLocks noGrp="1"/>
          </p:cNvSpPr>
          <p:nvPr>
            <p:ph idx="1"/>
          </p:nvPr>
        </p:nvSpPr>
        <p:spPr/>
        <p:txBody>
          <a:bodyPr/>
          <a:lstStyle/>
          <a:p>
            <a:r>
              <a:rPr lang="fr-FR" dirty="0" smtClean="0"/>
              <a:t>Il faut commenter </a:t>
            </a:r>
            <a:r>
              <a:rPr lang="fr-FR" dirty="0" smtClean="0">
                <a:latin typeface="Courier" charset="0"/>
                <a:ea typeface="Courier" charset="0"/>
                <a:cs typeface="Courier" charset="0"/>
              </a:rPr>
              <a:t>skip-</a:t>
            </a:r>
            <a:r>
              <a:rPr lang="fr-FR" dirty="0" err="1" smtClean="0">
                <a:latin typeface="Courier" charset="0"/>
                <a:ea typeface="Courier" charset="0"/>
                <a:cs typeface="Courier" charset="0"/>
              </a:rPr>
              <a:t>external</a:t>
            </a:r>
            <a:r>
              <a:rPr lang="fr-FR" dirty="0" smtClean="0">
                <a:latin typeface="Courier" charset="0"/>
                <a:ea typeface="Courier" charset="0"/>
                <a:cs typeface="Courier" charset="0"/>
              </a:rPr>
              <a:t>-</a:t>
            </a:r>
            <a:r>
              <a:rPr lang="fr-FR" dirty="0" err="1" smtClean="0">
                <a:latin typeface="Courier" charset="0"/>
                <a:ea typeface="Courier" charset="0"/>
                <a:cs typeface="Courier" charset="0"/>
              </a:rPr>
              <a:t>locking</a:t>
            </a:r>
            <a:r>
              <a:rPr lang="fr-FR" dirty="0" smtClean="0"/>
              <a:t> avec un </a:t>
            </a:r>
            <a:r>
              <a:rPr lang="fr-FR" dirty="0" smtClean="0">
                <a:latin typeface="Courier" charset="0"/>
                <a:ea typeface="Courier" charset="0"/>
                <a:cs typeface="Courier" charset="0"/>
              </a:rPr>
              <a:t>#</a:t>
            </a:r>
          </a:p>
          <a:p>
            <a:r>
              <a:rPr lang="fr-FR" dirty="0" smtClean="0"/>
              <a:t>Il faut configurer </a:t>
            </a:r>
            <a:r>
              <a:rPr lang="en-US" dirty="0" smtClean="0">
                <a:latin typeface="Courier" charset="0"/>
                <a:ea typeface="Courier" charset="0"/>
                <a:cs typeface="Courier" charset="0"/>
              </a:rPr>
              <a:t>bind-address = 0.0.0.0</a:t>
            </a:r>
          </a:p>
          <a:p>
            <a:endParaRPr lang="en-US" dirty="0">
              <a:latin typeface="Courier" charset="0"/>
              <a:ea typeface="Courier" charset="0"/>
              <a:cs typeface="Courier" charset="0"/>
            </a:endParaRPr>
          </a:p>
          <a:p>
            <a:r>
              <a:rPr lang="fr-FR" dirty="0" smtClean="0">
                <a:ea typeface="Courier" charset="0"/>
                <a:cs typeface="Courier" charset="0"/>
              </a:rPr>
              <a:t>Il faut enfin redémarrer le service MySQL : </a:t>
            </a:r>
            <a:r>
              <a:rPr lang="fr-FR" dirty="0" smtClean="0">
                <a:latin typeface="Courier" charset="0"/>
                <a:ea typeface="Courier" charset="0"/>
                <a:cs typeface="Courier" charset="0"/>
              </a:rPr>
              <a:t>service </a:t>
            </a:r>
            <a:r>
              <a:rPr lang="fr-FR" dirty="0" err="1" smtClean="0">
                <a:latin typeface="Courier" charset="0"/>
                <a:ea typeface="Courier" charset="0"/>
                <a:cs typeface="Courier" charset="0"/>
              </a:rPr>
              <a:t>mysql</a:t>
            </a:r>
            <a:r>
              <a:rPr lang="fr-FR" dirty="0" smtClean="0">
                <a:latin typeface="Courier" charset="0"/>
                <a:ea typeface="Courier" charset="0"/>
                <a:cs typeface="Courier" charset="0"/>
              </a:rPr>
              <a:t> restart</a:t>
            </a:r>
            <a:endParaRPr lang="fr-FR" dirty="0">
              <a:latin typeface="Courier" charset="0"/>
              <a:ea typeface="Courier" charset="0"/>
              <a:cs typeface="Courier" charset="0"/>
            </a:endParaRPr>
          </a:p>
        </p:txBody>
      </p:sp>
    </p:spTree>
    <p:extLst>
      <p:ext uri="{BB962C8B-B14F-4D97-AF65-F5344CB8AC3E}">
        <p14:creationId xmlns:p14="http://schemas.microsoft.com/office/powerpoint/2010/main" val="593659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Page web de test</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Sur chacun des serveurs Web nous allons créer un fichier /var/www/html/</a:t>
            </a:r>
            <a:r>
              <a:rPr lang="fr-FR" dirty="0" err="1" smtClean="0"/>
              <a:t>mysql.php</a:t>
            </a:r>
            <a:endParaRPr lang="fr-FR" dirty="0" smtClean="0"/>
          </a:p>
          <a:p>
            <a:pPr marL="0" indent="0">
              <a:buNone/>
            </a:pPr>
            <a:r>
              <a:rPr lang="en-US" sz="1500" dirty="0">
                <a:latin typeface="Courier" charset="0"/>
                <a:ea typeface="Courier" charset="0"/>
                <a:cs typeface="Courier" charset="0"/>
              </a:rPr>
              <a:t>&lt;?</a:t>
            </a:r>
            <a:r>
              <a:rPr lang="en-US" sz="1500" dirty="0" err="1">
                <a:latin typeface="Courier" charset="0"/>
                <a:ea typeface="Courier" charset="0"/>
                <a:cs typeface="Courier" charset="0"/>
              </a:rPr>
              <a:t>php</a:t>
            </a:r>
            <a:endParaRPr lang="en-US" sz="1500" dirty="0">
              <a:latin typeface="Courier" charset="0"/>
              <a:ea typeface="Courier" charset="0"/>
              <a:cs typeface="Courier" charset="0"/>
            </a:endParaRPr>
          </a:p>
          <a:p>
            <a:pPr marL="0" indent="0">
              <a:buNone/>
            </a:pPr>
            <a:r>
              <a:rPr lang="de-DE" sz="1500" dirty="0">
                <a:latin typeface="Courier" charset="0"/>
                <a:ea typeface="Courier" charset="0"/>
                <a:cs typeface="Courier" charset="0"/>
              </a:rPr>
              <a:t>    $</a:t>
            </a:r>
            <a:r>
              <a:rPr lang="de-DE" sz="1500" dirty="0" err="1">
                <a:latin typeface="Courier" charset="0"/>
                <a:ea typeface="Courier" charset="0"/>
                <a:cs typeface="Courier" charset="0"/>
              </a:rPr>
              <a:t>con</a:t>
            </a:r>
            <a:r>
              <a:rPr lang="de-DE" sz="1500" dirty="0">
                <a:latin typeface="Courier" charset="0"/>
                <a:ea typeface="Courier" charset="0"/>
                <a:cs typeface="Courier" charset="0"/>
              </a:rPr>
              <a:t> = </a:t>
            </a:r>
          </a:p>
          <a:p>
            <a:pPr marL="0" indent="0">
              <a:buNone/>
            </a:pPr>
            <a:r>
              <a:rPr lang="de-DE" sz="1500" dirty="0">
                <a:latin typeface="Courier" charset="0"/>
                <a:ea typeface="Courier" charset="0"/>
                <a:cs typeface="Courier" charset="0"/>
              </a:rPr>
              <a:t>    </a:t>
            </a:r>
            <a:r>
              <a:rPr lang="de-DE" sz="1500" dirty="0" err="1">
                <a:latin typeface="Courier" charset="0"/>
                <a:ea typeface="Courier" charset="0"/>
                <a:cs typeface="Courier" charset="0"/>
              </a:rPr>
              <a:t>mysqli_connect</a:t>
            </a:r>
            <a:r>
              <a:rPr lang="de-DE" sz="1500" dirty="0" smtClean="0">
                <a:latin typeface="Courier" charset="0"/>
                <a:ea typeface="Courier" charset="0"/>
                <a:cs typeface="Courier" charset="0"/>
              </a:rPr>
              <a:t>(‘192.168.2.50',</a:t>
            </a:r>
            <a:r>
              <a:rPr lang="de-DE" sz="1500" dirty="0">
                <a:latin typeface="Courier" charset="0"/>
                <a:ea typeface="Courier" charset="0"/>
                <a:cs typeface="Courier" charset="0"/>
              </a:rPr>
              <a:t>'LOGIN_UTILISATEUR','MOT_DE_PASSE','test');</a:t>
            </a:r>
          </a:p>
          <a:p>
            <a:pPr marL="0" indent="0">
              <a:buNone/>
            </a:pPr>
            <a:r>
              <a:rPr lang="de-DE" sz="1500" dirty="0">
                <a:latin typeface="Courier" charset="0"/>
                <a:ea typeface="Courier" charset="0"/>
                <a:cs typeface="Courier" charset="0"/>
              </a:rPr>
              <a:t>    $</a:t>
            </a:r>
            <a:r>
              <a:rPr lang="de-DE" sz="1500" dirty="0" err="1">
                <a:latin typeface="Courier" charset="0"/>
                <a:ea typeface="Courier" charset="0"/>
                <a:cs typeface="Courier" charset="0"/>
              </a:rPr>
              <a:t>sql</a:t>
            </a:r>
            <a:r>
              <a:rPr lang="de-DE" sz="1500" dirty="0">
                <a:latin typeface="Courier" charset="0"/>
                <a:ea typeface="Courier" charset="0"/>
                <a:cs typeface="Courier" charset="0"/>
              </a:rPr>
              <a:t> = "SELECT * FROM </a:t>
            </a:r>
            <a:r>
              <a:rPr lang="de-DE" sz="1500" dirty="0" err="1">
                <a:latin typeface="Courier" charset="0"/>
                <a:ea typeface="Courier" charset="0"/>
                <a:cs typeface="Courier" charset="0"/>
              </a:rPr>
              <a:t>eleve</a:t>
            </a:r>
            <a:r>
              <a:rPr lang="de-DE" sz="1500" dirty="0">
                <a:latin typeface="Courier" charset="0"/>
                <a:ea typeface="Courier" charset="0"/>
                <a:cs typeface="Courier" charset="0"/>
              </a:rPr>
              <a:t>";</a:t>
            </a:r>
          </a:p>
          <a:p>
            <a:pPr marL="0" indent="0">
              <a:buNone/>
            </a:pPr>
            <a:r>
              <a:rPr lang="de-DE" sz="1500" dirty="0">
                <a:latin typeface="Courier" charset="0"/>
                <a:ea typeface="Courier" charset="0"/>
                <a:cs typeface="Courier" charset="0"/>
              </a:rPr>
              <a:t>    $</a:t>
            </a:r>
            <a:r>
              <a:rPr lang="de-DE" sz="1500" dirty="0" err="1">
                <a:latin typeface="Courier" charset="0"/>
                <a:ea typeface="Courier" charset="0"/>
                <a:cs typeface="Courier" charset="0"/>
              </a:rPr>
              <a:t>query</a:t>
            </a:r>
            <a:r>
              <a:rPr lang="de-DE" sz="1500" dirty="0">
                <a:latin typeface="Courier" charset="0"/>
                <a:ea typeface="Courier" charset="0"/>
                <a:cs typeface="Courier" charset="0"/>
              </a:rPr>
              <a:t> = </a:t>
            </a:r>
            <a:r>
              <a:rPr lang="de-DE" sz="1500" dirty="0" err="1">
                <a:latin typeface="Courier" charset="0"/>
                <a:ea typeface="Courier" charset="0"/>
                <a:cs typeface="Courier" charset="0"/>
              </a:rPr>
              <a:t>mysqli_query</a:t>
            </a:r>
            <a:r>
              <a:rPr lang="de-DE" sz="1500" dirty="0">
                <a:latin typeface="Courier" charset="0"/>
                <a:ea typeface="Courier" charset="0"/>
                <a:cs typeface="Courier" charset="0"/>
              </a:rPr>
              <a:t>($</a:t>
            </a:r>
            <a:r>
              <a:rPr lang="de-DE" sz="1500" dirty="0" err="1">
                <a:latin typeface="Courier" charset="0"/>
                <a:ea typeface="Courier" charset="0"/>
                <a:cs typeface="Courier" charset="0"/>
              </a:rPr>
              <a:t>con</a:t>
            </a:r>
            <a:r>
              <a:rPr lang="de-DE" sz="1500" dirty="0">
                <a:latin typeface="Courier" charset="0"/>
                <a:ea typeface="Courier" charset="0"/>
                <a:cs typeface="Courier" charset="0"/>
              </a:rPr>
              <a:t>, $</a:t>
            </a:r>
            <a:r>
              <a:rPr lang="de-DE" sz="1500" dirty="0" err="1">
                <a:latin typeface="Courier" charset="0"/>
                <a:ea typeface="Courier" charset="0"/>
                <a:cs typeface="Courier" charset="0"/>
              </a:rPr>
              <a:t>sql</a:t>
            </a:r>
            <a:r>
              <a:rPr lang="de-DE" sz="1500" dirty="0">
                <a:latin typeface="Courier" charset="0"/>
                <a:ea typeface="Courier" charset="0"/>
                <a:cs typeface="Courier" charset="0"/>
              </a:rPr>
              <a:t>);</a:t>
            </a:r>
          </a:p>
          <a:p>
            <a:pPr marL="0" indent="0">
              <a:buNone/>
            </a:pPr>
            <a:r>
              <a:rPr lang="de-DE" sz="1500" dirty="0">
                <a:latin typeface="Courier" charset="0"/>
                <a:ea typeface="Courier" charset="0"/>
                <a:cs typeface="Courier" charset="0"/>
              </a:rPr>
              <a:t>    </a:t>
            </a:r>
            <a:r>
              <a:rPr lang="de-DE" sz="1500" dirty="0" err="1">
                <a:latin typeface="Courier" charset="0"/>
                <a:ea typeface="Courier" charset="0"/>
                <a:cs typeface="Courier" charset="0"/>
              </a:rPr>
              <a:t>while</a:t>
            </a:r>
            <a:r>
              <a:rPr lang="de-DE" sz="1500" dirty="0">
                <a:latin typeface="Courier" charset="0"/>
                <a:ea typeface="Courier" charset="0"/>
                <a:cs typeface="Courier" charset="0"/>
              </a:rPr>
              <a:t>($</a:t>
            </a:r>
            <a:r>
              <a:rPr lang="de-DE" sz="1500" dirty="0" err="1">
                <a:latin typeface="Courier" charset="0"/>
                <a:ea typeface="Courier" charset="0"/>
                <a:cs typeface="Courier" charset="0"/>
              </a:rPr>
              <a:t>result</a:t>
            </a:r>
            <a:r>
              <a:rPr lang="de-DE" sz="1500" dirty="0">
                <a:latin typeface="Courier" charset="0"/>
                <a:ea typeface="Courier" charset="0"/>
                <a:cs typeface="Courier" charset="0"/>
              </a:rPr>
              <a:t> = </a:t>
            </a:r>
            <a:r>
              <a:rPr lang="de-DE" sz="1500" dirty="0" err="1">
                <a:latin typeface="Courier" charset="0"/>
                <a:ea typeface="Courier" charset="0"/>
                <a:cs typeface="Courier" charset="0"/>
              </a:rPr>
              <a:t>mysqli_fetch_array</a:t>
            </a:r>
            <a:r>
              <a:rPr lang="de-DE" sz="1500" dirty="0">
                <a:latin typeface="Courier" charset="0"/>
                <a:ea typeface="Courier" charset="0"/>
                <a:cs typeface="Courier" charset="0"/>
              </a:rPr>
              <a:t>($</a:t>
            </a:r>
            <a:r>
              <a:rPr lang="de-DE" sz="1500" dirty="0" err="1">
                <a:latin typeface="Courier" charset="0"/>
                <a:ea typeface="Courier" charset="0"/>
                <a:cs typeface="Courier" charset="0"/>
              </a:rPr>
              <a:t>query</a:t>
            </a:r>
            <a:r>
              <a:rPr lang="de-DE" sz="1500" dirty="0">
                <a:latin typeface="Courier" charset="0"/>
                <a:ea typeface="Courier" charset="0"/>
                <a:cs typeface="Courier" charset="0"/>
              </a:rPr>
              <a:t>)){</a:t>
            </a:r>
          </a:p>
          <a:p>
            <a:pPr marL="0" indent="0">
              <a:buNone/>
            </a:pPr>
            <a:r>
              <a:rPr lang="pl-PL" sz="1500" dirty="0">
                <a:latin typeface="Courier" charset="0"/>
                <a:ea typeface="Courier" charset="0"/>
                <a:cs typeface="Courier" charset="0"/>
              </a:rPr>
              <a:t>        echo('&lt;</a:t>
            </a:r>
            <a:r>
              <a:rPr lang="pl-PL" sz="1500" dirty="0" err="1">
                <a:latin typeface="Courier" charset="0"/>
                <a:ea typeface="Courier" charset="0"/>
                <a:cs typeface="Courier" charset="0"/>
              </a:rPr>
              <a:t>pre</a:t>
            </a:r>
            <a:r>
              <a:rPr lang="pl-PL" sz="1500" dirty="0">
                <a:latin typeface="Courier" charset="0"/>
                <a:ea typeface="Courier" charset="0"/>
                <a:cs typeface="Courier" charset="0"/>
              </a:rPr>
              <a:t>&gt;');</a:t>
            </a:r>
          </a:p>
          <a:p>
            <a:pPr marL="0" indent="0">
              <a:buNone/>
            </a:pPr>
            <a:r>
              <a:rPr lang="pl-PL" sz="1500" dirty="0">
                <a:latin typeface="Courier" charset="0"/>
                <a:ea typeface="Courier" charset="0"/>
                <a:cs typeface="Courier" charset="0"/>
              </a:rPr>
              <a:t>        </a:t>
            </a:r>
            <a:r>
              <a:rPr lang="pl-PL" sz="1500" dirty="0" err="1">
                <a:latin typeface="Courier" charset="0"/>
                <a:ea typeface="Courier" charset="0"/>
                <a:cs typeface="Courier" charset="0"/>
              </a:rPr>
              <a:t>print_r</a:t>
            </a:r>
            <a:r>
              <a:rPr lang="pl-PL" sz="1500" dirty="0">
                <a:latin typeface="Courier" charset="0"/>
                <a:ea typeface="Courier" charset="0"/>
                <a:cs typeface="Courier" charset="0"/>
              </a:rPr>
              <a:t>($</a:t>
            </a:r>
            <a:r>
              <a:rPr lang="pl-PL" sz="1500" dirty="0" err="1">
                <a:latin typeface="Courier" charset="0"/>
                <a:ea typeface="Courier" charset="0"/>
                <a:cs typeface="Courier" charset="0"/>
              </a:rPr>
              <a:t>result</a:t>
            </a:r>
            <a:r>
              <a:rPr lang="pl-PL" sz="1500" dirty="0">
                <a:latin typeface="Courier" charset="0"/>
                <a:ea typeface="Courier" charset="0"/>
                <a:cs typeface="Courier" charset="0"/>
              </a:rPr>
              <a:t>);</a:t>
            </a:r>
          </a:p>
          <a:p>
            <a:pPr marL="0" indent="0">
              <a:buNone/>
            </a:pPr>
            <a:r>
              <a:rPr lang="pl-PL" sz="1500" dirty="0">
                <a:latin typeface="Courier" charset="0"/>
                <a:ea typeface="Courier" charset="0"/>
                <a:cs typeface="Courier" charset="0"/>
              </a:rPr>
              <a:t>        echo('&lt;/</a:t>
            </a:r>
            <a:r>
              <a:rPr lang="pl-PL" sz="1500" dirty="0" err="1">
                <a:latin typeface="Courier" charset="0"/>
                <a:ea typeface="Courier" charset="0"/>
                <a:cs typeface="Courier" charset="0"/>
              </a:rPr>
              <a:t>pre</a:t>
            </a:r>
            <a:r>
              <a:rPr lang="pl-PL" sz="1500" dirty="0">
                <a:latin typeface="Courier" charset="0"/>
                <a:ea typeface="Courier" charset="0"/>
                <a:cs typeface="Courier" charset="0"/>
              </a:rPr>
              <a:t>&gt;');</a:t>
            </a:r>
          </a:p>
          <a:p>
            <a:pPr marL="0" indent="0">
              <a:buNone/>
            </a:pPr>
            <a:r>
              <a:rPr lang="is-IS" sz="1500" dirty="0">
                <a:latin typeface="Courier" charset="0"/>
                <a:ea typeface="Courier" charset="0"/>
                <a:cs typeface="Courier" charset="0"/>
              </a:rPr>
              <a:t>    }</a:t>
            </a:r>
          </a:p>
          <a:p>
            <a:pPr marL="0" indent="0">
              <a:buNone/>
            </a:pPr>
            <a:r>
              <a:rPr lang="en-US" sz="1500" dirty="0">
                <a:latin typeface="Courier" charset="0"/>
                <a:ea typeface="Courier" charset="0"/>
                <a:cs typeface="Courier" charset="0"/>
              </a:rPr>
              <a:t>?&gt;</a:t>
            </a:r>
            <a:endParaRPr lang="fr-FR" sz="1500" dirty="0" smtClean="0">
              <a:latin typeface="Courier" charset="0"/>
              <a:ea typeface="Courier" charset="0"/>
              <a:cs typeface="Courier" charset="0"/>
            </a:endParaRPr>
          </a:p>
        </p:txBody>
      </p:sp>
    </p:spTree>
    <p:extLst>
      <p:ext uri="{BB962C8B-B14F-4D97-AF65-F5344CB8AC3E}">
        <p14:creationId xmlns:p14="http://schemas.microsoft.com/office/powerpoint/2010/main" val="93025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Inconvénients ?</a:t>
            </a:r>
            <a:endParaRPr lang="fr-FR" dirty="0"/>
          </a:p>
        </p:txBody>
      </p:sp>
      <p:sp>
        <p:nvSpPr>
          <p:cNvPr id="3" name="Content Placeholder 2"/>
          <p:cNvSpPr>
            <a:spLocks noGrp="1"/>
          </p:cNvSpPr>
          <p:nvPr>
            <p:ph idx="1"/>
          </p:nvPr>
        </p:nvSpPr>
        <p:spPr>
          <a:xfrm>
            <a:off x="875199" y="1845758"/>
            <a:ext cx="4722198" cy="3804494"/>
          </a:xfrm>
        </p:spPr>
        <p:txBody>
          <a:bodyPr>
            <a:normAutofit/>
          </a:bodyPr>
          <a:lstStyle/>
          <a:p>
            <a:r>
              <a:rPr lang="fr-FR" dirty="0" smtClean="0"/>
              <a:t>Comment réussir à faire évoluer une telle architecture ?</a:t>
            </a:r>
          </a:p>
          <a:p>
            <a:r>
              <a:rPr lang="fr-FR" dirty="0" smtClean="0"/>
              <a:t>Est-ce le serveur Web, le langage, la base de données, le réseau …. ?</a:t>
            </a:r>
            <a:endParaRPr lang="fr-FR" dirty="0"/>
          </a:p>
        </p:txBody>
      </p:sp>
      <p:pic>
        <p:nvPicPr>
          <p:cNvPr id="4" name="Picture 3"/>
          <p:cNvPicPr>
            <a:picLocks noChangeAspect="1"/>
          </p:cNvPicPr>
          <p:nvPr/>
        </p:nvPicPr>
        <p:blipFill>
          <a:blip r:embed="rId2"/>
          <a:stretch>
            <a:fillRect/>
          </a:stretch>
        </p:blipFill>
        <p:spPr>
          <a:xfrm>
            <a:off x="6804594" y="1845758"/>
            <a:ext cx="4435519" cy="2395180"/>
          </a:xfrm>
          <a:prstGeom prst="rect">
            <a:avLst/>
          </a:prstGeom>
        </p:spPr>
      </p:pic>
    </p:spTree>
    <p:extLst>
      <p:ext uri="{BB962C8B-B14F-4D97-AF65-F5344CB8AC3E}">
        <p14:creationId xmlns:p14="http://schemas.microsoft.com/office/powerpoint/2010/main" val="3287154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Notre architecture</a:t>
            </a:r>
            <a:endParaRPr lang="fr-FR" dirty="0"/>
          </a:p>
        </p:txBody>
      </p:sp>
      <p:pic>
        <p:nvPicPr>
          <p:cNvPr id="5" name="Picture 2" descr="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71" y="2689412"/>
            <a:ext cx="128016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351" y="2737821"/>
            <a:ext cx="1183341" cy="11833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p:cNvCxnSpPr/>
          <p:nvPr/>
        </p:nvCxnSpPr>
        <p:spPr>
          <a:xfrm>
            <a:off x="1592131" y="3329492"/>
            <a:ext cx="1011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183802" y="3969572"/>
            <a:ext cx="1785770" cy="1169551"/>
          </a:xfrm>
          <a:prstGeom prst="rect">
            <a:avLst/>
          </a:prstGeom>
          <a:noFill/>
        </p:spPr>
        <p:txBody>
          <a:bodyPr wrap="square" rtlCol="0">
            <a:spAutoFit/>
          </a:bodyPr>
          <a:lstStyle/>
          <a:p>
            <a:pPr algn="ctr"/>
            <a:r>
              <a:rPr lang="fr-FR" sz="1400" dirty="0" smtClean="0"/>
              <a:t>Serveur DNS configuré en Round Robin vers plusieurs IP</a:t>
            </a:r>
          </a:p>
          <a:p>
            <a:pPr algn="ctr"/>
            <a:r>
              <a:rPr lang="fr-FR" sz="1400" dirty="0" smtClean="0"/>
              <a:t>192.168.2.10</a:t>
            </a:r>
            <a:endParaRPr lang="fr-FR" sz="1400" dirty="0"/>
          </a:p>
        </p:txBody>
      </p:sp>
      <p:pic>
        <p:nvPicPr>
          <p:cNvPr id="9"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615" y="1916654"/>
            <a:ext cx="821167" cy="8211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615" y="3969572"/>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4561243" y="4852939"/>
            <a:ext cx="1785770" cy="523220"/>
          </a:xfrm>
          <a:prstGeom prst="rect">
            <a:avLst/>
          </a:prstGeom>
          <a:noFill/>
        </p:spPr>
        <p:txBody>
          <a:bodyPr wrap="square" rtlCol="0">
            <a:spAutoFit/>
          </a:bodyPr>
          <a:lstStyle/>
          <a:p>
            <a:pPr algn="ctr"/>
            <a:r>
              <a:rPr lang="fr-FR" sz="1400" dirty="0" smtClean="0"/>
              <a:t>HA Proxy 2</a:t>
            </a:r>
          </a:p>
          <a:p>
            <a:pPr algn="ctr"/>
            <a:r>
              <a:rPr lang="fr-FR" sz="1400" dirty="0" smtClean="0"/>
              <a:t>192.168.2.21</a:t>
            </a:r>
            <a:endParaRPr lang="fr-FR" sz="1400" dirty="0"/>
          </a:p>
        </p:txBody>
      </p:sp>
      <p:sp>
        <p:nvSpPr>
          <p:cNvPr id="12" name="ZoneTexte 11"/>
          <p:cNvSpPr txBox="1"/>
          <p:nvPr/>
        </p:nvSpPr>
        <p:spPr>
          <a:xfrm>
            <a:off x="4543313" y="2800021"/>
            <a:ext cx="1785770" cy="523220"/>
          </a:xfrm>
          <a:prstGeom prst="rect">
            <a:avLst/>
          </a:prstGeom>
          <a:noFill/>
        </p:spPr>
        <p:txBody>
          <a:bodyPr wrap="square" rtlCol="0">
            <a:spAutoFit/>
          </a:bodyPr>
          <a:lstStyle/>
          <a:p>
            <a:pPr algn="ctr"/>
            <a:r>
              <a:rPr lang="fr-FR" sz="1400" dirty="0" smtClean="0"/>
              <a:t>HA Proxy 1</a:t>
            </a:r>
          </a:p>
          <a:p>
            <a:pPr algn="ctr"/>
            <a:r>
              <a:rPr lang="fr-FR" sz="1400" dirty="0" smtClean="0"/>
              <a:t>192.168.2.20</a:t>
            </a:r>
            <a:endParaRPr lang="fr-FR" sz="1400" dirty="0"/>
          </a:p>
        </p:txBody>
      </p:sp>
      <p:cxnSp>
        <p:nvCxnSpPr>
          <p:cNvPr id="13" name="Connecteur droit avec flèche 12"/>
          <p:cNvCxnSpPr>
            <a:stCxn id="8" idx="3"/>
            <a:endCxn id="11" idx="1"/>
          </p:cNvCxnSpPr>
          <p:nvPr/>
        </p:nvCxnSpPr>
        <p:spPr>
          <a:xfrm flipV="1">
            <a:off x="3786692" y="2327238"/>
            <a:ext cx="1238923" cy="100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8" idx="3"/>
            <a:endCxn id="12" idx="1"/>
          </p:cNvCxnSpPr>
          <p:nvPr/>
        </p:nvCxnSpPr>
        <p:spPr>
          <a:xfrm>
            <a:off x="3786692" y="3329492"/>
            <a:ext cx="1238923" cy="1050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705" y="1232623"/>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p:cNvSpPr txBox="1"/>
          <p:nvPr/>
        </p:nvSpPr>
        <p:spPr>
          <a:xfrm>
            <a:off x="6603403" y="2115990"/>
            <a:ext cx="1785770" cy="523220"/>
          </a:xfrm>
          <a:prstGeom prst="rect">
            <a:avLst/>
          </a:prstGeom>
          <a:noFill/>
        </p:spPr>
        <p:txBody>
          <a:bodyPr wrap="square" rtlCol="0">
            <a:spAutoFit/>
          </a:bodyPr>
          <a:lstStyle/>
          <a:p>
            <a:pPr algn="ctr"/>
            <a:r>
              <a:rPr lang="fr-FR" sz="1400" dirty="0" smtClean="0"/>
              <a:t>Web1</a:t>
            </a:r>
          </a:p>
          <a:p>
            <a:pPr algn="ctr"/>
            <a:r>
              <a:rPr lang="fr-FR" sz="1400" dirty="0" smtClean="0"/>
              <a:t>192.168.2.60</a:t>
            </a:r>
            <a:endParaRPr lang="fr-FR" sz="1400" dirty="0"/>
          </a:p>
        </p:txBody>
      </p:sp>
      <p:pic>
        <p:nvPicPr>
          <p:cNvPr id="17"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807" y="3093515"/>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p:cNvSpPr txBox="1"/>
          <p:nvPr/>
        </p:nvSpPr>
        <p:spPr>
          <a:xfrm>
            <a:off x="6628505" y="3976882"/>
            <a:ext cx="1785770" cy="523220"/>
          </a:xfrm>
          <a:prstGeom prst="rect">
            <a:avLst/>
          </a:prstGeom>
          <a:noFill/>
        </p:spPr>
        <p:txBody>
          <a:bodyPr wrap="square" rtlCol="0">
            <a:spAutoFit/>
          </a:bodyPr>
          <a:lstStyle/>
          <a:p>
            <a:pPr algn="ctr"/>
            <a:r>
              <a:rPr lang="fr-FR" sz="1400" dirty="0" smtClean="0"/>
              <a:t>Web2</a:t>
            </a:r>
          </a:p>
          <a:p>
            <a:pPr algn="ctr"/>
            <a:r>
              <a:rPr lang="fr-FR" sz="1400" dirty="0" smtClean="0"/>
              <a:t>192.168.2.61</a:t>
            </a:r>
            <a:endParaRPr lang="fr-FR" sz="1400" dirty="0"/>
          </a:p>
        </p:txBody>
      </p:sp>
      <p:pic>
        <p:nvPicPr>
          <p:cNvPr id="19"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807" y="4980294"/>
            <a:ext cx="821167" cy="821167"/>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p:cNvSpPr txBox="1"/>
          <p:nvPr/>
        </p:nvSpPr>
        <p:spPr>
          <a:xfrm>
            <a:off x="6628505" y="5863661"/>
            <a:ext cx="1785770" cy="523220"/>
          </a:xfrm>
          <a:prstGeom prst="rect">
            <a:avLst/>
          </a:prstGeom>
          <a:noFill/>
        </p:spPr>
        <p:txBody>
          <a:bodyPr wrap="square" rtlCol="0">
            <a:spAutoFit/>
          </a:bodyPr>
          <a:lstStyle/>
          <a:p>
            <a:pPr algn="ctr"/>
            <a:r>
              <a:rPr lang="fr-FR" sz="1400" dirty="0" smtClean="0"/>
              <a:t>Web3</a:t>
            </a:r>
          </a:p>
          <a:p>
            <a:pPr algn="ctr"/>
            <a:r>
              <a:rPr lang="fr-FR" sz="1400" dirty="0" smtClean="0"/>
              <a:t>192.168.2.62</a:t>
            </a:r>
            <a:endParaRPr lang="fr-FR" sz="1400" dirty="0"/>
          </a:p>
        </p:txBody>
      </p:sp>
      <p:cxnSp>
        <p:nvCxnSpPr>
          <p:cNvPr id="21" name="Connecteur droit avec flèche 20"/>
          <p:cNvCxnSpPr>
            <a:stCxn id="11" idx="3"/>
            <a:endCxn id="19" idx="1"/>
          </p:cNvCxnSpPr>
          <p:nvPr/>
        </p:nvCxnSpPr>
        <p:spPr>
          <a:xfrm flipV="1">
            <a:off x="5846782" y="1643207"/>
            <a:ext cx="1238923" cy="68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1" idx="3"/>
            <a:endCxn id="21" idx="1"/>
          </p:cNvCxnSpPr>
          <p:nvPr/>
        </p:nvCxnSpPr>
        <p:spPr>
          <a:xfrm>
            <a:off x="5846782" y="2327238"/>
            <a:ext cx="1264025" cy="1176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1" idx="3"/>
            <a:endCxn id="23" idx="1"/>
          </p:cNvCxnSpPr>
          <p:nvPr/>
        </p:nvCxnSpPr>
        <p:spPr>
          <a:xfrm>
            <a:off x="5846782" y="2327238"/>
            <a:ext cx="1264025" cy="3063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2" idx="3"/>
          </p:cNvCxnSpPr>
          <p:nvPr/>
        </p:nvCxnSpPr>
        <p:spPr>
          <a:xfrm flipV="1">
            <a:off x="5846782" y="1690688"/>
            <a:ext cx="1238922" cy="2689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12" idx="3"/>
            <a:endCxn id="21" idx="1"/>
          </p:cNvCxnSpPr>
          <p:nvPr/>
        </p:nvCxnSpPr>
        <p:spPr>
          <a:xfrm flipV="1">
            <a:off x="5846782" y="3504099"/>
            <a:ext cx="1264025" cy="87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12" idx="3"/>
            <a:endCxn id="23" idx="1"/>
          </p:cNvCxnSpPr>
          <p:nvPr/>
        </p:nvCxnSpPr>
        <p:spPr>
          <a:xfrm>
            <a:off x="5846782" y="4380156"/>
            <a:ext cx="1264025" cy="101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4" descr="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4584" y="2915668"/>
            <a:ext cx="1183341" cy="1183341"/>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p:cNvSpPr txBox="1"/>
          <p:nvPr/>
        </p:nvSpPr>
        <p:spPr>
          <a:xfrm>
            <a:off x="9195998" y="4236521"/>
            <a:ext cx="1785770" cy="523220"/>
          </a:xfrm>
          <a:prstGeom prst="rect">
            <a:avLst/>
          </a:prstGeom>
          <a:noFill/>
        </p:spPr>
        <p:txBody>
          <a:bodyPr wrap="square" rtlCol="0">
            <a:spAutoFit/>
          </a:bodyPr>
          <a:lstStyle/>
          <a:p>
            <a:pPr algn="ctr"/>
            <a:r>
              <a:rPr lang="fr-FR" sz="1400" dirty="0" err="1" smtClean="0"/>
              <a:t>Mysql</a:t>
            </a:r>
            <a:endParaRPr lang="fr-FR" sz="1400" dirty="0" smtClean="0"/>
          </a:p>
          <a:p>
            <a:pPr algn="ctr"/>
            <a:r>
              <a:rPr lang="fr-FR" sz="1400" dirty="0" smtClean="0"/>
              <a:t>192.168.2.50</a:t>
            </a:r>
            <a:endParaRPr lang="fr-FR" sz="1400" dirty="0"/>
          </a:p>
        </p:txBody>
      </p:sp>
      <p:cxnSp>
        <p:nvCxnSpPr>
          <p:cNvPr id="30" name="Connecteur droit avec flèche 29"/>
          <p:cNvCxnSpPr>
            <a:endCxn id="27" idx="1"/>
          </p:cNvCxnSpPr>
          <p:nvPr/>
        </p:nvCxnSpPr>
        <p:spPr>
          <a:xfrm>
            <a:off x="7931974" y="1641729"/>
            <a:ext cx="1622610" cy="186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7" idx="3"/>
            <a:endCxn id="27" idx="1"/>
          </p:cNvCxnSpPr>
          <p:nvPr/>
        </p:nvCxnSpPr>
        <p:spPr>
          <a:xfrm>
            <a:off x="7931974" y="3504099"/>
            <a:ext cx="1622610" cy="3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stCxn id="19" idx="3"/>
            <a:endCxn id="27" idx="1"/>
          </p:cNvCxnSpPr>
          <p:nvPr/>
        </p:nvCxnSpPr>
        <p:spPr>
          <a:xfrm flipV="1">
            <a:off x="7931974" y="3507339"/>
            <a:ext cx="1622610" cy="1883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42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Par ou commencer ?</a:t>
            </a:r>
            <a:endParaRPr lang="fr-FR" dirty="0"/>
          </a:p>
        </p:txBody>
      </p:sp>
      <p:sp>
        <p:nvSpPr>
          <p:cNvPr id="4" name="Rounded Rectangle 3"/>
          <p:cNvSpPr/>
          <p:nvPr/>
        </p:nvSpPr>
        <p:spPr>
          <a:xfrm>
            <a:off x="961971" y="2082506"/>
            <a:ext cx="4106871" cy="35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
          <p:cNvSpPr/>
          <p:nvPr/>
        </p:nvSpPr>
        <p:spPr>
          <a:xfrm>
            <a:off x="1506383" y="2399640"/>
            <a:ext cx="2959907" cy="12209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Serveur Web </a:t>
            </a:r>
          </a:p>
          <a:p>
            <a:pPr algn="ctr"/>
            <a:r>
              <a:rPr lang="fr-FR" dirty="0" smtClean="0"/>
              <a:t>(servant du HTML, CSS, JS au client)</a:t>
            </a:r>
            <a:endParaRPr lang="fr-FR" dirty="0"/>
          </a:p>
        </p:txBody>
      </p:sp>
      <p:sp>
        <p:nvSpPr>
          <p:cNvPr id="6" name="Rounded Rectangle 5"/>
          <p:cNvSpPr/>
          <p:nvPr/>
        </p:nvSpPr>
        <p:spPr>
          <a:xfrm>
            <a:off x="1506383" y="3871664"/>
            <a:ext cx="2959907" cy="12209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Langage de développement</a:t>
            </a:r>
            <a:endParaRPr lang="fr-FR" dirty="0"/>
          </a:p>
        </p:txBody>
      </p:sp>
      <p:sp>
        <p:nvSpPr>
          <p:cNvPr id="7" name="Rounded Rectangle 6"/>
          <p:cNvSpPr/>
          <p:nvPr/>
        </p:nvSpPr>
        <p:spPr>
          <a:xfrm>
            <a:off x="6838621" y="2082506"/>
            <a:ext cx="4106871" cy="35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ounded Rectangle 8"/>
          <p:cNvSpPr/>
          <p:nvPr/>
        </p:nvSpPr>
        <p:spPr>
          <a:xfrm>
            <a:off x="7412102" y="3232112"/>
            <a:ext cx="2959907" cy="12209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Base de données</a:t>
            </a:r>
            <a:endParaRPr lang="fr-FR" dirty="0"/>
          </a:p>
        </p:txBody>
      </p:sp>
      <p:cxnSp>
        <p:nvCxnSpPr>
          <p:cNvPr id="11" name="Straight Arrow Connector 10"/>
          <p:cNvCxnSpPr/>
          <p:nvPr/>
        </p:nvCxnSpPr>
        <p:spPr>
          <a:xfrm>
            <a:off x="5068842" y="3871664"/>
            <a:ext cx="1769779"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59680" y="3435935"/>
            <a:ext cx="788101" cy="369332"/>
          </a:xfrm>
          <a:prstGeom prst="rect">
            <a:avLst/>
          </a:prstGeom>
          <a:noFill/>
        </p:spPr>
        <p:txBody>
          <a:bodyPr wrap="none" rtlCol="0">
            <a:spAutoFit/>
          </a:bodyPr>
          <a:lstStyle/>
          <a:p>
            <a:r>
              <a:rPr lang="fr-FR" dirty="0" smtClean="0">
                <a:solidFill>
                  <a:srgbClr val="5B9BD5"/>
                </a:solidFill>
              </a:rPr>
              <a:t>TCP/IP</a:t>
            </a:r>
            <a:endParaRPr lang="fr-FR" dirty="0">
              <a:solidFill>
                <a:srgbClr val="5B9BD5"/>
              </a:solidFill>
            </a:endParaRPr>
          </a:p>
        </p:txBody>
      </p:sp>
    </p:spTree>
    <p:extLst>
      <p:ext uri="{BB962C8B-B14F-4D97-AF65-F5344CB8AC3E}">
        <p14:creationId xmlns:p14="http://schemas.microsoft.com/office/powerpoint/2010/main" val="306379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fr-FR" dirty="0" smtClean="0"/>
              <a:t>Avantages ?</a:t>
            </a:r>
            <a:endParaRPr lang="fr-FR" dirty="0"/>
          </a:p>
        </p:txBody>
      </p:sp>
      <p:sp>
        <p:nvSpPr>
          <p:cNvPr id="5" name="Content Placeholder 2"/>
          <p:cNvSpPr>
            <a:spLocks noGrp="1"/>
          </p:cNvSpPr>
          <p:nvPr>
            <p:ph idx="1"/>
          </p:nvPr>
        </p:nvSpPr>
        <p:spPr>
          <a:xfrm>
            <a:off x="912197" y="1845758"/>
            <a:ext cx="4722198" cy="3749262"/>
          </a:xfrm>
        </p:spPr>
        <p:txBody>
          <a:bodyPr>
            <a:normAutofit/>
          </a:bodyPr>
          <a:lstStyle/>
          <a:p>
            <a:r>
              <a:rPr lang="fr-FR" dirty="0" smtClean="0"/>
              <a:t>Généralement la base de données est le premier facteur de ralentissement d’une application</a:t>
            </a:r>
          </a:p>
          <a:p>
            <a:r>
              <a:rPr lang="fr-FR" dirty="0" smtClean="0"/>
              <a:t>La communication entre le serveur web/langage et la base de données se fait à travers le réseau</a:t>
            </a:r>
            <a:endParaRPr lang="fr-FR" dirty="0"/>
          </a:p>
        </p:txBody>
      </p:sp>
      <p:pic>
        <p:nvPicPr>
          <p:cNvPr id="3074" name="Picture 2" descr="https://gcn.com/articles/2013/03/01/~/media/GIG/GCN/Redesign/Generic/hado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106" y="1984723"/>
            <a:ext cx="5905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346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Amortir une forte charge sur le serveur ?</a:t>
            </a:r>
            <a:endParaRPr lang="fr-FR" dirty="0"/>
          </a:p>
        </p:txBody>
      </p:sp>
      <p:sp>
        <p:nvSpPr>
          <p:cNvPr id="4" name="Title 1"/>
          <p:cNvSpPr txBox="1">
            <a:spLocks/>
          </p:cNvSpPr>
          <p:nvPr/>
        </p:nvSpPr>
        <p:spPr>
          <a:xfrm>
            <a:off x="838200" y="1801893"/>
            <a:ext cx="10515600" cy="840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smtClean="0"/>
              <a:t>Une solution …. Les multiplier …</a:t>
            </a:r>
            <a:endParaRPr lang="fr-FR" sz="3600" dirty="0"/>
          </a:p>
        </p:txBody>
      </p:sp>
      <p:sp>
        <p:nvSpPr>
          <p:cNvPr id="5" name="Rounded Rectangle 4"/>
          <p:cNvSpPr/>
          <p:nvPr/>
        </p:nvSpPr>
        <p:spPr>
          <a:xfrm>
            <a:off x="2711489" y="2991621"/>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ounded Rectangle 5"/>
          <p:cNvSpPr/>
          <p:nvPr/>
        </p:nvSpPr>
        <p:spPr>
          <a:xfrm>
            <a:off x="2768672" y="3258514"/>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7" name="Rounded Rectangle 6"/>
          <p:cNvSpPr/>
          <p:nvPr/>
        </p:nvSpPr>
        <p:spPr>
          <a:xfrm>
            <a:off x="2768671" y="3943227"/>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8" name="Rounded Rectangle 7"/>
          <p:cNvSpPr/>
          <p:nvPr/>
        </p:nvSpPr>
        <p:spPr>
          <a:xfrm>
            <a:off x="5020393" y="2991621"/>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ounded Rectangle 8"/>
          <p:cNvSpPr/>
          <p:nvPr/>
        </p:nvSpPr>
        <p:spPr>
          <a:xfrm>
            <a:off x="5077576" y="3258514"/>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10" name="Rounded Rectangle 9"/>
          <p:cNvSpPr/>
          <p:nvPr/>
        </p:nvSpPr>
        <p:spPr>
          <a:xfrm>
            <a:off x="5077575" y="3943227"/>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11" name="Rounded Rectangle 10"/>
          <p:cNvSpPr/>
          <p:nvPr/>
        </p:nvSpPr>
        <p:spPr>
          <a:xfrm>
            <a:off x="7281727" y="2991620"/>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ounded Rectangle 11"/>
          <p:cNvSpPr/>
          <p:nvPr/>
        </p:nvSpPr>
        <p:spPr>
          <a:xfrm>
            <a:off x="7338910" y="3258513"/>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13" name="Rounded Rectangle 12"/>
          <p:cNvSpPr/>
          <p:nvPr/>
        </p:nvSpPr>
        <p:spPr>
          <a:xfrm>
            <a:off x="7338909" y="3943226"/>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14" name="Title 1"/>
          <p:cNvSpPr txBox="1">
            <a:spLocks/>
          </p:cNvSpPr>
          <p:nvPr/>
        </p:nvSpPr>
        <p:spPr>
          <a:xfrm>
            <a:off x="980029" y="5018976"/>
            <a:ext cx="10515600" cy="840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smtClean="0"/>
              <a:t>Mais comment répartir la charge ?</a:t>
            </a:r>
            <a:endParaRPr lang="fr-FR" sz="3600" dirty="0"/>
          </a:p>
        </p:txBody>
      </p:sp>
    </p:spTree>
    <p:extLst>
      <p:ext uri="{BB962C8B-B14F-4D97-AF65-F5344CB8AC3E}">
        <p14:creationId xmlns:p14="http://schemas.microsoft.com/office/powerpoint/2010/main" val="725749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fr-FR" dirty="0" smtClean="0"/>
              <a:t>DNS Round Robin</a:t>
            </a:r>
            <a:endParaRPr lang="fr-FR" dirty="0"/>
          </a:p>
        </p:txBody>
      </p:sp>
      <p:sp>
        <p:nvSpPr>
          <p:cNvPr id="5" name="Title 1"/>
          <p:cNvSpPr txBox="1">
            <a:spLocks/>
          </p:cNvSpPr>
          <p:nvPr/>
        </p:nvSpPr>
        <p:spPr>
          <a:xfrm>
            <a:off x="838200" y="1801893"/>
            <a:ext cx="10515600" cy="4180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smtClean="0"/>
              <a:t>www.monsite.ma</a:t>
            </a:r>
            <a:endParaRPr lang="fr-FR" sz="3600" dirty="0"/>
          </a:p>
        </p:txBody>
      </p:sp>
      <p:sp>
        <p:nvSpPr>
          <p:cNvPr id="6" name="Rounded Rectangle 5"/>
          <p:cNvSpPr/>
          <p:nvPr/>
        </p:nvSpPr>
        <p:spPr>
          <a:xfrm>
            <a:off x="3033908" y="4143871"/>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ounded Rectangle 6"/>
          <p:cNvSpPr/>
          <p:nvPr/>
        </p:nvSpPr>
        <p:spPr>
          <a:xfrm>
            <a:off x="3091091" y="4410764"/>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8" name="Rounded Rectangle 7"/>
          <p:cNvSpPr/>
          <p:nvPr/>
        </p:nvSpPr>
        <p:spPr>
          <a:xfrm>
            <a:off x="3091090" y="5095477"/>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9" name="Rounded Rectangle 8"/>
          <p:cNvSpPr/>
          <p:nvPr/>
        </p:nvSpPr>
        <p:spPr>
          <a:xfrm>
            <a:off x="5342812" y="4143871"/>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ounded Rectangle 9"/>
          <p:cNvSpPr/>
          <p:nvPr/>
        </p:nvSpPr>
        <p:spPr>
          <a:xfrm>
            <a:off x="5399995" y="4410764"/>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11" name="Rounded Rectangle 10"/>
          <p:cNvSpPr/>
          <p:nvPr/>
        </p:nvSpPr>
        <p:spPr>
          <a:xfrm>
            <a:off x="5399994" y="5095477"/>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12" name="Rounded Rectangle 11"/>
          <p:cNvSpPr/>
          <p:nvPr/>
        </p:nvSpPr>
        <p:spPr>
          <a:xfrm>
            <a:off x="7604146" y="4143870"/>
            <a:ext cx="1908082" cy="1680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ounded Rectangle 12"/>
          <p:cNvSpPr/>
          <p:nvPr/>
        </p:nvSpPr>
        <p:spPr>
          <a:xfrm>
            <a:off x="7661329" y="4410763"/>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Serveur Web </a:t>
            </a:r>
          </a:p>
          <a:p>
            <a:pPr algn="ctr"/>
            <a:r>
              <a:rPr lang="fr-FR" sz="1200" dirty="0" smtClean="0"/>
              <a:t>(servant du HTML, CSS, JS au client)</a:t>
            </a:r>
            <a:endParaRPr lang="fr-FR" sz="1200" dirty="0"/>
          </a:p>
        </p:txBody>
      </p:sp>
      <p:sp>
        <p:nvSpPr>
          <p:cNvPr id="14" name="Rounded Rectangle 13"/>
          <p:cNvSpPr/>
          <p:nvPr/>
        </p:nvSpPr>
        <p:spPr>
          <a:xfrm>
            <a:off x="7661328" y="5095476"/>
            <a:ext cx="1819183" cy="57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smtClean="0"/>
              <a:t>Langage de développement</a:t>
            </a:r>
            <a:endParaRPr lang="fr-FR" sz="1200" dirty="0"/>
          </a:p>
        </p:txBody>
      </p:sp>
      <p:sp>
        <p:nvSpPr>
          <p:cNvPr id="16" name="Title 1"/>
          <p:cNvSpPr txBox="1">
            <a:spLocks/>
          </p:cNvSpPr>
          <p:nvPr/>
        </p:nvSpPr>
        <p:spPr>
          <a:xfrm>
            <a:off x="838200" y="2536344"/>
            <a:ext cx="10515600" cy="4180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600" dirty="0" smtClean="0"/>
              <a:t>DNS round Robin</a:t>
            </a:r>
            <a:endParaRPr lang="fr-FR" sz="3600" dirty="0"/>
          </a:p>
        </p:txBody>
      </p:sp>
      <p:sp>
        <p:nvSpPr>
          <p:cNvPr id="17" name="TextBox 16"/>
          <p:cNvSpPr txBox="1"/>
          <p:nvPr/>
        </p:nvSpPr>
        <p:spPr>
          <a:xfrm>
            <a:off x="3311238" y="3774538"/>
            <a:ext cx="1410964" cy="369332"/>
          </a:xfrm>
          <a:prstGeom prst="rect">
            <a:avLst/>
          </a:prstGeom>
          <a:noFill/>
        </p:spPr>
        <p:txBody>
          <a:bodyPr wrap="none" rtlCol="0">
            <a:spAutoFit/>
          </a:bodyPr>
          <a:lstStyle/>
          <a:p>
            <a:r>
              <a:rPr lang="fr-FR" dirty="0" smtClean="0"/>
              <a:t>81.192.10.10</a:t>
            </a:r>
            <a:endParaRPr lang="fr-FR" dirty="0"/>
          </a:p>
        </p:txBody>
      </p:sp>
      <p:sp>
        <p:nvSpPr>
          <p:cNvPr id="18" name="TextBox 17"/>
          <p:cNvSpPr txBox="1"/>
          <p:nvPr/>
        </p:nvSpPr>
        <p:spPr>
          <a:xfrm>
            <a:off x="5567586" y="3774538"/>
            <a:ext cx="1410964" cy="369332"/>
          </a:xfrm>
          <a:prstGeom prst="rect">
            <a:avLst/>
          </a:prstGeom>
          <a:noFill/>
        </p:spPr>
        <p:txBody>
          <a:bodyPr wrap="none" rtlCol="0">
            <a:spAutoFit/>
          </a:bodyPr>
          <a:lstStyle/>
          <a:p>
            <a:r>
              <a:rPr lang="fr-FR" dirty="0" smtClean="0"/>
              <a:t>81.192.10.11</a:t>
            </a:r>
            <a:endParaRPr lang="fr-FR" dirty="0"/>
          </a:p>
        </p:txBody>
      </p:sp>
      <p:sp>
        <p:nvSpPr>
          <p:cNvPr id="19" name="TextBox 18"/>
          <p:cNvSpPr txBox="1"/>
          <p:nvPr/>
        </p:nvSpPr>
        <p:spPr>
          <a:xfrm>
            <a:off x="7823934" y="3774538"/>
            <a:ext cx="1410964" cy="369332"/>
          </a:xfrm>
          <a:prstGeom prst="rect">
            <a:avLst/>
          </a:prstGeom>
          <a:noFill/>
        </p:spPr>
        <p:txBody>
          <a:bodyPr wrap="none" rtlCol="0">
            <a:spAutoFit/>
          </a:bodyPr>
          <a:lstStyle/>
          <a:p>
            <a:r>
              <a:rPr lang="fr-FR" dirty="0" smtClean="0"/>
              <a:t>81.192.10.12</a:t>
            </a:r>
            <a:endParaRPr lang="fr-FR" dirty="0"/>
          </a:p>
        </p:txBody>
      </p:sp>
      <p:cxnSp>
        <p:nvCxnSpPr>
          <p:cNvPr id="21" name="Straight Arrow Connector 20"/>
          <p:cNvCxnSpPr>
            <a:stCxn id="16" idx="2"/>
            <a:endCxn id="17" idx="0"/>
          </p:cNvCxnSpPr>
          <p:nvPr/>
        </p:nvCxnSpPr>
        <p:spPr>
          <a:xfrm flipH="1">
            <a:off x="4016720" y="2954382"/>
            <a:ext cx="2079280" cy="8201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a:off x="6096000" y="2954382"/>
            <a:ext cx="177068" cy="8201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a:endCxn id="19" idx="0"/>
          </p:cNvCxnSpPr>
          <p:nvPr/>
        </p:nvCxnSpPr>
        <p:spPr>
          <a:xfrm>
            <a:off x="6096000" y="2954382"/>
            <a:ext cx="2433416" cy="8201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724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première étape …. Le DNS</a:t>
            </a:r>
            <a:endParaRPr lang="fr-FR" dirty="0"/>
          </a:p>
        </p:txBody>
      </p:sp>
      <p:pic>
        <p:nvPicPr>
          <p:cNvPr id="4098" name="Picture 2" descr="http://a405.idata.over-blog.com/2/35/80/57/Les-activit-s/tourniqu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821" y="2361108"/>
            <a:ext cx="4735381" cy="30882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912197" y="1845758"/>
            <a:ext cx="4722198" cy="3749262"/>
          </a:xfrm>
        </p:spPr>
        <p:txBody>
          <a:bodyPr>
            <a:normAutofit/>
          </a:bodyPr>
          <a:lstStyle/>
          <a:p>
            <a:r>
              <a:rPr lang="fr-FR" dirty="0" smtClean="0"/>
              <a:t>DNS Round Robin : mettre plusieurs serveurs derrière une entrée A</a:t>
            </a:r>
          </a:p>
          <a:p>
            <a:r>
              <a:rPr lang="fr-FR" dirty="0" smtClean="0"/>
              <a:t>Par exemple un </a:t>
            </a:r>
            <a:r>
              <a:rPr lang="fr-FR" dirty="0" err="1" smtClean="0"/>
              <a:t>ping</a:t>
            </a:r>
            <a:r>
              <a:rPr lang="fr-FR" dirty="0" smtClean="0"/>
              <a:t> sur </a:t>
            </a:r>
            <a:r>
              <a:rPr lang="fr-FR" dirty="0" smtClean="0">
                <a:hlinkClick r:id="rId3"/>
              </a:rPr>
              <a:t>www.google.fr</a:t>
            </a:r>
            <a:r>
              <a:rPr lang="fr-FR" dirty="0" smtClean="0"/>
              <a:t> vous donnera des résultats différents (attention en vidant le cache et en attendant la fin du TTL)</a:t>
            </a:r>
            <a:endParaRPr lang="fr-FR" dirty="0"/>
          </a:p>
        </p:txBody>
      </p:sp>
    </p:spTree>
    <p:extLst>
      <p:ext uri="{BB962C8B-B14F-4D97-AF65-F5344CB8AC3E}">
        <p14:creationId xmlns:p14="http://schemas.microsoft.com/office/powerpoint/2010/main" val="271984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1686</Words>
  <Application>Microsoft Macintosh PowerPoint</Application>
  <PresentationFormat>Grand écran</PresentationFormat>
  <Paragraphs>303</Paragraphs>
  <Slides>40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Calibri</vt:lpstr>
      <vt:lpstr>Calibri Light</vt:lpstr>
      <vt:lpstr>Courier</vt:lpstr>
      <vt:lpstr>Arial</vt:lpstr>
      <vt:lpstr>Office Theme</vt:lpstr>
      <vt:lpstr>Systèmes Répartis</vt:lpstr>
      <vt:lpstr>Partie 1 : Système réparti pour « distribuer » une application  Partie 2 : Système réparti pour créer un serveur logique constitué de multiples machines</vt:lpstr>
      <vt:lpstr>Application Monolithique</vt:lpstr>
      <vt:lpstr>Inconvénients ?</vt:lpstr>
      <vt:lpstr>Par ou commencer ?</vt:lpstr>
      <vt:lpstr>Avantages ?</vt:lpstr>
      <vt:lpstr>Amortir une forte charge sur le serveur ?</vt:lpstr>
      <vt:lpstr>DNS Round Robin</vt:lpstr>
      <vt:lpstr>La première étape …. Le DNS</vt:lpstr>
      <vt:lpstr>Déployer un load balancer (ex : HA Proxy)</vt:lpstr>
      <vt:lpstr>Qu’est ce que HA Proxy</vt:lpstr>
      <vt:lpstr>Et comment décharger mes serveurs Web ?</vt:lpstr>
      <vt:lpstr>Mais la base de données ?</vt:lpstr>
      <vt:lpstr>Réplication master-slave</vt:lpstr>
      <vt:lpstr>Réplication master-master</vt:lpstr>
      <vt:lpstr>Inside Google Datacenter 360°</vt:lpstr>
      <vt:lpstr>Les containers</vt:lpstr>
      <vt:lpstr>Docker</vt:lpstr>
      <vt:lpstr>Mise en place d’une architecture réparties</vt:lpstr>
      <vt:lpstr>Installation de Bind9</vt:lpstr>
      <vt:lpstr>Installation de bind</vt:lpstr>
      <vt:lpstr>Installation de bind</vt:lpstr>
      <vt:lpstr>Installation de bind</vt:lpstr>
      <vt:lpstr>Installation de bind</vt:lpstr>
      <vt:lpstr>Notre architecture</vt:lpstr>
      <vt:lpstr>Load Balancer : HA Proxy</vt:lpstr>
      <vt:lpstr>Installer et configurer HA Proxy</vt:lpstr>
      <vt:lpstr>La configuration globale</vt:lpstr>
      <vt:lpstr>Backend</vt:lpstr>
      <vt:lpstr>Notre architecture</vt:lpstr>
      <vt:lpstr>Serveur Web</vt:lpstr>
      <vt:lpstr>Installation des serveurs Web</vt:lpstr>
      <vt:lpstr>Test de l’infrastructure</vt:lpstr>
      <vt:lpstr>Notre architecture</vt:lpstr>
      <vt:lpstr>Base de données</vt:lpstr>
      <vt:lpstr>Base de données</vt:lpstr>
      <vt:lpstr>Base de données</vt:lpstr>
      <vt:lpstr>Base de données</vt:lpstr>
      <vt:lpstr>Page web de test</vt:lpstr>
      <vt:lpstr>Notre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Salmon</dc:creator>
  <cp:lastModifiedBy>Jeremy Salmon</cp:lastModifiedBy>
  <cp:revision>26</cp:revision>
  <dcterms:created xsi:type="dcterms:W3CDTF">2016-05-09T20:19:39Z</dcterms:created>
  <dcterms:modified xsi:type="dcterms:W3CDTF">2016-06-30T15:00:49Z</dcterms:modified>
</cp:coreProperties>
</file>