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4" roundtripDataSignature="AMtx7mhVhs9ehY8lf/HF9mqVteOtIkyN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" name="Google Shape;366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8" name="Google Shape;378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7" name="Google Shape;397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9" name="Google Shape;409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5" name="Google Shape;415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1" name="Google Shape;421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7" name="Google Shape;427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4" name="Google Shape;434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realpython.com/read-write-files-python/" TargetMode="External"/><Relationship Id="rId4" Type="http://schemas.openxmlformats.org/officeDocument/2006/relationships/hyperlink" Target="https://realpython.com/why-close-file-python/" TargetMode="External"/><Relationship Id="rId5" Type="http://schemas.openxmlformats.org/officeDocument/2006/relationships/hyperlink" Target="https://realpython.com/python-main-functio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Functions &amp; IO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241175" y="5715000"/>
            <a:ext cx="42051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 from slides by Dexter again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 – Local and Global variables</a:t>
            </a:r>
            <a:endParaRPr/>
          </a:p>
        </p:txBody>
      </p:sp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838200" y="1825625"/>
            <a:ext cx="517218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 variables are variables defined inside a function that do not cover scope outside the function</a:t>
            </a:r>
            <a:endParaRPr/>
          </a:p>
        </p:txBody>
      </p:sp>
      <p:pic>
        <p:nvPicPr>
          <p:cNvPr id="156" name="Google Shape;1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3396" y="3099385"/>
            <a:ext cx="7765754" cy="3077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9"/>
          <p:cNvPicPr preferRelativeResize="0"/>
          <p:nvPr/>
        </p:nvPicPr>
        <p:blipFill rotWithShape="1">
          <a:blip r:embed="rId4">
            <a:alphaModFix/>
          </a:blip>
          <a:srcRect b="46152" l="0" r="51604" t="0"/>
          <a:stretch/>
        </p:blipFill>
        <p:spPr>
          <a:xfrm>
            <a:off x="113687" y="5602887"/>
            <a:ext cx="3513092" cy="36933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9"/>
          <p:cNvSpPr txBox="1"/>
          <p:nvPr/>
        </p:nvSpPr>
        <p:spPr>
          <a:xfrm>
            <a:off x="0" y="6365613"/>
            <a:ext cx="4370664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https://www.programiz.com/python-programming/global-local-nonlocal-variables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 – Local and Global variables</a:t>
            </a:r>
            <a:endParaRPr/>
          </a:p>
        </p:txBody>
      </p:sp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838200" y="1825625"/>
            <a:ext cx="517218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 variables are variables defined inside a function that do not cover scope outside the function</a:t>
            </a:r>
            <a:endParaRPr/>
          </a:p>
        </p:txBody>
      </p:sp>
      <p:pic>
        <p:nvPicPr>
          <p:cNvPr id="165" name="Google Shape;1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3396" y="3099385"/>
            <a:ext cx="7765754" cy="3077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0"/>
          <p:cNvPicPr preferRelativeResize="0"/>
          <p:nvPr/>
        </p:nvPicPr>
        <p:blipFill rotWithShape="1">
          <a:blip r:embed="rId4">
            <a:alphaModFix/>
          </a:blip>
          <a:srcRect b="16301" l="0" r="52737" t="0"/>
          <a:stretch/>
        </p:blipFill>
        <p:spPr>
          <a:xfrm>
            <a:off x="113687" y="5602887"/>
            <a:ext cx="3430897" cy="5740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0"/>
          <p:cNvSpPr txBox="1"/>
          <p:nvPr/>
        </p:nvSpPr>
        <p:spPr>
          <a:xfrm>
            <a:off x="0" y="6365613"/>
            <a:ext cx="4370664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https://www.programiz.com/python-programming/global-local-nonlocal-variables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 – Local and Global variables</a:t>
            </a:r>
            <a:endParaRPr/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838200" y="1825625"/>
            <a:ext cx="5172182" cy="92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Global variables have a global scope</a:t>
            </a:r>
            <a:endParaRPr/>
          </a:p>
        </p:txBody>
      </p:sp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 b="18926" l="0" r="0" t="0"/>
          <a:stretch/>
        </p:blipFill>
        <p:spPr>
          <a:xfrm>
            <a:off x="4875227" y="2289550"/>
            <a:ext cx="7201905" cy="181497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1"/>
          <p:cNvSpPr txBox="1"/>
          <p:nvPr/>
        </p:nvSpPr>
        <p:spPr>
          <a:xfrm>
            <a:off x="0" y="6365613"/>
            <a:ext cx="4370664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https://www.programiz.com/python-programming/global-local-nonlocal-variables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 – Local and Global variables</a:t>
            </a:r>
            <a:endParaRPr/>
          </a:p>
        </p:txBody>
      </p:sp>
      <p:sp>
        <p:nvSpPr>
          <p:cNvPr id="181" name="Google Shape;181;p12"/>
          <p:cNvSpPr txBox="1"/>
          <p:nvPr>
            <p:ph idx="1" type="body"/>
          </p:nvPr>
        </p:nvSpPr>
        <p:spPr>
          <a:xfrm>
            <a:off x="838200" y="1825625"/>
            <a:ext cx="5172182" cy="92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Global variables have a global scope</a:t>
            </a:r>
            <a:endParaRPr/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3">
            <a:alphaModFix/>
          </a:blip>
          <a:srcRect b="18926" l="0" r="0" t="0"/>
          <a:stretch/>
        </p:blipFill>
        <p:spPr>
          <a:xfrm>
            <a:off x="4875227" y="2289550"/>
            <a:ext cx="7201905" cy="1814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2"/>
          <p:cNvPicPr preferRelativeResize="0"/>
          <p:nvPr/>
        </p:nvPicPr>
        <p:blipFill rotWithShape="1">
          <a:blip r:embed="rId4">
            <a:alphaModFix/>
          </a:blip>
          <a:srcRect b="44862" l="0" r="0" t="0"/>
          <a:stretch/>
        </p:blipFill>
        <p:spPr>
          <a:xfrm>
            <a:off x="601522" y="4698543"/>
            <a:ext cx="2399967" cy="53100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2"/>
          <p:cNvSpPr txBox="1"/>
          <p:nvPr/>
        </p:nvSpPr>
        <p:spPr>
          <a:xfrm>
            <a:off x="0" y="6365613"/>
            <a:ext cx="4370664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https://www.programiz.com/python-programming/global-local-nonlocal-variables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 – Local and Global variables</a:t>
            </a:r>
            <a:endParaRPr/>
          </a:p>
        </p:txBody>
      </p:sp>
      <p:sp>
        <p:nvSpPr>
          <p:cNvPr id="190" name="Google Shape;190;p13"/>
          <p:cNvSpPr txBox="1"/>
          <p:nvPr>
            <p:ph idx="1" type="body"/>
          </p:nvPr>
        </p:nvSpPr>
        <p:spPr>
          <a:xfrm>
            <a:off x="838200" y="1825625"/>
            <a:ext cx="5172182" cy="92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Global variables have a global scope</a:t>
            </a:r>
            <a:endParaRPr/>
          </a:p>
        </p:txBody>
      </p:sp>
      <p:pic>
        <p:nvPicPr>
          <p:cNvPr id="191" name="Google Shape;191;p13"/>
          <p:cNvPicPr preferRelativeResize="0"/>
          <p:nvPr/>
        </p:nvPicPr>
        <p:blipFill rotWithShape="1">
          <a:blip r:embed="rId3">
            <a:alphaModFix/>
          </a:blip>
          <a:srcRect b="10894" l="0" r="0" t="0"/>
          <a:stretch/>
        </p:blipFill>
        <p:spPr>
          <a:xfrm>
            <a:off x="4875227" y="2289550"/>
            <a:ext cx="7201905" cy="199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3"/>
          <p:cNvPicPr preferRelativeResize="0"/>
          <p:nvPr/>
        </p:nvPicPr>
        <p:blipFill rotWithShape="1">
          <a:blip r:embed="rId4">
            <a:alphaModFix/>
          </a:blip>
          <a:srcRect b="3654" l="0" r="0" t="0"/>
          <a:stretch/>
        </p:blipFill>
        <p:spPr>
          <a:xfrm>
            <a:off x="601522" y="4698543"/>
            <a:ext cx="2399967" cy="92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3"/>
          <p:cNvSpPr txBox="1"/>
          <p:nvPr/>
        </p:nvSpPr>
        <p:spPr>
          <a:xfrm>
            <a:off x="0" y="6365613"/>
            <a:ext cx="4370664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https://www.programiz.com/python-programming/global-local-nonlocal-variables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 – Keyword VS position arguments</a:t>
            </a:r>
            <a:endParaRPr/>
          </a:p>
        </p:txBody>
      </p:sp>
      <p:sp>
        <p:nvSpPr>
          <p:cNvPr id="199" name="Google Shape;199;p14"/>
          <p:cNvSpPr txBox="1"/>
          <p:nvPr>
            <p:ph idx="1" type="body"/>
          </p:nvPr>
        </p:nvSpPr>
        <p:spPr>
          <a:xfrm>
            <a:off x="838200" y="1825625"/>
            <a:ext cx="623042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Keyword arguments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Names are used to pass the argument in the function call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Order of parameters can change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Position arguments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Arguments are passed in the order of parameters</a:t>
            </a:r>
            <a:endParaRPr/>
          </a:p>
        </p:txBody>
      </p:sp>
      <p:pic>
        <p:nvPicPr>
          <p:cNvPr descr="Positional vs Keyword Arguments in Python | by John Philip | Python in  Plain English" id="200" name="Google Shape;200;p14"/>
          <p:cNvPicPr preferRelativeResize="0"/>
          <p:nvPr/>
        </p:nvPicPr>
        <p:blipFill rotWithShape="1">
          <a:blip r:embed="rId3">
            <a:alphaModFix/>
          </a:blip>
          <a:srcRect b="0" l="52577" r="0" t="0"/>
          <a:stretch/>
        </p:blipFill>
        <p:spPr>
          <a:xfrm>
            <a:off x="7756990" y="3668833"/>
            <a:ext cx="3955550" cy="30255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itional vs Keyword Arguments in Python | by John Philip | Python in  Plain English" id="201" name="Google Shape;201;p14"/>
          <p:cNvPicPr preferRelativeResize="0"/>
          <p:nvPr/>
        </p:nvPicPr>
        <p:blipFill rotWithShape="1">
          <a:blip r:embed="rId3">
            <a:alphaModFix/>
          </a:blip>
          <a:srcRect b="0" l="0" r="49662" t="0"/>
          <a:stretch/>
        </p:blipFill>
        <p:spPr>
          <a:xfrm>
            <a:off x="7756990" y="1027906"/>
            <a:ext cx="3955550" cy="285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 – Default arguments</a:t>
            </a:r>
            <a:endParaRPr/>
          </a:p>
        </p:txBody>
      </p:sp>
      <p:sp>
        <p:nvSpPr>
          <p:cNvPr id="207" name="Google Shape;207;p15"/>
          <p:cNvSpPr txBox="1"/>
          <p:nvPr>
            <p:ph idx="1" type="body"/>
          </p:nvPr>
        </p:nvSpPr>
        <p:spPr>
          <a:xfrm>
            <a:off x="838200" y="1825625"/>
            <a:ext cx="51208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Default arguments</a:t>
            </a:r>
            <a:r>
              <a:rPr lang="en-US"/>
              <a:t>: if the function call did not provide a value of the specific variable, then the default value is used</a:t>
            </a:r>
            <a:endParaRPr b="1"/>
          </a:p>
        </p:txBody>
      </p:sp>
      <p:sp>
        <p:nvSpPr>
          <p:cNvPr id="208" name="Google Shape;208;p15"/>
          <p:cNvSpPr txBox="1"/>
          <p:nvPr/>
        </p:nvSpPr>
        <p:spPr>
          <a:xfrm>
            <a:off x="0" y="6488668"/>
            <a:ext cx="6097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https://realpython.com/python-optional-arguments/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9011" y="1586484"/>
            <a:ext cx="5877745" cy="3315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 – Default arguments</a:t>
            </a:r>
            <a:endParaRPr/>
          </a:p>
        </p:txBody>
      </p:sp>
      <p:sp>
        <p:nvSpPr>
          <p:cNvPr id="215" name="Google Shape;215;p16"/>
          <p:cNvSpPr txBox="1"/>
          <p:nvPr>
            <p:ph idx="1" type="body"/>
          </p:nvPr>
        </p:nvSpPr>
        <p:spPr>
          <a:xfrm>
            <a:off x="838200" y="1825625"/>
            <a:ext cx="51208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Default arguments</a:t>
            </a:r>
            <a:r>
              <a:rPr lang="en-US"/>
              <a:t>: if the function call did not provide a value of the specific variable, then the default value is used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Default values should always come after non-default values</a:t>
            </a:r>
            <a:endParaRPr/>
          </a:p>
        </p:txBody>
      </p:sp>
      <p:sp>
        <p:nvSpPr>
          <p:cNvPr id="216" name="Google Shape;216;p16"/>
          <p:cNvSpPr txBox="1"/>
          <p:nvPr/>
        </p:nvSpPr>
        <p:spPr>
          <a:xfrm>
            <a:off x="0" y="6488668"/>
            <a:ext cx="6097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https://realpython.com/python-optional-arguments/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9011" y="1586484"/>
            <a:ext cx="5877745" cy="331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4248" y="5043936"/>
            <a:ext cx="5887272" cy="990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 – *args and **kwargs</a:t>
            </a:r>
            <a:endParaRPr/>
          </a:p>
        </p:txBody>
      </p:sp>
      <p:sp>
        <p:nvSpPr>
          <p:cNvPr id="224" name="Google Shape;224;p17"/>
          <p:cNvSpPr txBox="1"/>
          <p:nvPr>
            <p:ph idx="1" type="body"/>
          </p:nvPr>
        </p:nvSpPr>
        <p:spPr>
          <a:xfrm>
            <a:off x="838200" y="1825625"/>
            <a:ext cx="51208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*args and *kwargs allow user to pass multiple arguments (unknown number) to a function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*: unpacking operator</a:t>
            </a:r>
            <a:endParaRPr/>
          </a:p>
        </p:txBody>
      </p:sp>
      <p:pic>
        <p:nvPicPr>
          <p:cNvPr id="225" name="Google Shape;2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6049" y="2806911"/>
            <a:ext cx="6742048" cy="210413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7"/>
          <p:cNvSpPr txBox="1"/>
          <p:nvPr/>
        </p:nvSpPr>
        <p:spPr>
          <a:xfrm>
            <a:off x="-1712" y="6492875"/>
            <a:ext cx="6097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https://realpython.com/python-kwargs-and-args/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 – *args and **kwargs</a:t>
            </a:r>
            <a:endParaRPr/>
          </a:p>
        </p:txBody>
      </p:sp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838200" y="1825625"/>
            <a:ext cx="51208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*args and *kwargs allow user to pass multiple arguments (unknown number) to a function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*: unpacking operator</a:t>
            </a:r>
            <a:endParaRPr/>
          </a:p>
        </p:txBody>
      </p:sp>
      <p:pic>
        <p:nvPicPr>
          <p:cNvPr id="233" name="Google Shape;2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6049" y="2806911"/>
            <a:ext cx="6742048" cy="210413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8"/>
          <p:cNvSpPr txBox="1"/>
          <p:nvPr/>
        </p:nvSpPr>
        <p:spPr>
          <a:xfrm>
            <a:off x="-1712" y="6492875"/>
            <a:ext cx="6097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https://realpython.com/python-kwargs-and-args/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6049" y="5214804"/>
            <a:ext cx="6680339" cy="109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91" name="Google Shape;91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635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Functions</a:t>
            </a:r>
            <a:endParaRPr/>
          </a:p>
          <a:p>
            <a:pPr indent="-457200" lvl="0" marL="635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Applications of function: recursions</a:t>
            </a:r>
            <a:endParaRPr/>
          </a:p>
          <a:p>
            <a:pPr indent="-457200" lvl="0" marL="635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Scripting in python</a:t>
            </a:r>
            <a:endParaRPr/>
          </a:p>
          <a:p>
            <a:pPr indent="-457200" lvl="0" marL="635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file IO (Input – Output)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 – *args and **kwargs</a:t>
            </a:r>
            <a:endParaRPr/>
          </a:p>
        </p:txBody>
      </p:sp>
      <p:sp>
        <p:nvSpPr>
          <p:cNvPr id="241" name="Google Shape;241;p19"/>
          <p:cNvSpPr txBox="1"/>
          <p:nvPr>
            <p:ph idx="1" type="body"/>
          </p:nvPr>
        </p:nvSpPr>
        <p:spPr>
          <a:xfrm>
            <a:off x="838200" y="1825625"/>
            <a:ext cx="682632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*args and *kwargs allow user to pass multiple arguments (unknown number) to a function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*: unpacking operator (for iterables)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**: unpacking operator (for dictionaries)</a:t>
            </a:r>
            <a:endParaRPr/>
          </a:p>
        </p:txBody>
      </p:sp>
      <p:sp>
        <p:nvSpPr>
          <p:cNvPr id="242" name="Google Shape;242;p19"/>
          <p:cNvSpPr txBox="1"/>
          <p:nvPr/>
        </p:nvSpPr>
        <p:spPr>
          <a:xfrm>
            <a:off x="-1712" y="6492875"/>
            <a:ext cx="6097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https://realpython.com/python-kwargs-and-args/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 – *args and **kwargs</a:t>
            </a:r>
            <a:endParaRPr/>
          </a:p>
        </p:txBody>
      </p:sp>
      <p:sp>
        <p:nvSpPr>
          <p:cNvPr id="248" name="Google Shape;248;p20"/>
          <p:cNvSpPr txBox="1"/>
          <p:nvPr>
            <p:ph idx="1" type="body"/>
          </p:nvPr>
        </p:nvSpPr>
        <p:spPr>
          <a:xfrm>
            <a:off x="838200" y="1825625"/>
            <a:ext cx="51208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*args and *kwargs allow user to pass multiple arguments (unknown number) to a function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*: unpacking operator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*args: a varying number of </a:t>
            </a:r>
            <a:r>
              <a:rPr b="1" lang="en-US"/>
              <a:t>position arguments </a:t>
            </a:r>
            <a:r>
              <a:rPr lang="en-US"/>
              <a:t>can be used</a:t>
            </a:r>
            <a:endParaRPr/>
          </a:p>
        </p:txBody>
      </p:sp>
      <p:pic>
        <p:nvPicPr>
          <p:cNvPr id="249" name="Google Shape;2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627009"/>
            <a:ext cx="5820587" cy="233395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0"/>
          <p:cNvSpPr txBox="1"/>
          <p:nvPr/>
        </p:nvSpPr>
        <p:spPr>
          <a:xfrm>
            <a:off x="-1712" y="6492875"/>
            <a:ext cx="6097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https://realpython.com/python-kwargs-and-args/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 – *args and **kwargs</a:t>
            </a:r>
            <a:endParaRPr/>
          </a:p>
        </p:txBody>
      </p:sp>
      <p:sp>
        <p:nvSpPr>
          <p:cNvPr id="256" name="Google Shape;256;p21"/>
          <p:cNvSpPr txBox="1"/>
          <p:nvPr>
            <p:ph idx="1" type="body"/>
          </p:nvPr>
        </p:nvSpPr>
        <p:spPr>
          <a:xfrm>
            <a:off x="838200" y="1825625"/>
            <a:ext cx="51208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*args and *kwargs allow user to pass multiple arguments (unknown number) to a function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*: unpacking operator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*args: a varying number of </a:t>
            </a:r>
            <a:r>
              <a:rPr b="1" lang="en-US"/>
              <a:t>position arguments </a:t>
            </a:r>
            <a:r>
              <a:rPr lang="en-US"/>
              <a:t>can be used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**kwargs: similar to *args, but accept </a:t>
            </a:r>
            <a:r>
              <a:rPr b="1" lang="en-US"/>
              <a:t>keyword arguments</a:t>
            </a:r>
            <a:endParaRPr/>
          </a:p>
        </p:txBody>
      </p:sp>
      <p:sp>
        <p:nvSpPr>
          <p:cNvPr id="257" name="Google Shape;257;p21"/>
          <p:cNvSpPr txBox="1"/>
          <p:nvPr/>
        </p:nvSpPr>
        <p:spPr>
          <a:xfrm>
            <a:off x="-1712" y="6492875"/>
            <a:ext cx="6097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https://realpython.com/python-kwargs-and-args/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006600"/>
            <a:ext cx="5782482" cy="2381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 – *args and **kwargs</a:t>
            </a:r>
            <a:endParaRPr/>
          </a:p>
        </p:txBody>
      </p:sp>
      <p:sp>
        <p:nvSpPr>
          <p:cNvPr id="264" name="Google Shape;264;p22"/>
          <p:cNvSpPr txBox="1"/>
          <p:nvPr>
            <p:ph idx="1" type="body"/>
          </p:nvPr>
        </p:nvSpPr>
        <p:spPr>
          <a:xfrm>
            <a:off x="838200" y="1825625"/>
            <a:ext cx="51208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*args and *kwargs allow user to pass multiple arguments (unknown number) to a function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*: unpacking operator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*args: a varying number of </a:t>
            </a:r>
            <a:r>
              <a:rPr b="1" lang="en-US"/>
              <a:t>position arguments </a:t>
            </a:r>
            <a:r>
              <a:rPr lang="en-US"/>
              <a:t>can be used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**kwargs: like *args, but accept </a:t>
            </a:r>
            <a:r>
              <a:rPr b="1" lang="en-US"/>
              <a:t>keyword arguments</a:t>
            </a:r>
            <a:endParaRPr/>
          </a:p>
        </p:txBody>
      </p:sp>
      <p:sp>
        <p:nvSpPr>
          <p:cNvPr id="265" name="Google Shape;265;p22"/>
          <p:cNvSpPr txBox="1"/>
          <p:nvPr/>
        </p:nvSpPr>
        <p:spPr>
          <a:xfrm>
            <a:off x="-1712" y="6492875"/>
            <a:ext cx="6097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https://realpython.com/python-kwargs-and-args/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006600"/>
            <a:ext cx="5782482" cy="2381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4833602"/>
            <a:ext cx="5849166" cy="97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 – Errors</a:t>
            </a:r>
            <a:endParaRPr/>
          </a:p>
        </p:txBody>
      </p:sp>
      <p:sp>
        <p:nvSpPr>
          <p:cNvPr id="273" name="Google Shape;273;p23"/>
          <p:cNvSpPr txBox="1"/>
          <p:nvPr>
            <p:ph idx="1" type="body"/>
          </p:nvPr>
        </p:nvSpPr>
        <p:spPr>
          <a:xfrm>
            <a:off x="838200" y="1825625"/>
            <a:ext cx="517218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Is there going to be an error?</a:t>
            </a:r>
            <a:endParaRPr/>
          </a:p>
        </p:txBody>
      </p:sp>
      <p:sp>
        <p:nvSpPr>
          <p:cNvPr id="274" name="Google Shape;274;p23"/>
          <p:cNvSpPr txBox="1"/>
          <p:nvPr/>
        </p:nvSpPr>
        <p:spPr>
          <a:xfrm>
            <a:off x="-1712" y="6211669"/>
            <a:ext cx="60977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https://realpython.com/python-optional-arguments/#error-messages-related-to-input-arguments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7366" y="1938640"/>
            <a:ext cx="6169979" cy="377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 – Errors</a:t>
            </a:r>
            <a:endParaRPr/>
          </a:p>
        </p:txBody>
      </p:sp>
      <p:sp>
        <p:nvSpPr>
          <p:cNvPr id="281" name="Google Shape;281;p24"/>
          <p:cNvSpPr txBox="1"/>
          <p:nvPr>
            <p:ph idx="1" type="body"/>
          </p:nvPr>
        </p:nvSpPr>
        <p:spPr>
          <a:xfrm>
            <a:off x="838200" y="1825625"/>
            <a:ext cx="517218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SyntaxError: non-default argument follows default argument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Fix: parameters with no default should always come before default value</a:t>
            </a:r>
            <a:endParaRPr/>
          </a:p>
        </p:txBody>
      </p:sp>
      <p:sp>
        <p:nvSpPr>
          <p:cNvPr id="282" name="Google Shape;282;p24"/>
          <p:cNvSpPr txBox="1"/>
          <p:nvPr/>
        </p:nvSpPr>
        <p:spPr>
          <a:xfrm>
            <a:off x="-1712" y="6211669"/>
            <a:ext cx="60977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https://realpython.com/python-optional-arguments/#error-messages-related-to-input-arguments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7366" y="1938640"/>
            <a:ext cx="6169979" cy="377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 – Errors</a:t>
            </a:r>
            <a:endParaRPr/>
          </a:p>
        </p:txBody>
      </p:sp>
      <p:sp>
        <p:nvSpPr>
          <p:cNvPr id="289" name="Google Shape;289;p25"/>
          <p:cNvSpPr txBox="1"/>
          <p:nvPr>
            <p:ph idx="1" type="body"/>
          </p:nvPr>
        </p:nvSpPr>
        <p:spPr>
          <a:xfrm>
            <a:off x="838200" y="1825625"/>
            <a:ext cx="517218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SyntaxError: non-default argument follows default argument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Fix: parameters with no default should always come before default value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TypeError: function missing () required positional arguments: ‘argument_name’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Fix: Required positional arguments</a:t>
            </a:r>
            <a:endParaRPr/>
          </a:p>
        </p:txBody>
      </p:sp>
      <p:sp>
        <p:nvSpPr>
          <p:cNvPr id="290" name="Google Shape;290;p25"/>
          <p:cNvSpPr txBox="1"/>
          <p:nvPr/>
        </p:nvSpPr>
        <p:spPr>
          <a:xfrm>
            <a:off x="-1712" y="6211669"/>
            <a:ext cx="60977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https://realpython.com/python-optional-arguments/#error-messages-related-to-input-arguments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7366" y="1938640"/>
            <a:ext cx="6169979" cy="377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 – Docstrings</a:t>
            </a:r>
            <a:endParaRPr/>
          </a:p>
        </p:txBody>
      </p:sp>
      <p:sp>
        <p:nvSpPr>
          <p:cNvPr id="297" name="Google Shape;297;p26"/>
          <p:cNvSpPr txBox="1"/>
          <p:nvPr>
            <p:ph idx="1" type="body"/>
          </p:nvPr>
        </p:nvSpPr>
        <p:spPr>
          <a:xfrm>
            <a:off x="838199" y="1825625"/>
            <a:ext cx="107300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Docstrings are basically documentations for functions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Main goal is to increase readability and reusability</a:t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One-line docstrings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Provides the main use of function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Multi-line docstrings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Provides main use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Provides description of arguments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Default values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8" name="Google Shape;298;p26"/>
          <p:cNvSpPr txBox="1"/>
          <p:nvPr/>
        </p:nvSpPr>
        <p:spPr>
          <a:xfrm>
            <a:off x="0" y="6492875"/>
            <a:ext cx="6103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https://peps.python.org/pep-0257/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background with yellow text&#10;&#10;Description automatically generated" id="299" name="Google Shape;2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0" y="3217210"/>
            <a:ext cx="5412955" cy="9009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program&#10;&#10;Description automatically generated" id="300" name="Google Shape;30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1085" y="4295744"/>
            <a:ext cx="5417470" cy="1703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Functions in python - Annotate</a:t>
            </a:r>
            <a:endParaRPr/>
          </a:p>
        </p:txBody>
      </p:sp>
      <p:sp>
        <p:nvSpPr>
          <p:cNvPr id="306" name="Google Shape;306;p41"/>
          <p:cNvSpPr txBox="1"/>
          <p:nvPr>
            <p:ph idx="1" type="body"/>
          </p:nvPr>
        </p:nvSpPr>
        <p:spPr>
          <a:xfrm>
            <a:off x="838199" y="1825625"/>
            <a:ext cx="107300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Function annotations are a better way to restrict data types of arguments and outputs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Syntax: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def foobar(arg: type, arg: type = default) -&gt; type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e.g. Assume you want to develop a function to multiply two integers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def multiply(a: int, b: int) -&gt; int</a:t>
            </a:r>
            <a:endParaRPr/>
          </a:p>
          <a:p>
            <a: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Default argument values with types: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def multiply(a: int = 1, b: int = 2) -&gt; int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Lambda functions</a:t>
            </a:r>
            <a:endParaRPr/>
          </a:p>
        </p:txBody>
      </p:sp>
      <p:sp>
        <p:nvSpPr>
          <p:cNvPr id="312" name="Google Shape;312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Lambda functions are ”anonymous” functions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Function without a name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Similar to list comprehension concept, one-liner of normal functions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Syntax: lambda arg: expression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e.g. (Multiplying two numbers together)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 = lambda a, b: a * b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c(1, 2) = 2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Very useful for functional programming (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function)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Definition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Components of a function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Local and Global variables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Types of arguments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*args and **kwargs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Default argument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Errors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Docstrings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Function annotation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Lambda/ anonymous functions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Lambda functions – why bother?</a:t>
            </a:r>
            <a:endParaRPr/>
          </a:p>
        </p:txBody>
      </p:sp>
      <p:pic>
        <p:nvPicPr>
          <p:cNvPr descr="A white background with a black and white flag&#10;&#10;Description automatically generated with medium confidence" id="318" name="Google Shape;31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566" y="3827026"/>
            <a:ext cx="8743313" cy="141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565" y="5430282"/>
            <a:ext cx="8737907" cy="6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3"/>
          <p:cNvSpPr txBox="1"/>
          <p:nvPr>
            <p:ph idx="1" type="body"/>
          </p:nvPr>
        </p:nvSpPr>
        <p:spPr>
          <a:xfrm>
            <a:off x="838200" y="1825625"/>
            <a:ext cx="10515600" cy="190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Map(fun, iter)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fun: function, iter: iterable (e.g. list, tuple)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Mapping the function to every item of the iterable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Which function is more readable below?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Organizing functions into modules</a:t>
            </a:r>
            <a:endParaRPr/>
          </a:p>
        </p:txBody>
      </p:sp>
      <p:sp>
        <p:nvSpPr>
          <p:cNvPr id="326" name="Google Shape;326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Modules are considered as code libraries consisting of custom functions your wrote for your projects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preproc.py </a:t>
            </a:r>
            <a:r>
              <a:rPr lang="en-US"/>
              <a:t>(preprocessing) for all preprocessing functions,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util.py</a:t>
            </a:r>
            <a:r>
              <a:rPr lang="en-US"/>
              <a:t> (utilities) for utility functions, and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plot.py </a:t>
            </a:r>
            <a:r>
              <a:rPr lang="en-US"/>
              <a:t>for plotting functions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To have all the functions in a new code environment, use the syntax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import preproc, plot, util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from preproc import interpolate_linear </a:t>
            </a:r>
            <a:r>
              <a:rPr lang="en-US"/>
              <a:t>(importing specific functions)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This is the exactly the function of packages (discussing tomorrow)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Organizing functions into modules</a:t>
            </a:r>
            <a:endParaRPr/>
          </a:p>
        </p:txBody>
      </p:sp>
      <p:sp>
        <p:nvSpPr>
          <p:cNvPr id="332" name="Google Shape;332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Modules are considered as code libraries consisting of custom functions your wrote for your projects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This is the exactly the function of packages (discussing tomorrow)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However the python modules need to be in the same directory as the code file you are saving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Or use the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</a:t>
            </a:r>
            <a:r>
              <a:rPr lang="en-US"/>
              <a:t> module and add the system path into the file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e.g.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sys.path.append()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Discriminating between scripts and modules</a:t>
            </a:r>
            <a:endParaRPr/>
          </a:p>
        </p:txBody>
      </p:sp>
      <p:sp>
        <p:nvSpPr>
          <p:cNvPr id="338" name="Google Shape;338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Even though we have been using interactive tools to code with python, the most efficient way of running python code is still accessing through the terminal: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python your_code.py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Common best practices: Using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main() </a:t>
            </a:r>
            <a:r>
              <a:rPr lang="en-US"/>
              <a:t>function to wrap up the script code</a:t>
            </a:r>
            <a:endParaRPr/>
          </a:p>
        </p:txBody>
      </p:sp>
      <p:pic>
        <p:nvPicPr>
          <p:cNvPr descr="A close-up of a computer screen&#10;&#10;Description automatically generated" id="339" name="Google Shape;33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7816" y="4514291"/>
            <a:ext cx="7772400" cy="1797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Discriminating between scripts and modules</a:t>
            </a:r>
            <a:endParaRPr/>
          </a:p>
        </p:txBody>
      </p:sp>
      <p:sp>
        <p:nvSpPr>
          <p:cNvPr id="345" name="Google Shape;345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__name__ = “__main__” </a:t>
            </a:r>
            <a:r>
              <a:rPr lang="en-US"/>
              <a:t>determines the execution context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Only true if python is executing the script not importing it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Common best practices: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Put most code in functions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__name__ </a:t>
            </a:r>
            <a:r>
              <a:rPr lang="en-US"/>
              <a:t>to control execution of code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the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main() </a:t>
            </a:r>
            <a:r>
              <a:rPr lang="en-US"/>
              <a:t>function to wrap up all the functions you want to run sequentially as a script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Interacting with files with IO</a:t>
            </a:r>
            <a:endParaRPr/>
          </a:p>
        </p:txBody>
      </p:sp>
      <p:sp>
        <p:nvSpPr>
          <p:cNvPr id="351" name="Google Shape;351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 far we learn about how Python works on it own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But how does python uses information from other files and process accordingly?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File Input Output (IO) is an important part when constructing programming languages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Interacting with files with IO</a:t>
            </a:r>
            <a:endParaRPr/>
          </a:p>
        </p:txBody>
      </p:sp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 far we learn about how Python works on it own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But how does python uses information from other files and process accordingly?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File Input Output (IO) is an important part when constructing programming languages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What are the most common files you encounter?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Interacting with files with IO</a:t>
            </a:r>
            <a:endParaRPr/>
          </a:p>
        </p:txBody>
      </p:sp>
      <p:sp>
        <p:nvSpPr>
          <p:cNvPr id="363" name="Google Shape;363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 far we learn about how Python works on it own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But how does python uses information from other files and process accordingly?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File Input Output (IO) is an important part when constructing programming languages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What are the most common files you encounter?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.csv, .txt, .h5, .png, .avi, .tif,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Interacting with files with IO</a:t>
            </a:r>
            <a:endParaRPr/>
          </a:p>
        </p:txBody>
      </p:sp>
      <p:sp>
        <p:nvSpPr>
          <p:cNvPr id="369" name="Google Shape;369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 far we learn about how Python works on it own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But how does python uses information from other files and process accordingly?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File Input Output (IO) is an important part when constructing programming languages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What are the most common files you encounter?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.csv, .txt, .png, jpg, .mp3, .wav, .avi, .tif, .abf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.mat, .npy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Interacting with files with IO</a:t>
            </a:r>
            <a:endParaRPr/>
          </a:p>
        </p:txBody>
      </p:sp>
      <p:sp>
        <p:nvSpPr>
          <p:cNvPr id="375" name="Google Shape;375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 far we learn about how Python works on it own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But how does python uses information from other files and process accordingly?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File Input Output (IO) is an important part when constructing programming languages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What are the most common files extensions you encounter?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(.csv, .txt), (.png, jpg), (.mp3, .wav, .avi), .mp4, .tif, .abf, .slp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.mat, .npy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.h5, .mmap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- definition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66618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74" l="-1643" r="-2921" t="-223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descr="CS110: Everything about Functions" id="104" name="Google Shape;10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6445" y="2448909"/>
            <a:ext cx="4040205" cy="3503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Interacting with files with IO</a:t>
            </a:r>
            <a:endParaRPr/>
          </a:p>
        </p:txBody>
      </p:sp>
      <p:sp>
        <p:nvSpPr>
          <p:cNvPr id="381" name="Google Shape;381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Different extensions have different ways to opening it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 Python, different data streams (Photos, Videos, Audios) have a corresponding package with it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Today’s session focuses on native python interaction with files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Structure of files</a:t>
            </a:r>
            <a:endParaRPr/>
          </a:p>
        </p:txBody>
      </p:sp>
      <p:sp>
        <p:nvSpPr>
          <p:cNvPr id="387" name="Google Shape;387;p54"/>
          <p:cNvSpPr txBox="1"/>
          <p:nvPr>
            <p:ph idx="1" type="body"/>
          </p:nvPr>
        </p:nvSpPr>
        <p:spPr>
          <a:xfrm>
            <a:off x="838199" y="1825625"/>
            <a:ext cx="63090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Header: metadata describing name, size, type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Content: actual file data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End of File (eof): Character indicating end of file</a:t>
            </a:r>
            <a:endParaRPr/>
          </a:p>
        </p:txBody>
      </p:sp>
      <p:pic>
        <p:nvPicPr>
          <p:cNvPr descr="A white file with black text&#10;&#10;Description automatically generated" id="388" name="Google Shape;38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8592" y="587229"/>
            <a:ext cx="3493735" cy="5683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Opening and Closing files in Python</a:t>
            </a:r>
            <a:endParaRPr/>
          </a:p>
        </p:txBody>
      </p:sp>
      <p:sp>
        <p:nvSpPr>
          <p:cNvPr id="394" name="Google Shape;394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There are two basic functions: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open(’path’, read-mode) </a:t>
            </a:r>
            <a:r>
              <a:rPr lang="en-US"/>
              <a:t>and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close(‘path’)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Path can be absolute/ relative path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Open can be in two modes: read (‘r’) and write (‘w’)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Keeping file open can be dangerous: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Your operating system limits number of opening files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File kept open have the risk of data leakage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That is why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-US"/>
              <a:t> often is used with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with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keyword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a context manager that will automatically close the file when finish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Syntax for files handling</a:t>
            </a:r>
            <a:endParaRPr/>
          </a:p>
        </p:txBody>
      </p:sp>
      <p:sp>
        <p:nvSpPr>
          <p:cNvPr id="400" name="Google Shape;400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with open(’important_info.txt’, ‘r’) as f: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# Do more file processing here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-US"/>
              <a:t> serves as a context manager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Now you will access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/>
              <a:t> to read in data from the file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Reading files</a:t>
            </a:r>
            <a:endParaRPr/>
          </a:p>
        </p:txBody>
      </p:sp>
      <p:sp>
        <p:nvSpPr>
          <p:cNvPr id="406" name="Google Shape;406;p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There are three functions that can read files in different size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read(size)</a:t>
            </a:r>
            <a:r>
              <a:rPr lang="en-US"/>
              <a:t>: reading size number of bytes, read all the file if no restraint is put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readline()</a:t>
            </a:r>
            <a:r>
              <a:rPr lang="en-US"/>
              <a:t>: reading the entire line (stop at newline)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readlines()</a:t>
            </a:r>
            <a:r>
              <a:rPr lang="en-US"/>
              <a:t>: reading all lines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Line break in text files: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\n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(linux) \r\n (windows) \r (mac)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Reading files</a:t>
            </a:r>
            <a:endParaRPr/>
          </a:p>
        </p:txBody>
      </p:sp>
      <p:sp>
        <p:nvSpPr>
          <p:cNvPr id="412" name="Google Shape;412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There are three functions that can read files in different size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read(size), readline(), readlines()</a:t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 syntax: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with open(’important_info.txt’, ‘r’) as f: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lines = f.readlines()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Save all text into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lines</a:t>
            </a:r>
            <a:r>
              <a:rPr lang="en-US"/>
              <a:t> variable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Reading files</a:t>
            </a:r>
            <a:endParaRPr/>
          </a:p>
        </p:txBody>
      </p:sp>
      <p:sp>
        <p:nvSpPr>
          <p:cNvPr id="418" name="Google Shape;418;p59"/>
          <p:cNvSpPr txBox="1"/>
          <p:nvPr>
            <p:ph idx="1" type="body"/>
          </p:nvPr>
        </p:nvSpPr>
        <p:spPr>
          <a:xfrm>
            <a:off x="838200" y="1825624"/>
            <a:ext cx="10515600" cy="4726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There are three functions that can read files in different size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read(size), readline(), readlines()</a:t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 syntax: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with open(’important_info.txt’, ‘r’) as f: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for line in f: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	print(line)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Directly iterating through the file object and reading each line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Writing files</a:t>
            </a:r>
            <a:endParaRPr/>
          </a:p>
        </p:txBody>
      </p:sp>
      <p:sp>
        <p:nvSpPr>
          <p:cNvPr id="424" name="Google Shape;424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Writing files has two similar functions as reading: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write(string): wring a string object to the file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writelines(seq): write a sequence of strings to the file</a:t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Syntax: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with open(’important_info.txt’, ‘w’) as f: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f.write(‘PNI’)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Binary files</a:t>
            </a:r>
            <a:endParaRPr/>
          </a:p>
        </p:txBody>
      </p:sp>
      <p:sp>
        <p:nvSpPr>
          <p:cNvPr id="430" name="Google Shape;430;p6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Sometimes files are in binary format, therefore apart from read and write mode, there are also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readbinary (‘rb’)</a:t>
            </a:r>
            <a:r>
              <a:rPr lang="en-US"/>
              <a:t> and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writebinary (‘wb’)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Read out content with have a character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/>
              <a:t> in front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 order to convert to string format; use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decode()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/>
              <a:t>Example: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random_str.decode()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 close-up of a computer screen&#10;&#10;Description automatically generated" id="431" name="Google Shape;43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4378" y="5198722"/>
            <a:ext cx="7772400" cy="1294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References and readings</a:t>
            </a:r>
            <a:endParaRPr/>
          </a:p>
        </p:txBody>
      </p:sp>
      <p:sp>
        <p:nvSpPr>
          <p:cNvPr id="437" name="Google Shape;437;p6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https://realpython.com/read-write-files-python/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https://realpython.com/why-close-file-python/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https://realpython.com/python-main-function/</a:t>
            </a:r>
            <a:r>
              <a:rPr lang="en-US"/>
              <a:t>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– why?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Imagine you just built a data processing pipeline that include multiple steps, would you prefer them to be in 500 lines of code, or 10 separate functions?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Or maybe you want to run the same code multiple times, with only minor adjustments to certain variables each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Readability: Complex programs can be dissected into smaller steps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Reusability: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Functions can be used in different scenarios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Local variables can be reused in different functions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</a:t>
            </a:r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0196" y="2567046"/>
            <a:ext cx="4309767" cy="17239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6"/>
          <p:cNvCxnSpPr>
            <a:stCxn id="118" idx="1"/>
          </p:cNvCxnSpPr>
          <p:nvPr/>
        </p:nvCxnSpPr>
        <p:spPr>
          <a:xfrm flipH="1">
            <a:off x="1685072" y="1706809"/>
            <a:ext cx="701100" cy="114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" name="Google Shape;118;p6"/>
          <p:cNvSpPr txBox="1"/>
          <p:nvPr/>
        </p:nvSpPr>
        <p:spPr>
          <a:xfrm>
            <a:off x="2386172" y="1352866"/>
            <a:ext cx="38117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Keyword to declare a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100172" y="6488668"/>
            <a:ext cx="6097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https://www.programiz.com/python-programming/function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6"/>
          <p:cNvCxnSpPr>
            <a:stCxn id="121" idx="1"/>
          </p:cNvCxnSpPr>
          <p:nvPr/>
        </p:nvCxnSpPr>
        <p:spPr>
          <a:xfrm flipH="1">
            <a:off x="3051500" y="2089988"/>
            <a:ext cx="2788500" cy="76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6"/>
          <p:cNvSpPr txBox="1"/>
          <p:nvPr/>
        </p:nvSpPr>
        <p:spPr>
          <a:xfrm>
            <a:off x="5840000" y="1736045"/>
            <a:ext cx="38117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function_name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name of the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6"/>
          <p:cNvCxnSpPr>
            <a:stCxn id="123" idx="1"/>
          </p:cNvCxnSpPr>
          <p:nvPr/>
        </p:nvCxnSpPr>
        <p:spPr>
          <a:xfrm rot="10800000">
            <a:off x="4489935" y="3183455"/>
            <a:ext cx="2705400" cy="1075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6"/>
          <p:cNvSpPr txBox="1"/>
          <p:nvPr/>
        </p:nvSpPr>
        <p:spPr>
          <a:xfrm>
            <a:off x="7195335" y="3905012"/>
            <a:ext cx="38117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values passed to the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6"/>
          <p:cNvCxnSpPr>
            <a:stCxn id="125" idx="1"/>
          </p:cNvCxnSpPr>
          <p:nvPr/>
        </p:nvCxnSpPr>
        <p:spPr>
          <a:xfrm rot="10800000">
            <a:off x="2404026" y="4131749"/>
            <a:ext cx="647400" cy="142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p6"/>
          <p:cNvSpPr txBox="1"/>
          <p:nvPr/>
        </p:nvSpPr>
        <p:spPr>
          <a:xfrm>
            <a:off x="3051426" y="5200706"/>
            <a:ext cx="49110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return values from a function (Optional)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 – Local and Global variables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838200" y="1825625"/>
            <a:ext cx="517218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 variables are variables defined inside a function that do not cover scope outside the function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Scope refers to the region that is created: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Global: the entire file can access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Local: only within the function can be variable be accessed</a:t>
            </a:r>
            <a:endParaRPr/>
          </a:p>
        </p:txBody>
      </p:sp>
      <p:sp>
        <p:nvSpPr>
          <p:cNvPr id="132" name="Google Shape;132;p7"/>
          <p:cNvSpPr txBox="1"/>
          <p:nvPr/>
        </p:nvSpPr>
        <p:spPr>
          <a:xfrm>
            <a:off x="0" y="6365613"/>
            <a:ext cx="4370664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https://www.programiz.com/python-programming/global-local-nonlocal-variables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 – Local and Global variables</a:t>
            </a:r>
            <a:endParaRPr/>
          </a:p>
        </p:txBody>
      </p:sp>
      <p:sp>
        <p:nvSpPr>
          <p:cNvPr id="138" name="Google Shape;138;p40"/>
          <p:cNvSpPr txBox="1"/>
          <p:nvPr>
            <p:ph idx="1" type="body"/>
          </p:nvPr>
        </p:nvSpPr>
        <p:spPr>
          <a:xfrm>
            <a:off x="838199" y="1825625"/>
            <a:ext cx="948025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Scope refers to the region that is created: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Global: the entire file can access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Local: only within the function can be variable be accessed</a:t>
            </a:r>
            <a:endParaRPr/>
          </a:p>
          <a:p>
            <a: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9" name="Google Shape;139;p40"/>
          <p:cNvSpPr txBox="1"/>
          <p:nvPr/>
        </p:nvSpPr>
        <p:spPr>
          <a:xfrm>
            <a:off x="0" y="6365613"/>
            <a:ext cx="4370664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https://www.programiz.com/python-programming/global-local-nonlocal-variables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40"/>
          <p:cNvPicPr preferRelativeResize="0"/>
          <p:nvPr/>
        </p:nvPicPr>
        <p:blipFill rotWithShape="1">
          <a:blip r:embed="rId3">
            <a:alphaModFix/>
          </a:blip>
          <a:srcRect b="34456" l="0" r="0" t="0"/>
          <a:stretch/>
        </p:blipFill>
        <p:spPr>
          <a:xfrm>
            <a:off x="4093396" y="3099385"/>
            <a:ext cx="7765754" cy="201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 – Local and Global variables</a:t>
            </a:r>
            <a:endParaRPr/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838200" y="1825625"/>
            <a:ext cx="517218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 variables are variables defined inside a function that do not cover scope outside the function</a:t>
            </a:r>
            <a:endParaRPr/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34456" l="0" r="0" t="0"/>
          <a:stretch/>
        </p:blipFill>
        <p:spPr>
          <a:xfrm>
            <a:off x="4093396" y="3099385"/>
            <a:ext cx="7765754" cy="2017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/>
        </p:nvPicPr>
        <p:blipFill rotWithShape="1">
          <a:blip r:embed="rId4">
            <a:alphaModFix/>
          </a:blip>
          <a:srcRect b="46152" l="0" r="51604" t="0"/>
          <a:stretch/>
        </p:blipFill>
        <p:spPr>
          <a:xfrm>
            <a:off x="113687" y="5602887"/>
            <a:ext cx="3513092" cy="36933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 txBox="1"/>
          <p:nvPr/>
        </p:nvSpPr>
        <p:spPr>
          <a:xfrm>
            <a:off x="0" y="6365613"/>
            <a:ext cx="4370664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https://www.programiz.com/python-programming/global-local-nonlocal-variables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2023-07-27T03:34:33Z</dcterms:created>
  <dc:creator>Dexter Tsin</dc:creator>
</cp:coreProperties>
</file>