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8" roundtripDataSignature="AMtx7mgSWoG5RvsCVDcXzPqkOr5uphU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14c3443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f14c3443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14c34434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f14c34434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14c34434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f14c34434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14c34434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f14c34434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14c34434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f14c34434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14c34434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f14c34434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14c34434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f14c34434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14c34434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f14c34434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14c34434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f14c34434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14c34434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f14c34434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14c34434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14c34434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14c3443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f14c3443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14c34434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f14c34434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f14c34434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f14c34434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f14c34434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f14c34434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https://mark-kramer.github.io/Case-Studies-Python/01.html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14c34434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14c34434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14c34434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2f14c34434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14c34434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2f14c34434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14c34434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2f14c34434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14c34434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f14c34434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14c34434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f14c34434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14c34434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f14c34434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5"/>
          <p:cNvSpPr/>
          <p:nvPr/>
        </p:nvSpPr>
        <p:spPr>
          <a:xfrm>
            <a:off x="0" y="3968750"/>
            <a:ext cx="9159900" cy="1174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5"/>
          <p:cNvSpPr/>
          <p:nvPr/>
        </p:nvSpPr>
        <p:spPr>
          <a:xfrm>
            <a:off x="8794750" y="-127000"/>
            <a:ext cx="365100" cy="50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5"/>
          <p:cNvSpPr txBox="1"/>
          <p:nvPr>
            <p:ph idx="1" type="subTitle"/>
          </p:nvPr>
        </p:nvSpPr>
        <p:spPr>
          <a:xfrm>
            <a:off x="79375" y="4558675"/>
            <a:ext cx="8520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5"/>
          <p:cNvSpPr txBox="1"/>
          <p:nvPr>
            <p:ph type="ctrTitle"/>
          </p:nvPr>
        </p:nvSpPr>
        <p:spPr>
          <a:xfrm>
            <a:off x="0" y="3889375"/>
            <a:ext cx="85206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 txBox="1"/>
          <p:nvPr>
            <p:ph type="title"/>
          </p:nvPr>
        </p:nvSpPr>
        <p:spPr>
          <a:xfrm>
            <a:off x="311700" y="23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26"/>
          <p:cNvSpPr/>
          <p:nvPr/>
        </p:nvSpPr>
        <p:spPr>
          <a:xfrm flipH="1">
            <a:off x="-50" y="-3425"/>
            <a:ext cx="1707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6"/>
          <p:cNvSpPr/>
          <p:nvPr/>
        </p:nvSpPr>
        <p:spPr>
          <a:xfrm flipH="1">
            <a:off x="6847200" y="4982700"/>
            <a:ext cx="2296800" cy="160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6"/>
          <p:cNvSpPr/>
          <p:nvPr/>
        </p:nvSpPr>
        <p:spPr>
          <a:xfrm rot="10800000">
            <a:off x="8843700" y="150"/>
            <a:ext cx="300300" cy="298500"/>
          </a:xfrm>
          <a:prstGeom prst="rtTriangle">
            <a:avLst/>
          </a:prstGeom>
          <a:solidFill>
            <a:srgbClr val="FCE5CD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24"/>
          <p:cNvSpPr/>
          <p:nvPr/>
        </p:nvSpPr>
        <p:spPr>
          <a:xfrm flipH="1">
            <a:off x="-50" y="-3425"/>
            <a:ext cx="170700" cy="5143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4"/>
          <p:cNvSpPr/>
          <p:nvPr/>
        </p:nvSpPr>
        <p:spPr>
          <a:xfrm flipH="1">
            <a:off x="6847200" y="4982700"/>
            <a:ext cx="2296800" cy="160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4"/>
          <p:cNvSpPr/>
          <p:nvPr/>
        </p:nvSpPr>
        <p:spPr>
          <a:xfrm rot="10800000">
            <a:off x="8843700" y="150"/>
            <a:ext cx="300300" cy="298500"/>
          </a:xfrm>
          <a:prstGeom prst="rtTriangle">
            <a:avLst/>
          </a:prstGeom>
          <a:solidFill>
            <a:srgbClr val="FCE5CD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https://francescolelli.info/author/francesco-lelli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14c344347_0_0"/>
          <p:cNvSpPr txBox="1"/>
          <p:nvPr>
            <p:ph type="ctrTitle"/>
          </p:nvPr>
        </p:nvSpPr>
        <p:spPr>
          <a:xfrm>
            <a:off x="0" y="3889375"/>
            <a:ext cx="85206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Object Oriented Design</a:t>
            </a:r>
            <a:endParaRPr/>
          </a:p>
        </p:txBody>
      </p:sp>
      <p:sp>
        <p:nvSpPr>
          <p:cNvPr id="63" name="Google Shape;63;g2f14c344347_0_0"/>
          <p:cNvSpPr txBox="1"/>
          <p:nvPr>
            <p:ph idx="1" type="subTitle"/>
          </p:nvPr>
        </p:nvSpPr>
        <p:spPr>
          <a:xfrm>
            <a:off x="79375" y="4558675"/>
            <a:ext cx="8520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Dave | 8/8/2024</a:t>
            </a:r>
            <a:endParaRPr/>
          </a:p>
        </p:txBody>
      </p:sp>
      <p:pic>
        <p:nvPicPr>
          <p:cNvPr id="64" name="Google Shape;64;g2f14c34434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25" y="0"/>
            <a:ext cx="2846153" cy="35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14c344347_0_61"/>
          <p:cNvSpPr txBox="1"/>
          <p:nvPr>
            <p:ph type="title"/>
          </p:nvPr>
        </p:nvSpPr>
        <p:spPr>
          <a:xfrm>
            <a:off x="311700" y="23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Light preaching: consider MVC for data analysis</a:t>
            </a:r>
            <a:endParaRPr/>
          </a:p>
        </p:txBody>
      </p:sp>
      <p:sp>
        <p:nvSpPr>
          <p:cNvPr id="133" name="Google Shape;133;g2f14c344347_0_61"/>
          <p:cNvSpPr txBox="1"/>
          <p:nvPr>
            <p:ph idx="1" type="body"/>
          </p:nvPr>
        </p:nvSpPr>
        <p:spPr>
          <a:xfrm>
            <a:off x="311700" y="1152475"/>
            <a:ext cx="85206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94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30"/>
              <a:buChar char="●"/>
            </a:pPr>
            <a:r>
              <a:rPr lang="en" sz="1430"/>
              <a:t>Model, View, Control</a:t>
            </a:r>
            <a:endParaRPr sz="1430"/>
          </a:p>
          <a:p>
            <a:pPr indent="-3194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30"/>
              <a:buChar char="●"/>
            </a:pPr>
            <a:r>
              <a:rPr lang="en" sz="1430"/>
              <a:t>Overall principle is to separate data representation (Model), manipulation (control), and presentation (View)</a:t>
            </a:r>
            <a:endParaRPr sz="1430"/>
          </a:p>
          <a:p>
            <a:pPr indent="-3194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30"/>
              <a:buChar char="●"/>
            </a:pPr>
            <a:r>
              <a:rPr lang="en" sz="1430"/>
              <a:t>Even if you’re not following some UML diagram, </a:t>
            </a:r>
            <a:r>
              <a:rPr b="1" lang="en" sz="1430"/>
              <a:t>try not to mix data processing and plotting</a:t>
            </a:r>
            <a:endParaRPr b="1" sz="143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14c344347_0_66"/>
          <p:cNvSpPr txBox="1"/>
          <p:nvPr>
            <p:ph type="title"/>
          </p:nvPr>
        </p:nvSpPr>
        <p:spPr>
          <a:xfrm>
            <a:off x="311700" y="23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MVC Example: The simplest GUI</a:t>
            </a:r>
            <a:endParaRPr/>
          </a:p>
        </p:txBody>
      </p:sp>
      <p:sp>
        <p:nvSpPr>
          <p:cNvPr id="139" name="Google Shape;139;g2f14c344347_0_66"/>
          <p:cNvSpPr txBox="1"/>
          <p:nvPr>
            <p:ph idx="1" type="body"/>
          </p:nvPr>
        </p:nvSpPr>
        <p:spPr>
          <a:xfrm>
            <a:off x="311700" y="1152475"/>
            <a:ext cx="8520600" cy="18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Motivation: you are collecting many images of tissue samples and need to process and visualize them in some way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0" name="Google Shape;140;g2f14c344347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6200" y="2281525"/>
            <a:ext cx="3199475" cy="239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2f14c344347_0_66"/>
          <p:cNvSpPr txBox="1"/>
          <p:nvPr/>
        </p:nvSpPr>
        <p:spPr>
          <a:xfrm>
            <a:off x="5935675" y="3787475"/>
            <a:ext cx="3000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collection of operations to manipulate the images (ROI detection, smoothing)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f14c344347_0_66"/>
          <p:cNvSpPr txBox="1"/>
          <p:nvPr/>
        </p:nvSpPr>
        <p:spPr>
          <a:xfrm>
            <a:off x="3041800" y="1942275"/>
            <a:ext cx="3000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image data itself, could be numpy array or fancier Image object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f14c344347_0_66"/>
          <p:cNvSpPr txBox="1"/>
          <p:nvPr/>
        </p:nvSpPr>
        <p:spPr>
          <a:xfrm>
            <a:off x="538350" y="3787475"/>
            <a:ext cx="2590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GUI that renders the model (typically matplotlib stuff)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14c344347_0_75"/>
          <p:cNvSpPr txBox="1"/>
          <p:nvPr>
            <p:ph type="title"/>
          </p:nvPr>
        </p:nvSpPr>
        <p:spPr>
          <a:xfrm>
            <a:off x="311700" y="23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MVC Example: cont.</a:t>
            </a:r>
            <a:endParaRPr/>
          </a:p>
        </p:txBody>
      </p:sp>
      <p:sp>
        <p:nvSpPr>
          <p:cNvPr id="149" name="Google Shape;149;g2f14c344347_0_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start with 4 files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Main.py: our main function, all it does is makes a view object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Model.py: defines our Model which contains some image data in the form of a 2D numpy array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Control.py: defines our Control class which can access a manipulate a given Model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View.py: defines the View class which is the user-facing part of our software. It will render a given model and pass user input to the Control class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of operations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We execute main.py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This makes a View, Control, and empty Model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We call get_user_input() on the View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User inputs an image URL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 url is passed to load_image() in Control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load _image() sets the model 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We call update() on the View to see the image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14c344347_0_80"/>
          <p:cNvSpPr txBox="1"/>
          <p:nvPr>
            <p:ph type="title"/>
          </p:nvPr>
        </p:nvSpPr>
        <p:spPr>
          <a:xfrm>
            <a:off x="311700" y="23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Extending our software</a:t>
            </a:r>
            <a:endParaRPr/>
          </a:p>
        </p:txBody>
      </p:sp>
      <p:sp>
        <p:nvSpPr>
          <p:cNvPr id="155" name="Google Shape;155;g2f14c344347_0_80"/>
          <p:cNvSpPr txBox="1"/>
          <p:nvPr>
            <p:ph idx="1" type="body"/>
          </p:nvPr>
        </p:nvSpPr>
        <p:spPr>
          <a:xfrm>
            <a:off x="311700" y="1152475"/>
            <a:ext cx="8520600" cy="2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MVC gives organizational benefits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Changing the controller doesn’t affect how the data are represented/break the rendering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the rendering stuff doesn’t bloat the analysis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the idea is to separate the functional units of your code into independent classes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14c344347_0_85"/>
          <p:cNvSpPr txBox="1"/>
          <p:nvPr>
            <p:ph type="title"/>
          </p:nvPr>
        </p:nvSpPr>
        <p:spPr>
          <a:xfrm>
            <a:off x="311700" y="23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Real world applications</a:t>
            </a:r>
            <a:endParaRPr/>
          </a:p>
        </p:txBody>
      </p:sp>
      <p:sp>
        <p:nvSpPr>
          <p:cNvPr id="161" name="Google Shape;161;g2f14c344347_0_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novel classes and how they are organized is the basis of using other libraries (numpy, scipy, matplotlib)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Numpy arrays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Scipy KDTree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Matplotlib plot and image objects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f14c344347_0_90"/>
          <p:cNvSpPr txBox="1"/>
          <p:nvPr>
            <p:ph type="title"/>
          </p:nvPr>
        </p:nvSpPr>
        <p:spPr>
          <a:xfrm>
            <a:off x="311700" y="23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do we get these libraries?</a:t>
            </a:r>
            <a:endParaRPr/>
          </a:p>
        </p:txBody>
      </p:sp>
      <p:sp>
        <p:nvSpPr>
          <p:cNvPr id="167" name="Google Shape;167;g2f14c344347_0_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install to our environment using pip (pause to install numpy, scipy, matplotlib)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14c344347_0_95"/>
          <p:cNvSpPr txBox="1"/>
          <p:nvPr>
            <p:ph type="title"/>
          </p:nvPr>
        </p:nvSpPr>
        <p:spPr>
          <a:xfrm>
            <a:off x="311700" y="23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Numpy: a library for numerical processing</a:t>
            </a:r>
            <a:endParaRPr/>
          </a:p>
        </p:txBody>
      </p:sp>
      <p:sp>
        <p:nvSpPr>
          <p:cNvPr id="173" name="Google Shape;173;g2f14c344347_0_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Likely most used library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Numpy arrays have more functionality than Lists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14c344347_0_100"/>
          <p:cNvSpPr txBox="1"/>
          <p:nvPr>
            <p:ph type="title"/>
          </p:nvPr>
        </p:nvSpPr>
        <p:spPr>
          <a:xfrm>
            <a:off x="311700" y="23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Numpy examples: working with numpy arrays</a:t>
            </a:r>
            <a:endParaRPr/>
          </a:p>
        </p:txBody>
      </p:sp>
      <p:sp>
        <p:nvSpPr>
          <p:cNvPr id="179" name="Google Shape;179;g2f14c344347_0_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made from simple lists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made from lists of lists (matrices)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n dimensional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operated on by numerous methods (often more efficiently)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Iterable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.append() instead need to use concatenation functions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14c344347_0_105"/>
          <p:cNvSpPr txBox="1"/>
          <p:nvPr>
            <p:ph type="title"/>
          </p:nvPr>
        </p:nvSpPr>
        <p:spPr>
          <a:xfrm>
            <a:off x="311700" y="23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all this comes together: </a:t>
            </a:r>
            <a:r>
              <a:rPr b="1" lang="en"/>
              <a:t>Modeling</a:t>
            </a:r>
            <a:endParaRPr b="1"/>
          </a:p>
        </p:txBody>
      </p:sp>
      <p:sp>
        <p:nvSpPr>
          <p:cNvPr id="185" name="Google Shape;185;g2f14c344347_0_105"/>
          <p:cNvSpPr txBox="1"/>
          <p:nvPr>
            <p:ph idx="1" type="body"/>
          </p:nvPr>
        </p:nvSpPr>
        <p:spPr>
          <a:xfrm>
            <a:off x="311700" y="1152475"/>
            <a:ext cx="320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Typically models are represented by specialized classes, however there are always abstractions</a:t>
            </a:r>
            <a:endParaRPr sz="1400"/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Most models take in some input and return some output</a:t>
            </a:r>
            <a:endParaRPr sz="1200"/>
          </a:p>
          <a:p>
            <a:pPr indent="-3048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Often (in like machine learning) models may need to be trained and that training saved within the model object</a:t>
            </a:r>
            <a:endParaRPr sz="12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Anything else depends on the data itself</a:t>
            </a:r>
            <a:endParaRPr sz="1400"/>
          </a:p>
        </p:txBody>
      </p:sp>
      <p:pic>
        <p:nvPicPr>
          <p:cNvPr id="186" name="Google Shape;186;g2f14c344347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678" y="1226200"/>
            <a:ext cx="5242598" cy="326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14c344347_0_111"/>
          <p:cNvSpPr txBox="1"/>
          <p:nvPr>
            <p:ph type="title"/>
          </p:nvPr>
        </p:nvSpPr>
        <p:spPr>
          <a:xfrm>
            <a:off x="311700" y="23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simple</a:t>
            </a:r>
            <a:endParaRPr/>
          </a:p>
        </p:txBody>
      </p:sp>
      <p:sp>
        <p:nvSpPr>
          <p:cNvPr id="192" name="Google Shape;192;g2f14c344347_0_111"/>
          <p:cNvSpPr txBox="1"/>
          <p:nvPr>
            <p:ph idx="1" type="body"/>
          </p:nvPr>
        </p:nvSpPr>
        <p:spPr>
          <a:xfrm>
            <a:off x="311700" y="1152475"/>
            <a:ext cx="7407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make our own model</a:t>
            </a:r>
            <a:endParaRPr/>
          </a:p>
        </p:txBody>
      </p:sp>
      <p:sp>
        <p:nvSpPr>
          <p:cNvPr id="193" name="Google Shape;193;g2f14c344347_0_111"/>
          <p:cNvSpPr/>
          <p:nvPr/>
        </p:nvSpPr>
        <p:spPr>
          <a:xfrm>
            <a:off x="887250" y="2720900"/>
            <a:ext cx="1308900" cy="34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94" name="Google Shape;194;g2f14c344347_0_111"/>
          <p:cNvSpPr/>
          <p:nvPr/>
        </p:nvSpPr>
        <p:spPr>
          <a:xfrm>
            <a:off x="2965100" y="2329250"/>
            <a:ext cx="1834500" cy="112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f14c344347_0_111"/>
          <p:cNvSpPr/>
          <p:nvPr/>
        </p:nvSpPr>
        <p:spPr>
          <a:xfrm>
            <a:off x="5568550" y="2720900"/>
            <a:ext cx="1308900" cy="345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196" name="Google Shape;196;g2f14c344347_0_111"/>
          <p:cNvCxnSpPr>
            <a:stCxn id="193" idx="3"/>
            <a:endCxn id="194" idx="1"/>
          </p:cNvCxnSpPr>
          <p:nvPr/>
        </p:nvCxnSpPr>
        <p:spPr>
          <a:xfrm>
            <a:off x="2196150" y="2893700"/>
            <a:ext cx="76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g2f14c344347_0_111"/>
          <p:cNvCxnSpPr/>
          <p:nvPr/>
        </p:nvCxnSpPr>
        <p:spPr>
          <a:xfrm>
            <a:off x="4799600" y="2893700"/>
            <a:ext cx="76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g2f14c344347_0_111"/>
          <p:cNvSpPr txBox="1"/>
          <p:nvPr>
            <p:ph idx="1" type="body"/>
          </p:nvPr>
        </p:nvSpPr>
        <p:spPr>
          <a:xfrm>
            <a:off x="3181800" y="3416775"/>
            <a:ext cx="16674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Class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14c344347_0_6"/>
          <p:cNvSpPr txBox="1"/>
          <p:nvPr>
            <p:ph type="title"/>
          </p:nvPr>
        </p:nvSpPr>
        <p:spPr>
          <a:xfrm>
            <a:off x="311700" y="23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an object?</a:t>
            </a:r>
            <a:endParaRPr/>
          </a:p>
        </p:txBody>
      </p:sp>
      <p:sp>
        <p:nvSpPr>
          <p:cNvPr id="70" name="Google Shape;70;g2f14c344347_0_6"/>
          <p:cNvSpPr txBox="1"/>
          <p:nvPr>
            <p:ph idx="1" type="body"/>
          </p:nvPr>
        </p:nvSpPr>
        <p:spPr>
          <a:xfrm>
            <a:off x="311700" y="1511400"/>
            <a:ext cx="8520600" cy="30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= properties + methods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Properties = information about this object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Methods = functions you can use with this object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python defined by </a:t>
            </a:r>
            <a:r>
              <a:rPr b="1" lang="en"/>
              <a:t>classes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14c344347_0_122"/>
          <p:cNvSpPr txBox="1"/>
          <p:nvPr>
            <p:ph type="title"/>
          </p:nvPr>
        </p:nvSpPr>
        <p:spPr>
          <a:xfrm>
            <a:off x="311700" y="23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simple</a:t>
            </a:r>
            <a:endParaRPr/>
          </a:p>
        </p:txBody>
      </p:sp>
      <p:sp>
        <p:nvSpPr>
          <p:cNvPr id="204" name="Google Shape;204;g2f14c344347_0_122"/>
          <p:cNvSpPr txBox="1"/>
          <p:nvPr>
            <p:ph idx="1" type="body"/>
          </p:nvPr>
        </p:nvSpPr>
        <p:spPr>
          <a:xfrm>
            <a:off x="311700" y="1152475"/>
            <a:ext cx="74076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make our own model</a:t>
            </a:r>
            <a:endParaRPr/>
          </a:p>
        </p:txBody>
      </p:sp>
      <p:sp>
        <p:nvSpPr>
          <p:cNvPr id="205" name="Google Shape;205;g2f14c344347_0_122"/>
          <p:cNvSpPr/>
          <p:nvPr/>
        </p:nvSpPr>
        <p:spPr>
          <a:xfrm>
            <a:off x="887250" y="2720900"/>
            <a:ext cx="1308900" cy="34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206" name="Google Shape;206;g2f14c344347_0_122"/>
          <p:cNvSpPr/>
          <p:nvPr/>
        </p:nvSpPr>
        <p:spPr>
          <a:xfrm>
            <a:off x="2965100" y="2329250"/>
            <a:ext cx="1834500" cy="112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TODO List: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.predict(input)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.fit(training_input)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.eval(input, true_out)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7" name="Google Shape;207;g2f14c344347_0_122"/>
          <p:cNvSpPr/>
          <p:nvPr/>
        </p:nvSpPr>
        <p:spPr>
          <a:xfrm>
            <a:off x="5568550" y="2720900"/>
            <a:ext cx="1308900" cy="345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208" name="Google Shape;208;g2f14c344347_0_122"/>
          <p:cNvCxnSpPr>
            <a:stCxn id="205" idx="3"/>
            <a:endCxn id="206" idx="1"/>
          </p:cNvCxnSpPr>
          <p:nvPr/>
        </p:nvCxnSpPr>
        <p:spPr>
          <a:xfrm>
            <a:off x="2196150" y="2893700"/>
            <a:ext cx="76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g2f14c344347_0_122"/>
          <p:cNvCxnSpPr/>
          <p:nvPr/>
        </p:nvCxnSpPr>
        <p:spPr>
          <a:xfrm>
            <a:off x="4799600" y="2893700"/>
            <a:ext cx="76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f14c344347_0_132"/>
          <p:cNvSpPr txBox="1"/>
          <p:nvPr>
            <p:ph type="title"/>
          </p:nvPr>
        </p:nvSpPr>
        <p:spPr>
          <a:xfrm>
            <a:off x="311700" y="23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1: The Kaminsky Model</a:t>
            </a:r>
            <a:endParaRPr/>
          </a:p>
        </p:txBody>
      </p:sp>
      <p:sp>
        <p:nvSpPr>
          <p:cNvPr id="215" name="Google Shape;215;g2f14c344347_0_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Simplest possible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Predicts whether the person running the code currently exists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 new modeling.py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by defining a GenericModel which implements .predict() .fit() and .eval()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can by default do nothing, it just guarantees that any GenericModel has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define a JKmodel which extends the GenericModel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.predict(some_input) for the JKmodel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 new run_models.py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 the JKmodel and try predicting with a JKmodel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f14c344347_0_137"/>
          <p:cNvSpPr txBox="1"/>
          <p:nvPr>
            <p:ph type="title"/>
          </p:nvPr>
        </p:nvSpPr>
        <p:spPr>
          <a:xfrm>
            <a:off x="311700" y="23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2: Running Average Model</a:t>
            </a:r>
            <a:endParaRPr/>
          </a:p>
        </p:txBody>
      </p:sp>
      <p:sp>
        <p:nvSpPr>
          <p:cNvPr id="221" name="Google Shape;221;g2f14c344347_0_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Ok this one kinda doesn’t take input either…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But it does implement .fit()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Define a RAmodel in modeling.py which extends the GenericModel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purpose of this model is to continually keep an average of the input it receives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will be done via .fit()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Need to keep track of how many inputs have been received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When constructed, the RAmodel needs to initialize self.current_average and self.current_count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Implement .fit(data) so that it takes a list of numbers and updates the current_average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Implement .predict(input) so that it return the new average with the given input </a:t>
            </a:r>
            <a:r>
              <a:rPr b="1" lang="en"/>
              <a:t>but doesn’t update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Try importing and calculating mean with your RAmodel, see if you get close to, but not exactly the mean with a alpha ~0.8 (this will depend on initial conditions)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14c344347_0_11"/>
          <p:cNvSpPr txBox="1"/>
          <p:nvPr>
            <p:ph type="title"/>
          </p:nvPr>
        </p:nvSpPr>
        <p:spPr>
          <a:xfrm>
            <a:off x="311700" y="23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object you might deal with: Images</a:t>
            </a:r>
            <a:endParaRPr/>
          </a:p>
        </p:txBody>
      </p:sp>
      <p:sp>
        <p:nvSpPr>
          <p:cNvPr id="76" name="Google Shape;76;g2f14c344347_0_11"/>
          <p:cNvSpPr txBox="1"/>
          <p:nvPr>
            <p:ph idx="1" type="body"/>
          </p:nvPr>
        </p:nvSpPr>
        <p:spPr>
          <a:xfrm>
            <a:off x="311700" y="1152475"/>
            <a:ext cx="458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 can be encoded many ways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file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Color/Grey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libraries handle these differences and bring image data into a shared data structure (class)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properties could be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Width, Height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Color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methods might be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crop()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color2grey()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threshold(some_thresh)</a:t>
            </a:r>
            <a:endParaRPr/>
          </a:p>
        </p:txBody>
      </p:sp>
      <p:pic>
        <p:nvPicPr>
          <p:cNvPr id="77" name="Google Shape;77;g2f14c344347_0_11"/>
          <p:cNvPicPr preferRelativeResize="0"/>
          <p:nvPr/>
        </p:nvPicPr>
        <p:blipFill rotWithShape="1">
          <a:blip r:embed="rId3">
            <a:alphaModFix/>
          </a:blip>
          <a:srcRect b="0" l="1926" r="5907" t="2572"/>
          <a:stretch/>
        </p:blipFill>
        <p:spPr>
          <a:xfrm>
            <a:off x="5144725" y="1387975"/>
            <a:ext cx="3548400" cy="265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14c344347_0_17"/>
          <p:cNvSpPr txBox="1"/>
          <p:nvPr>
            <p:ph type="title"/>
          </p:nvPr>
        </p:nvSpPr>
        <p:spPr>
          <a:xfrm>
            <a:off x="311700" y="23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defines an object?</a:t>
            </a:r>
            <a:endParaRPr/>
          </a:p>
        </p:txBody>
      </p:sp>
      <p:sp>
        <p:nvSpPr>
          <p:cNvPr id="83" name="Google Shape;83;g2f14c344347_0_17"/>
          <p:cNvSpPr txBox="1"/>
          <p:nvPr>
            <p:ph idx="1" type="body"/>
          </p:nvPr>
        </p:nvSpPr>
        <p:spPr>
          <a:xfrm>
            <a:off x="311700" y="1152475"/>
            <a:ext cx="6388800" cy="1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It’s name(potentially it’s data type)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constructor: in Python this is the __init__() function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Also can include: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Parameters/fields, referred to using self.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Methods: functions that can be used on all instances of this class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Class variables: static variables that exist for all instances</a:t>
            </a:r>
            <a:endParaRPr/>
          </a:p>
        </p:txBody>
      </p:sp>
      <p:pic>
        <p:nvPicPr>
          <p:cNvPr id="84" name="Google Shape;84;g2f14c344347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075" y="3152325"/>
            <a:ext cx="5509683" cy="17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14c344347_0_23"/>
          <p:cNvSpPr txBox="1"/>
          <p:nvPr>
            <p:ph type="title"/>
          </p:nvPr>
        </p:nvSpPr>
        <p:spPr>
          <a:xfrm>
            <a:off x="311700" y="23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Inheritance: connecting objects together</a:t>
            </a:r>
            <a:endParaRPr/>
          </a:p>
        </p:txBody>
      </p:sp>
      <p:sp>
        <p:nvSpPr>
          <p:cNvPr id="90" name="Google Shape;90;g2f14c344347_0_23"/>
          <p:cNvSpPr txBox="1"/>
          <p:nvPr>
            <p:ph idx="1" type="body"/>
          </p:nvPr>
        </p:nvSpPr>
        <p:spPr>
          <a:xfrm>
            <a:off x="311700" y="1152475"/>
            <a:ext cx="3558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Say we run a drink company and want to represent our various options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our basic drink object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use this class definition to define a more specific drink, with unique methods</a:t>
            </a:r>
            <a:endParaRPr/>
          </a:p>
        </p:txBody>
      </p:sp>
      <p:pic>
        <p:nvPicPr>
          <p:cNvPr id="91" name="Google Shape;91;g2f14c344347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152475"/>
            <a:ext cx="4572000" cy="1438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2f14c344347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6625" y="2725475"/>
            <a:ext cx="5187374" cy="19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14c344347_0_30"/>
          <p:cNvSpPr txBox="1"/>
          <p:nvPr>
            <p:ph type="title"/>
          </p:nvPr>
        </p:nvSpPr>
        <p:spPr>
          <a:xfrm>
            <a:off x="311700" y="23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Using our rudimentary drink classes</a:t>
            </a:r>
            <a:endParaRPr/>
          </a:p>
        </p:txBody>
      </p:sp>
      <p:pic>
        <p:nvPicPr>
          <p:cNvPr id="98" name="Google Shape;98;g2f14c344347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075" y="1017725"/>
            <a:ext cx="677227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2f14c344347_0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075" y="3484925"/>
            <a:ext cx="79629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14c344347_0_36"/>
          <p:cNvSpPr txBox="1"/>
          <p:nvPr>
            <p:ph type="title"/>
          </p:nvPr>
        </p:nvSpPr>
        <p:spPr>
          <a:xfrm>
            <a:off x="311700" y="23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Mutability and aliasing</a:t>
            </a:r>
            <a:endParaRPr/>
          </a:p>
        </p:txBody>
      </p:sp>
      <p:sp>
        <p:nvSpPr>
          <p:cNvPr id="105" name="Google Shape;105;g2f14c344347_0_3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Mutability: the ability for an object to be changed after it is made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Aliasing: the idea that variables are not necessarily new objects but may reference (and can influence) existing objects</a:t>
            </a:r>
            <a:endParaRPr/>
          </a:p>
        </p:txBody>
      </p:sp>
      <p:pic>
        <p:nvPicPr>
          <p:cNvPr id="106" name="Google Shape;106;g2f14c344347_0_36"/>
          <p:cNvPicPr preferRelativeResize="0"/>
          <p:nvPr/>
        </p:nvPicPr>
        <p:blipFill rotWithShape="1">
          <a:blip r:embed="rId3">
            <a:alphaModFix/>
          </a:blip>
          <a:srcRect b="0" l="0" r="6664" t="58839"/>
          <a:stretch/>
        </p:blipFill>
        <p:spPr>
          <a:xfrm>
            <a:off x="4572000" y="1306000"/>
            <a:ext cx="4267198" cy="7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f14c344347_0_36"/>
          <p:cNvPicPr preferRelativeResize="0"/>
          <p:nvPr/>
        </p:nvPicPr>
        <p:blipFill rotWithShape="1">
          <a:blip r:embed="rId4">
            <a:alphaModFix/>
          </a:blip>
          <a:srcRect b="0" l="0" r="0" t="52460"/>
          <a:stretch/>
        </p:blipFill>
        <p:spPr>
          <a:xfrm>
            <a:off x="4572000" y="2316169"/>
            <a:ext cx="4267199" cy="88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f14c344347_0_36"/>
          <p:cNvPicPr preferRelativeResize="0"/>
          <p:nvPr/>
        </p:nvPicPr>
        <p:blipFill rotWithShape="1">
          <a:blip r:embed="rId5">
            <a:alphaModFix/>
          </a:blip>
          <a:srcRect b="48539" l="0" r="0" t="15783"/>
          <a:stretch/>
        </p:blipFill>
        <p:spPr>
          <a:xfrm>
            <a:off x="446050" y="3753300"/>
            <a:ext cx="6772275" cy="8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14c344347_0_44"/>
          <p:cNvSpPr txBox="1"/>
          <p:nvPr>
            <p:ph type="title"/>
          </p:nvPr>
        </p:nvSpPr>
        <p:spPr>
          <a:xfrm>
            <a:off x="311700" y="23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UML Diagrams: A way to visualize systems of inheritance</a:t>
            </a:r>
            <a:endParaRPr/>
          </a:p>
        </p:txBody>
      </p:sp>
      <p:sp>
        <p:nvSpPr>
          <p:cNvPr id="114" name="Google Shape;114;g2f14c344347_0_4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going into all the intricacies because it’s likely overkill for most people</a:t>
            </a:r>
            <a:endParaRPr/>
          </a:p>
        </p:txBody>
      </p:sp>
      <p:pic>
        <p:nvPicPr>
          <p:cNvPr id="115" name="Google Shape;115;g2f14c344347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400" y="1237300"/>
            <a:ext cx="4267200" cy="228988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f14c344347_0_44"/>
          <p:cNvSpPr txBox="1"/>
          <p:nvPr/>
        </p:nvSpPr>
        <p:spPr>
          <a:xfrm>
            <a:off x="7600925" y="3271900"/>
            <a:ext cx="118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999999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Francesco Lelli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14c344347_0_51"/>
          <p:cNvSpPr txBox="1"/>
          <p:nvPr>
            <p:ph type="title"/>
          </p:nvPr>
        </p:nvSpPr>
        <p:spPr>
          <a:xfrm>
            <a:off x="311700" y="230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Design Patterns</a:t>
            </a:r>
            <a:endParaRPr/>
          </a:p>
        </p:txBody>
      </p:sp>
      <p:sp>
        <p:nvSpPr>
          <p:cNvPr id="122" name="Google Shape;122;g2f14c344347_0_51"/>
          <p:cNvSpPr txBox="1"/>
          <p:nvPr>
            <p:ph idx="1" type="body"/>
          </p:nvPr>
        </p:nvSpPr>
        <p:spPr>
          <a:xfrm>
            <a:off x="311700" y="1152475"/>
            <a:ext cx="8520600" cy="15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Strategic deployment of objects to solve problems (sorry so abstract)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Certain problems benefit from certain design choices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GUIs -&gt; MVC pattern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Converting between data standards -&gt; Adapter pattern (wrappers)</a:t>
            </a:r>
            <a:endParaRPr/>
          </a:p>
        </p:txBody>
      </p:sp>
      <p:grpSp>
        <p:nvGrpSpPr>
          <p:cNvPr id="123" name="Google Shape;123;g2f14c344347_0_51"/>
          <p:cNvGrpSpPr/>
          <p:nvPr/>
        </p:nvGrpSpPr>
        <p:grpSpPr>
          <a:xfrm>
            <a:off x="835288" y="2503625"/>
            <a:ext cx="3522182" cy="2174525"/>
            <a:chOff x="2810913" y="2527950"/>
            <a:chExt cx="3522182" cy="2174525"/>
          </a:xfrm>
        </p:grpSpPr>
        <p:pic>
          <p:nvPicPr>
            <p:cNvPr id="124" name="Google Shape;124;g2f14c344347_0_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0913" y="2527950"/>
              <a:ext cx="3522182" cy="21745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5" name="Google Shape;125;g2f14c344347_0_51"/>
            <p:cNvCxnSpPr/>
            <p:nvPr/>
          </p:nvCxnSpPr>
          <p:spPr>
            <a:xfrm>
              <a:off x="5466275" y="2694225"/>
              <a:ext cx="384300" cy="681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g2f14c344347_0_51"/>
            <p:cNvCxnSpPr/>
            <p:nvPr/>
          </p:nvCxnSpPr>
          <p:spPr>
            <a:xfrm flipH="1" rot="10800000">
              <a:off x="5461425" y="2684550"/>
              <a:ext cx="379500" cy="92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27" name="Google Shape;127;g2f14c344347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40675"/>
            <a:ext cx="3383776" cy="20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