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slide" Target="slides/slide44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geeksforgeeks.org/complete-guide-to-dsa-for-beginners/?ref=shm" TargetMode="External"/><Relationship Id="rId4" Type="http://schemas.openxmlformats.org/officeDocument/2006/relationships/hyperlink" Target="https://github.com/cjbt/Free-Algorithm-Books/blob/master/book/Data%20Structures%20and%20Algorithms%20in%20Python.pdf" TargetMode="External"/><Relationship Id="rId5" Type="http://schemas.openxmlformats.org/officeDocument/2006/relationships/hyperlink" Target="https://courses.engr.illinois.edu/cs225/sp2019/not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03350" y="5620625"/>
            <a:ext cx="4540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Jesse Kaminsky 8/5/2025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from slides made by Dexter Tsin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898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Stack (Last in, First out):</a:t>
            </a:r>
            <a:endParaRPr/>
          </a:p>
        </p:txBody>
      </p:sp>
      <p:pic>
        <p:nvPicPr>
          <p:cNvPr descr="A table with numbers and words&#10;&#10;Description automatically generated" id="147" name="Google Shape;147;p22"/>
          <p:cNvPicPr preferRelativeResize="0"/>
          <p:nvPr/>
        </p:nvPicPr>
        <p:blipFill rotWithShape="1">
          <a:blip r:embed="rId3">
            <a:alphaModFix/>
          </a:blip>
          <a:srcRect b="47911" l="0" r="-1143" t="0"/>
          <a:stretch/>
        </p:blipFill>
        <p:spPr>
          <a:xfrm>
            <a:off x="1828801" y="2258008"/>
            <a:ext cx="7858896" cy="235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6796216" y="4170900"/>
            <a:ext cx="506627" cy="438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Stack (Last in, First out):</a:t>
            </a:r>
            <a:endParaRPr/>
          </a:p>
        </p:txBody>
      </p:sp>
      <p:pic>
        <p:nvPicPr>
          <p:cNvPr descr="A table with numbers and words&#10;&#10;Description automatically generated" id="155" name="Google Shape;155;p23"/>
          <p:cNvPicPr preferRelativeResize="0"/>
          <p:nvPr/>
        </p:nvPicPr>
        <p:blipFill rotWithShape="1">
          <a:blip r:embed="rId3">
            <a:alphaModFix/>
          </a:blip>
          <a:srcRect b="47911" l="0" r="-1143" t="0"/>
          <a:stretch/>
        </p:blipFill>
        <p:spPr>
          <a:xfrm>
            <a:off x="1828801" y="2258008"/>
            <a:ext cx="7858896" cy="235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Stack (Last in, First out):</a:t>
            </a:r>
            <a:endParaRPr/>
          </a:p>
        </p:txBody>
      </p:sp>
      <p:pic>
        <p:nvPicPr>
          <p:cNvPr descr="A table with numbers and words&#10;&#10;Description automatically generated" id="162" name="Google Shape;162;p24"/>
          <p:cNvPicPr preferRelativeResize="0"/>
          <p:nvPr/>
        </p:nvPicPr>
        <p:blipFill rotWithShape="1">
          <a:blip r:embed="rId3">
            <a:alphaModFix/>
          </a:blip>
          <a:srcRect b="29022" l="0" r="-1143" t="0"/>
          <a:stretch/>
        </p:blipFill>
        <p:spPr>
          <a:xfrm>
            <a:off x="1828801" y="2258008"/>
            <a:ext cx="7858896" cy="320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Stack (Last in, First out):</a:t>
            </a:r>
            <a:endParaRPr/>
          </a:p>
        </p:txBody>
      </p:sp>
      <p:pic>
        <p:nvPicPr>
          <p:cNvPr descr="A table with numbers and words&#10;&#10;Description automatically generated" id="169" name="Google Shape;169;p25"/>
          <p:cNvPicPr preferRelativeResize="0"/>
          <p:nvPr/>
        </p:nvPicPr>
        <p:blipFill rotWithShape="1">
          <a:blip r:embed="rId3">
            <a:alphaModFix/>
          </a:blip>
          <a:srcRect b="10185" l="0" r="-1143" t="-1"/>
          <a:stretch/>
        </p:blipFill>
        <p:spPr>
          <a:xfrm>
            <a:off x="1828801" y="2258008"/>
            <a:ext cx="7858896" cy="405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4806778" y="5863136"/>
            <a:ext cx="1173892" cy="4720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6660291" y="5940932"/>
            <a:ext cx="1173892" cy="4720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Stack (Last in, First out):</a:t>
            </a:r>
            <a:endParaRPr/>
          </a:p>
        </p:txBody>
      </p:sp>
      <p:pic>
        <p:nvPicPr>
          <p:cNvPr descr="A table with numbers and words&#10;&#10;Description automatically generated"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2258008"/>
            <a:ext cx="7770068" cy="451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/>
          <p:nvPr/>
        </p:nvSpPr>
        <p:spPr>
          <a:xfrm>
            <a:off x="6746787" y="6324257"/>
            <a:ext cx="568413" cy="4201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Queue (First in, First out):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Objects are inserted into the end of the queue, but only the </a:t>
            </a:r>
            <a:r>
              <a:rPr b="1" lang="en-US" sz="2800"/>
              <a:t>first </a:t>
            </a:r>
            <a:r>
              <a:rPr lang="en-US" sz="2800"/>
              <a:t>object in the queue is removed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Examples: queues for the best pastries in town</a:t>
            </a:r>
            <a:endParaRPr/>
          </a:p>
          <a:p>
            <a:pPr indent="-3238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/>
          </a:p>
          <a:p>
            <a:pPr indent="-63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pic>
        <p:nvPicPr>
          <p:cNvPr descr="A group of people standing in line&#10;&#10;Description automatically generated"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521" y="4240281"/>
            <a:ext cx="6322943" cy="2071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47" r="-1448" t="-29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A diagram of a queue data structure&#10;&#10;Description automatically generated" id="193" name="Google Shape;193;p28"/>
          <p:cNvPicPr preferRelativeResize="0"/>
          <p:nvPr/>
        </p:nvPicPr>
        <p:blipFill rotWithShape="1">
          <a:blip r:embed="rId4">
            <a:alphaModFix/>
          </a:blip>
          <a:srcRect b="20655" l="0" r="0" t="0"/>
          <a:stretch/>
        </p:blipFill>
        <p:spPr>
          <a:xfrm>
            <a:off x="3790123" y="3675337"/>
            <a:ext cx="7381460" cy="292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Queue (First in, First out):</a:t>
            </a:r>
            <a:endParaRPr/>
          </a:p>
        </p:txBody>
      </p:sp>
      <p:pic>
        <p:nvPicPr>
          <p:cNvPr descr="A table with numbers and words&#10;&#10;Description automatically generated" id="200" name="Google Shape;200;p29"/>
          <p:cNvPicPr preferRelativeResize="0"/>
          <p:nvPr/>
        </p:nvPicPr>
        <p:blipFill rotWithShape="1">
          <a:blip r:embed="rId3">
            <a:alphaModFix/>
          </a:blip>
          <a:srcRect b="77975" l="0" r="0" t="0"/>
          <a:stretch/>
        </p:blipFill>
        <p:spPr>
          <a:xfrm>
            <a:off x="2051423" y="2277718"/>
            <a:ext cx="8089153" cy="100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Queue (First in, First out):</a:t>
            </a:r>
            <a:endParaRPr/>
          </a:p>
        </p:txBody>
      </p:sp>
      <p:pic>
        <p:nvPicPr>
          <p:cNvPr descr="A table with numbers and words&#10;&#10;Description automatically generated" id="207" name="Google Shape;207;p30"/>
          <p:cNvPicPr preferRelativeResize="0"/>
          <p:nvPr/>
        </p:nvPicPr>
        <p:blipFill rotWithShape="1">
          <a:blip r:embed="rId3">
            <a:alphaModFix/>
          </a:blip>
          <a:srcRect b="68427" l="0" r="0" t="0"/>
          <a:stretch/>
        </p:blipFill>
        <p:spPr>
          <a:xfrm>
            <a:off x="2051423" y="2277718"/>
            <a:ext cx="8089153" cy="144614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8056065" y="3303731"/>
            <a:ext cx="955413" cy="4201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Queue (First in, First out):</a:t>
            </a:r>
            <a:endParaRPr/>
          </a:p>
        </p:txBody>
      </p:sp>
      <p:pic>
        <p:nvPicPr>
          <p:cNvPr descr="A table with numbers and words&#10;&#10;Description automatically generated" id="215" name="Google Shape;215;p31"/>
          <p:cNvPicPr preferRelativeResize="0"/>
          <p:nvPr/>
        </p:nvPicPr>
        <p:blipFill rotWithShape="1">
          <a:blip r:embed="rId3">
            <a:alphaModFix/>
          </a:blip>
          <a:srcRect b="68427" l="0" r="0" t="0"/>
          <a:stretch/>
        </p:blipFill>
        <p:spPr>
          <a:xfrm>
            <a:off x="2051423" y="2277718"/>
            <a:ext cx="8089153" cy="144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General definition of data structures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/>
              <a:t>Linear: queue/ stack/ linked list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Non</a:t>
            </a:r>
            <a:r>
              <a:rPr lang="en-US"/>
              <a:t>-linear: tree/ graph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Python data structures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/>
              <a:t>List, Dictionaries, Tuple, Set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Applications and functions of python data structures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References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Queue (First in, First out):</a:t>
            </a:r>
            <a:endParaRPr/>
          </a:p>
        </p:txBody>
      </p:sp>
      <p:pic>
        <p:nvPicPr>
          <p:cNvPr descr="A table with numbers and words&#10;&#10;Description automatically generated" id="222" name="Google Shape;222;p32"/>
          <p:cNvPicPr preferRelativeResize="0"/>
          <p:nvPr/>
        </p:nvPicPr>
        <p:blipFill rotWithShape="1">
          <a:blip r:embed="rId3">
            <a:alphaModFix/>
          </a:blip>
          <a:srcRect b="48462" l="0" r="0" t="1"/>
          <a:stretch/>
        </p:blipFill>
        <p:spPr>
          <a:xfrm>
            <a:off x="2051423" y="2277718"/>
            <a:ext cx="8089153" cy="236054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/>
          <p:nvPr/>
        </p:nvSpPr>
        <p:spPr>
          <a:xfrm>
            <a:off x="8029561" y="4231383"/>
            <a:ext cx="955413" cy="4201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5345996" y="4231383"/>
            <a:ext cx="955413" cy="4201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Queue (First in, First out):</a:t>
            </a:r>
            <a:endParaRPr/>
          </a:p>
        </p:txBody>
      </p:sp>
      <p:pic>
        <p:nvPicPr>
          <p:cNvPr descr="A table with numbers and words&#10;&#10;Description automatically generated" id="231" name="Google Shape;231;p33"/>
          <p:cNvPicPr preferRelativeResize="0"/>
          <p:nvPr/>
        </p:nvPicPr>
        <p:blipFill rotWithShape="1">
          <a:blip r:embed="rId3">
            <a:alphaModFix/>
          </a:blip>
          <a:srcRect b="48462" l="0" r="0" t="1"/>
          <a:stretch/>
        </p:blipFill>
        <p:spPr>
          <a:xfrm>
            <a:off x="2051423" y="2277718"/>
            <a:ext cx="8089153" cy="236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/>
              <a:t>Queue (First in, First out):</a:t>
            </a:r>
            <a:endParaRPr/>
          </a:p>
        </p:txBody>
      </p:sp>
      <p:pic>
        <p:nvPicPr>
          <p:cNvPr descr="A table with numbers and words&#10;&#10;Description automatically generated"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423" y="2277718"/>
            <a:ext cx="8089153" cy="458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pic>
        <p:nvPicPr>
          <p:cNvPr descr="A drawing of a line of circles&#10;&#10;Description automatically generated" id="244" name="Google Shape;2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4537" y="2063577"/>
            <a:ext cx="2605459" cy="4157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line of circles&#10;&#10;Description automatically generated" id="245" name="Google Shape;2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9409" y="2248929"/>
            <a:ext cx="2363271" cy="308919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/>
        </p:nvSpPr>
        <p:spPr>
          <a:xfrm>
            <a:off x="838200" y="3170276"/>
            <a:ext cx="1522024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(Last in, First out)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6843510" y="3170276"/>
            <a:ext cx="1421027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(First in, First out)</a:t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4438964" y="2063577"/>
            <a:ext cx="506627" cy="438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2836705" y="2029844"/>
            <a:ext cx="506627" cy="438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10053050" y="2063577"/>
            <a:ext cx="816946" cy="438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9225148" y="5782855"/>
            <a:ext cx="1018603" cy="438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</a:t>
            </a:r>
            <a:r>
              <a:rPr b="1" lang="en-US" sz="3000"/>
              <a:t>Queue</a:t>
            </a:r>
            <a:r>
              <a:rPr lang="en-US" sz="3000"/>
              <a:t>, Linked list</a:t>
            </a:r>
            <a:endParaRPr/>
          </a:p>
        </p:txBody>
      </p:sp>
      <p:pic>
        <p:nvPicPr>
          <p:cNvPr descr="A drawing of a line of circles&#10;&#10;Description automatically generated" id="257" name="Google Shape;2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4537" y="2063577"/>
            <a:ext cx="2605459" cy="4157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line of circles&#10;&#10;Description automatically generated" id="258" name="Google Shape;25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9409" y="2248929"/>
            <a:ext cx="2363271" cy="308919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838200" y="3170276"/>
            <a:ext cx="1522024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(Last in, First out)</a:t>
            </a: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6843510" y="3170276"/>
            <a:ext cx="1421027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(First in, First out)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Queue, </a:t>
            </a:r>
            <a:r>
              <a:rPr b="1" lang="en-US" sz="3000"/>
              <a:t>Linked list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(Single) Linked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 collection of nodes that form a linear sequence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Node: object + reference to the next node</a:t>
            </a:r>
            <a:endParaRPr/>
          </a:p>
        </p:txBody>
      </p:sp>
      <p:pic>
        <p:nvPicPr>
          <p:cNvPr descr="A diagram of a block diagram&#10;&#10;Description automatically generated" id="267" name="Google Shape;267;p37"/>
          <p:cNvPicPr preferRelativeResize="0"/>
          <p:nvPr/>
        </p:nvPicPr>
        <p:blipFill rotWithShape="1">
          <a:blip r:embed="rId3">
            <a:alphaModFix/>
          </a:blip>
          <a:srcRect b="0" l="7525" r="51041" t="0"/>
          <a:stretch/>
        </p:blipFill>
        <p:spPr>
          <a:xfrm>
            <a:off x="1630016" y="3559383"/>
            <a:ext cx="4359967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1577006" y="5194853"/>
            <a:ext cx="197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| Reference  </a:t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3783494" y="5194853"/>
            <a:ext cx="197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| Reference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Queue, </a:t>
            </a:r>
            <a:r>
              <a:rPr b="1" lang="en-US" sz="3000"/>
              <a:t>Linked list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(Single) Linked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 collection of nodes that form a linear sequence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Node: object + reference to the next node</a:t>
            </a:r>
            <a:endParaRPr/>
          </a:p>
        </p:txBody>
      </p:sp>
      <p:pic>
        <p:nvPicPr>
          <p:cNvPr descr="A diagram of a block diagram&#10;&#10;Description automatically generated" id="276" name="Google Shape;276;p38"/>
          <p:cNvPicPr preferRelativeResize="0"/>
          <p:nvPr/>
        </p:nvPicPr>
        <p:blipFill rotWithShape="1">
          <a:blip r:embed="rId3">
            <a:alphaModFix/>
          </a:blip>
          <a:srcRect b="0" l="1104" r="2930" t="0"/>
          <a:stretch/>
        </p:blipFill>
        <p:spPr>
          <a:xfrm>
            <a:off x="954158" y="3559383"/>
            <a:ext cx="10098156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>
            <a:off x="1577006" y="5194853"/>
            <a:ext cx="197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| Reference  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3783494" y="5194853"/>
            <a:ext cx="197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| Reference  </a:t>
            </a:r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5989982" y="5194853"/>
            <a:ext cx="197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| Reference  </a:t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8196470" y="5194853"/>
            <a:ext cx="197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| Reference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lang="en-US" sz="3000"/>
              <a:t>Stack, Queue, </a:t>
            </a:r>
            <a:r>
              <a:rPr b="1" lang="en-US" sz="3000"/>
              <a:t>Linked list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(Single) Linked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More abstract data type that can construct stack and queue </a:t>
            </a:r>
            <a:endParaRPr sz="2200"/>
          </a:p>
        </p:txBody>
      </p:sp>
      <p:pic>
        <p:nvPicPr>
          <p:cNvPr descr="A drawing of a diagram&#10;&#10;Description automatically generated" id="287" name="Google Shape;2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8071" y="2799246"/>
            <a:ext cx="6066705" cy="1873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circle with pink lines&#10;&#10;Description automatically generated" id="288" name="Google Shape;2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8071" y="4754909"/>
            <a:ext cx="6205577" cy="168495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/>
        </p:nvSpPr>
        <p:spPr>
          <a:xfrm>
            <a:off x="838200" y="3429000"/>
            <a:ext cx="2067339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adaptation:</a:t>
            </a:r>
            <a:endParaRPr/>
          </a:p>
        </p:txBody>
      </p:sp>
      <p:sp>
        <p:nvSpPr>
          <p:cNvPr id="290" name="Google Shape;290;p39"/>
          <p:cNvSpPr txBox="1"/>
          <p:nvPr/>
        </p:nvSpPr>
        <p:spPr>
          <a:xfrm>
            <a:off x="838200" y="5197278"/>
            <a:ext cx="2067339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adaptation: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native data structures</a:t>
            </a:r>
            <a:endParaRPr b="1" sz="3000"/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/>
              <a:t>List: [1, 2, 3, 3]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/>
              <a:t>Tuple: (‘a’, ‘b’, ‘c’)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/>
              <a:t>Dictionary: {‘a’:1, ‘b’:2}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/>
              <a:t>Set: {‘a’, ‘b’, ‘c’, ‘d’, ‘1’}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introduction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Python lists are used to store multiple items in a single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Syntax: square brackets []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e.g.: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list1 = [‘a’, ‘b’, ‘c’, ‘d’, ‘e’, ‘f’]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Properties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Lists can contain </a:t>
            </a:r>
            <a:r>
              <a:rPr b="1" lang="en-US" sz="2200"/>
              <a:t>duplicate</a:t>
            </a:r>
            <a:r>
              <a:rPr lang="en-US" sz="2200"/>
              <a:t> items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Lists can contain items with </a:t>
            </a:r>
            <a:r>
              <a:rPr b="1" lang="en-US" sz="2200"/>
              <a:t>distinct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e.g.: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list_mixed = [1, “a”, True, 4]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 of data structures </a:t>
            </a:r>
            <a:br>
              <a:rPr lang="en-US"/>
            </a:br>
            <a:r>
              <a:rPr lang="en-US" sz="3600"/>
              <a:t>(in Computer Science)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Wikipedia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“Data structure is a data </a:t>
            </a:r>
            <a:r>
              <a:rPr b="1" lang="en-US"/>
              <a:t>organization</a:t>
            </a:r>
            <a:r>
              <a:rPr lang="en-US"/>
              <a:t>, </a:t>
            </a:r>
            <a:r>
              <a:rPr b="1" lang="en-US"/>
              <a:t>management</a:t>
            </a:r>
            <a:r>
              <a:rPr lang="en-US"/>
              <a:t>, and </a:t>
            </a:r>
            <a:r>
              <a:rPr b="1" lang="en-US"/>
              <a:t>storage</a:t>
            </a:r>
            <a:r>
              <a:rPr lang="en-US"/>
              <a:t> format that is usually chosen for efficient access to data”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Collection of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Relationship between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Functions and operations to apply on the data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Indexing (positive/ negative), slicing</a:t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IMPORTANT: </a:t>
            </a:r>
            <a:r>
              <a:rPr lang="en-US"/>
              <a:t>Python is 0 indexed (as all things should ☺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the first item is the 0</a:t>
            </a:r>
            <a:r>
              <a:rPr baseline="30000" lang="en-US"/>
              <a:t>th</a:t>
            </a:r>
            <a:r>
              <a:rPr lang="en-US"/>
              <a:t> item instead of the 1</a:t>
            </a:r>
            <a:r>
              <a:rPr baseline="30000" lang="en-US"/>
              <a:t>st</a:t>
            </a:r>
            <a:r>
              <a:rPr lang="en-US"/>
              <a:t> item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Indexing: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List is accessed as, syntax: list_variable[index]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list1[0] = ‘a’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However index can also be negative (counting from backward)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list1[-1] = ‘f’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9" name="Google Shape;309;p42"/>
          <p:cNvSpPr txBox="1"/>
          <p:nvPr/>
        </p:nvSpPr>
        <p:spPr>
          <a:xfrm>
            <a:off x="4914901" y="1265713"/>
            <a:ext cx="622118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= [‘a’,‘b’,‘c’,‘d’,‘e’,‘f’]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Indexing (positive/ negative), slicing</a:t>
            </a:r>
            <a:endParaRPr/>
          </a:p>
        </p:txBody>
      </p:sp>
      <p:pic>
        <p:nvPicPr>
          <p:cNvPr descr="A diagram of a word&#10;&#10;Description automatically generated" id="315" name="Google Shape;31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553" y="1796823"/>
            <a:ext cx="10511247" cy="405318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4743452" y="1543701"/>
            <a:ext cx="17144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List1[3:8]</a:t>
            </a:r>
            <a:endParaRPr/>
          </a:p>
        </p:txBody>
      </p:sp>
      <p:sp>
        <p:nvSpPr>
          <p:cNvPr id="317" name="Google Shape;317;p43"/>
          <p:cNvSpPr txBox="1"/>
          <p:nvPr/>
        </p:nvSpPr>
        <p:spPr>
          <a:xfrm>
            <a:off x="5486401" y="2669209"/>
            <a:ext cx="14858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List1[5:]</a:t>
            </a:r>
            <a:endParaRPr/>
          </a:p>
        </p:txBody>
      </p:sp>
      <p:sp>
        <p:nvSpPr>
          <p:cNvPr id="318" name="Google Shape;318;p43"/>
          <p:cNvSpPr txBox="1"/>
          <p:nvPr/>
        </p:nvSpPr>
        <p:spPr>
          <a:xfrm>
            <a:off x="5826579" y="5433111"/>
            <a:ext cx="1643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List1[:-6]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Indexing (positive/ negative), slicing</a:t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IMPORTANT: </a:t>
            </a:r>
            <a:r>
              <a:rPr lang="en-US"/>
              <a:t>Python is 0 indexed (as all things should ☺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the first item is the 0</a:t>
            </a:r>
            <a:r>
              <a:rPr baseline="30000" lang="en-US"/>
              <a:t>th</a:t>
            </a:r>
            <a:r>
              <a:rPr lang="en-US"/>
              <a:t> item instead of the 1</a:t>
            </a:r>
            <a:r>
              <a:rPr baseline="30000" lang="en-US"/>
              <a:t>st</a:t>
            </a:r>
            <a:r>
              <a:rPr lang="en-US"/>
              <a:t> item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Slicing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Accessing a range of values, syntax: list_variable[Initial: end, interval]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End positive index is exclusive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list1[1:4]  = [‘b’,‘c’,‘d’] </a:t>
            </a:r>
            <a:r>
              <a:rPr lang="en-US" sz="1800"/>
              <a:t>(from index 1 to index (4 -1) = 3)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list1[::2] = [‘a’,‘c’,‘e’] </a:t>
            </a:r>
            <a:r>
              <a:rPr lang="en-US" sz="1800"/>
              <a:t>(Jump every 1 item)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list1[1:4:2] = [‘b’,’d’] </a:t>
            </a:r>
            <a:r>
              <a:rPr lang="en-US" sz="1800"/>
              <a:t>(from index 1 to 3, jump every 1 item)</a:t>
            </a:r>
            <a:endParaRPr/>
          </a:p>
        </p:txBody>
      </p:sp>
      <p:sp>
        <p:nvSpPr>
          <p:cNvPr id="325" name="Google Shape;325;p44"/>
          <p:cNvSpPr txBox="1"/>
          <p:nvPr/>
        </p:nvSpPr>
        <p:spPr>
          <a:xfrm>
            <a:off x="4914901" y="1265713"/>
            <a:ext cx="622118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= [‘a’,‘b’,‘c’,‘d’,‘e’,‘f’]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Indexing (positive/ negative), slicing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IMPORTANT: </a:t>
            </a:r>
            <a:r>
              <a:rPr lang="en-US"/>
              <a:t>Python is 0 indexed (as all things should ☺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the first item is the 0</a:t>
            </a:r>
            <a:r>
              <a:rPr baseline="30000" lang="en-US"/>
              <a:t>th</a:t>
            </a:r>
            <a:r>
              <a:rPr lang="en-US"/>
              <a:t> item instead of the 1</a:t>
            </a:r>
            <a:r>
              <a:rPr baseline="30000" lang="en-US"/>
              <a:t>st</a:t>
            </a:r>
            <a:r>
              <a:rPr lang="en-US"/>
              <a:t> item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Slicing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Accessing a range of values, syntax: list_variable[Initial: end, interval]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End positive index is exclusive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list1[-4:-1] = [‘c’,‘d’,‘e’] </a:t>
            </a:r>
            <a:r>
              <a:rPr lang="en-US" sz="1800"/>
              <a:t>(Starting the 4</a:t>
            </a:r>
            <a:r>
              <a:rPr baseline="30000" lang="en-US" sz="1800"/>
              <a:t>th</a:t>
            </a:r>
            <a:r>
              <a:rPr lang="en-US" sz="1800"/>
              <a:t> item to the last item from the end)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list1[-4:-1:3] </a:t>
            </a:r>
            <a:r>
              <a:rPr lang="en-US" sz="1800"/>
              <a:t>= ?</a:t>
            </a:r>
            <a:endParaRPr/>
          </a:p>
        </p:txBody>
      </p:sp>
      <p:sp>
        <p:nvSpPr>
          <p:cNvPr id="332" name="Google Shape;332;p45"/>
          <p:cNvSpPr txBox="1"/>
          <p:nvPr/>
        </p:nvSpPr>
        <p:spPr>
          <a:xfrm>
            <a:off x="4914901" y="1265713"/>
            <a:ext cx="622934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= [‘a’,‘b’,‘c’,‘d’,‘e’,‘f’]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Indexing (positive/ negative), slicing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IMPORTANT: </a:t>
            </a:r>
            <a:r>
              <a:rPr lang="en-US"/>
              <a:t>Python is 0 indexed (as all things should ☺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the first item is the 0</a:t>
            </a:r>
            <a:r>
              <a:rPr baseline="30000" lang="en-US"/>
              <a:t>th</a:t>
            </a:r>
            <a:r>
              <a:rPr lang="en-US"/>
              <a:t> item instead of the 1</a:t>
            </a:r>
            <a:r>
              <a:rPr baseline="30000" lang="en-US"/>
              <a:t>st</a:t>
            </a:r>
            <a:r>
              <a:rPr lang="en-US"/>
              <a:t> item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Slicing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Accessing a range of values, syntax: list_variable[Initial: end, interval]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/>
              <a:t>End positive index is exclusive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list1[-4:-1] = [‘c’, ‘d’, ‘e’] </a:t>
            </a:r>
            <a:r>
              <a:rPr lang="en-US" sz="1800"/>
              <a:t>(Staring the 4</a:t>
            </a:r>
            <a:r>
              <a:rPr baseline="30000" lang="en-US" sz="1800"/>
              <a:t>th</a:t>
            </a:r>
            <a:r>
              <a:rPr lang="en-US" sz="1800"/>
              <a:t> item to the last item from the end)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list1[-4:-1:3] = [‘c’]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4914901" y="1265713"/>
            <a:ext cx="618852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= [‘a’,‘b’,‘c’,‘d’,‘e’,‘f’]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Reversing a list</a:t>
            </a:r>
            <a:endParaRPr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IMPORTANT: </a:t>
            </a:r>
            <a:r>
              <a:rPr lang="en-US"/>
              <a:t>Python is 0 indexed (as all things should ☺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the first item is the 0</a:t>
            </a:r>
            <a:r>
              <a:rPr baseline="30000" lang="en-US"/>
              <a:t>th</a:t>
            </a:r>
            <a:r>
              <a:rPr lang="en-US"/>
              <a:t> item instead of the 1</a:t>
            </a:r>
            <a:r>
              <a:rPr baseline="30000" lang="en-US"/>
              <a:t>st</a:t>
            </a:r>
            <a:r>
              <a:rPr lang="en-US"/>
              <a:t> item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Reversing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reverse() </a:t>
            </a:r>
            <a:r>
              <a:rPr lang="en-US" sz="2200"/>
              <a:t>reverses a list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list1.reverse() = [’f’, ‘e’, ‘d’, ‘c’, ’b’, ‘a’]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[::-1] </a:t>
            </a:r>
            <a:r>
              <a:rPr lang="en-US" sz="2200"/>
              <a:t>also reverses a list (indexing in reverse)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list1[::-1] = [’f’, ‘e’, ‘d’, ‘c’, ’b’, ‘a’]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47"/>
          <p:cNvSpPr txBox="1"/>
          <p:nvPr/>
        </p:nvSpPr>
        <p:spPr>
          <a:xfrm>
            <a:off x="4914900" y="1265725"/>
            <a:ext cx="67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= [‘a’,‘b’,‘c’,‘d’,‘e’,‘f’]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adding and removing elements</a:t>
            </a:r>
            <a:endParaRPr/>
          </a:p>
        </p:txBody>
      </p:sp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Adding elements: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append(value): </a:t>
            </a:r>
            <a:r>
              <a:rPr lang="en-US" sz="2200"/>
              <a:t>append adds elements to the </a:t>
            </a:r>
            <a:r>
              <a:rPr b="1" lang="en-US" sz="2200"/>
              <a:t>end </a:t>
            </a:r>
            <a:r>
              <a:rPr lang="en-US" sz="2200"/>
              <a:t>of a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list1.append(‘g’) </a:t>
            </a:r>
            <a:r>
              <a:rPr lang="en-US" sz="1800"/>
              <a:t>=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[‘a’,‘b’,‘c’,‘d’,‘e’,‘f’,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‘g’</a:t>
            </a:r>
            <a:r>
              <a:rPr lang="en-US" sz="1800"/>
              <a:t>]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Insert(index, value): </a:t>
            </a:r>
            <a:r>
              <a:rPr lang="en-US" sz="2200"/>
              <a:t>insert adds elements to particular position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e.g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list1.insert(1, ‘g’) = [‘a’,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‘g’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,‘b’,‘c’,‘d’,‘e’,‘f’]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Removing elements: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remove(value): </a:t>
            </a:r>
            <a:r>
              <a:rPr lang="en-US" sz="2200"/>
              <a:t>remove only value from the list (first value)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list1.remove(‘a’) -&gt; list1 = [‘b’,‘c’,‘d’,‘e’,‘f’]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(Assume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 = [’a’,‘a’,‘b’,‘c’]) list1.remove(‘a’) = [‘a’,’b’,’c’]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Pop(optional: index): </a:t>
            </a:r>
            <a:r>
              <a:rPr lang="en-US" sz="2200"/>
              <a:t>remove value at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200"/>
              <a:t> from the list (last value if not specified)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e.g.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last = list1.pop() -&gt; last = [‘f’], list1 = [‘a’,‘b’,‘c’,‘d’,‘e’]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e.g.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list1.pop(2) -&gt; list1 = [‘a’,‘b’,‘d’,‘e’,‘f’]</a:t>
            </a:r>
            <a:endParaRPr/>
          </a:p>
          <a:p>
            <a:pPr indent="-1228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48"/>
          <p:cNvSpPr txBox="1"/>
          <p:nvPr/>
        </p:nvSpPr>
        <p:spPr>
          <a:xfrm>
            <a:off x="4914901" y="1265713"/>
            <a:ext cx="616403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= [‘a’,‘b’,‘c’,‘d’,‘e’,‘f’]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handy functions</a:t>
            </a:r>
            <a:endParaRPr/>
          </a:p>
        </p:txBody>
      </p:sp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index(value)</a:t>
            </a:r>
            <a:r>
              <a:rPr lang="en-US" sz="2000"/>
              <a:t>: Find index of the first value in a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e.g.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list1.index(’d’) = 3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len()</a:t>
            </a:r>
            <a:r>
              <a:rPr lang="en-US" sz="2000"/>
              <a:t>: Return the length of the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e.g.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len(list1) = 6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Count(value)</a:t>
            </a:r>
            <a:r>
              <a:rPr lang="en-US" sz="2000"/>
              <a:t>: Return the number of occurrences in a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e.g.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list1.count(’a’) = 1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sort(reverse = False)</a:t>
            </a:r>
            <a:r>
              <a:rPr lang="en-US" sz="2000"/>
              <a:t>: Sort the lists in ascending 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e.g.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list1.sort(reverse = True) = [‘f’, ’e’, ‘d’, ‘c’,’b’,’a’]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/>
              <a:t>: Return a Boolean indicating if item exists in a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e.g.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‘a’ in list1 = True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Max()/ min()</a:t>
            </a:r>
            <a:r>
              <a:rPr lang="en-US" sz="2100"/>
              <a:t>: return the max and min value of a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e.g.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max(list1) = ‘f’, min(list1) = ‘a’</a:t>
            </a:r>
            <a:endParaRPr/>
          </a:p>
        </p:txBody>
      </p:sp>
      <p:sp>
        <p:nvSpPr>
          <p:cNvPr id="360" name="Google Shape;360;p49"/>
          <p:cNvSpPr txBox="1"/>
          <p:nvPr/>
        </p:nvSpPr>
        <p:spPr>
          <a:xfrm>
            <a:off x="4914901" y="1265713"/>
            <a:ext cx="668654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= [‘a’,‘b’,‘c’,‘d’,‘e’,‘f’]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Lists: list comprehension</a:t>
            </a:r>
            <a:endParaRPr/>
          </a:p>
        </p:txBody>
      </p:sp>
      <p:sp>
        <p:nvSpPr>
          <p:cNvPr id="366" name="Google Shape;366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 comprehension is a shorter(fancy) way to create new lists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Syntax: newlist = [expression for item in list if something]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case: Allows for conditional filtering/ manipulation for a new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list_old = [3, 4, 5, 6, 7, 8, 9, 10]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Goal: make a new list that only has number larger than 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new_list = [i for i in list_old if x &gt; 5]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Tuple: Introduction</a:t>
            </a:r>
            <a:endParaRPr/>
          </a:p>
        </p:txBody>
      </p:sp>
      <p:sp>
        <p:nvSpPr>
          <p:cNvPr id="372" name="Google Shape;372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 is very similar to lists, but the biggest difference is that tuple elements cannot be changed after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Syntax: brackets 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my_tuple = (‘a’,‘b’,‘c’,‘d’,‘e’)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Functions are similar to that of lists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Categories of data structures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Abstract data types: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data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elements are arranged </a:t>
            </a:r>
            <a:r>
              <a:rPr b="1" lang="en-US"/>
              <a:t>sequentially</a:t>
            </a:r>
            <a:r>
              <a:rPr lang="en-US"/>
              <a:t>, where each element is attached to previous and adjacent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one level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Examples: Stack, Queue, Linked list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Non-linear data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elements are not arranged in particular order, where each element is connected to one or more elements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 types: Graph, Trees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Dictionary: Introduction</a:t>
            </a:r>
            <a:endParaRPr/>
          </a:p>
        </p:txBody>
      </p:sp>
      <p:sp>
        <p:nvSpPr>
          <p:cNvPr id="378" name="Google Shape;378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Dictionaries store elements in the format (key:value), where values are stored related to a unique 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Keys can be different data types as long as they are distinct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Syntax: {key:value}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my_dict = {‘a’: 1, ‘b’: 2, ‘c’: 3}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Dictionary: accessing, adding and removing elements</a:t>
            </a:r>
            <a:endParaRPr/>
          </a:p>
        </p:txBody>
      </p:sp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Accessing value from key: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my_dict[‘b’] = 2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Adding new key-value pair: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my_dict[‘d’] = 4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Removing existing key-value pair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del my_dict[‘c’]</a:t>
            </a:r>
            <a:endParaRPr/>
          </a:p>
        </p:txBody>
      </p:sp>
      <p:sp>
        <p:nvSpPr>
          <p:cNvPr id="385" name="Google Shape;385;p53"/>
          <p:cNvSpPr txBox="1"/>
          <p:nvPr/>
        </p:nvSpPr>
        <p:spPr>
          <a:xfrm>
            <a:off x="5603827" y="1198245"/>
            <a:ext cx="60992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my_dict = {‘a’: 1,‘b’: 2,‘c’: 3}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Dictionary: Useful functions</a:t>
            </a:r>
            <a:endParaRPr/>
          </a:p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Accessing all keys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my_dict.keys() = dict_keys([‘a’,‘b’,’c’])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Accessing all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my_dict.values() = dict_values([1,2,3])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convert to lists?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list(my_dict.keys())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[i for i in my_dict.keys()]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2" name="Google Shape;392;p54"/>
          <p:cNvSpPr txBox="1"/>
          <p:nvPr/>
        </p:nvSpPr>
        <p:spPr>
          <a:xfrm>
            <a:off x="5603827" y="1198245"/>
            <a:ext cx="60992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my_dict = {‘a’: 1,‘b’: 2,‘c’: 3}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Set: Introduction</a:t>
            </a:r>
            <a:endParaRPr/>
          </a:p>
        </p:txBody>
      </p:sp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is used to store multiple items also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Features: all items are not ordered, not indexed, and not changeable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duplicates are allowed in the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Syntax: Curly brackets{}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my_set = {‘a’, ‘b’, ‘c’}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04" name="Google Shape;404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Geeksforgeeks - Data Structures and Algorithms for beginners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Data Structures and Algorithms in Python – (Goodrich, Tamassia, Goldwasser)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CS 225 – Data Structures (UIUC)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Stack (Last in, First out):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Objects are inserted into the data structure, but only the </a:t>
            </a:r>
            <a:r>
              <a:rPr b="1" lang="en-US" sz="2600"/>
              <a:t>most recent </a:t>
            </a:r>
            <a:r>
              <a:rPr lang="en-US" sz="2600"/>
              <a:t>object can be accessed/ removed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Examples: Tennis cans, undo/ redo traces in type systems</a:t>
            </a:r>
            <a:endParaRPr/>
          </a:p>
          <a:p>
            <a:pPr indent="-3492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/>
          </a:p>
        </p:txBody>
      </p:sp>
      <p:pic>
        <p:nvPicPr>
          <p:cNvPr descr="A group of tennis balls in a glass container&#10;&#10;Description automatically generated"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161" y="3938384"/>
            <a:ext cx="1665900" cy="2481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keyboard&#10;&#10;Description automatically generated"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4356" y="3938383"/>
            <a:ext cx="2970084" cy="248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48" r="0" t="-29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A diagram of a stack data structure&#10;&#10;Description automatically generated"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8908" y="3573162"/>
            <a:ext cx="5412432" cy="316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Stack (Last in, First out):</a:t>
            </a:r>
            <a:endParaRPr/>
          </a:p>
        </p:txBody>
      </p:sp>
      <p:pic>
        <p:nvPicPr>
          <p:cNvPr descr="A table with numbers and words&#10;&#10;Description automatically generated" id="125" name="Google Shape;125;p19"/>
          <p:cNvPicPr preferRelativeResize="0"/>
          <p:nvPr/>
        </p:nvPicPr>
        <p:blipFill rotWithShape="1">
          <a:blip r:embed="rId3">
            <a:alphaModFix/>
          </a:blip>
          <a:srcRect b="67075" l="0" r="-1143" t="0"/>
          <a:stretch/>
        </p:blipFill>
        <p:spPr>
          <a:xfrm>
            <a:off x="1828801" y="2258008"/>
            <a:ext cx="7858896" cy="148608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6783858" y="3323970"/>
            <a:ext cx="827903" cy="4201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Stack (Last in, First out):</a:t>
            </a:r>
            <a:endParaRPr/>
          </a:p>
        </p:txBody>
      </p:sp>
      <p:pic>
        <p:nvPicPr>
          <p:cNvPr descr="A table with numbers and words&#10;&#10;Description automatically generated" id="133" name="Google Shape;133;p20"/>
          <p:cNvPicPr preferRelativeResize="0"/>
          <p:nvPr/>
        </p:nvPicPr>
        <p:blipFill rotWithShape="1">
          <a:blip r:embed="rId3">
            <a:alphaModFix/>
          </a:blip>
          <a:srcRect b="67075" l="0" r="-1143" t="0"/>
          <a:stretch/>
        </p:blipFill>
        <p:spPr>
          <a:xfrm>
            <a:off x="1828801" y="2258008"/>
            <a:ext cx="7858896" cy="148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data structures</a:t>
            </a:r>
            <a:br>
              <a:rPr lang="en-US"/>
            </a:br>
            <a:r>
              <a:rPr b="1" lang="en-US" sz="3000"/>
              <a:t>Stack</a:t>
            </a:r>
            <a:r>
              <a:rPr lang="en-US" sz="3000"/>
              <a:t>, Queue, Linked list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1825625"/>
            <a:ext cx="87506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Stack (Last in, First out):</a:t>
            </a:r>
            <a:endParaRPr/>
          </a:p>
        </p:txBody>
      </p:sp>
      <p:pic>
        <p:nvPicPr>
          <p:cNvPr descr="A table with numbers and words&#10;&#10;Description automatically generated" id="140" name="Google Shape;140;p21"/>
          <p:cNvPicPr preferRelativeResize="0"/>
          <p:nvPr/>
        </p:nvPicPr>
        <p:blipFill rotWithShape="1">
          <a:blip r:embed="rId3">
            <a:alphaModFix/>
          </a:blip>
          <a:srcRect b="58314" l="0" r="-1143" t="0"/>
          <a:stretch/>
        </p:blipFill>
        <p:spPr>
          <a:xfrm>
            <a:off x="1828801" y="2258008"/>
            <a:ext cx="7858896" cy="188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