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2222dc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2222dc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36bce55fa4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36bce55fa4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71570ebf7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71570ebf7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cf918529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cf918529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cf918529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cf918529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4f13c61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4f13c61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4f13c615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4f13c615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4f13c615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4f13c615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6bce55f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6bce55f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6bce55fa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6bce55fa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6bce55fa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6bce55fa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36bce55fa4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36bce55fa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6bce55f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6bce55f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6bce55fa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6bce55fa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6bce55fa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6bce55fa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6bce55fa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6bce55fa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1.jpg"/><Relationship Id="rId4" Type="http://schemas.openxmlformats.org/officeDocument/2006/relationships/image" Target="../media/image15.png"/><Relationship Id="rId5"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medium.com/applied-data-science/alphago-zero-explained-in-one-diagram-365f5abf67e0" TargetMode="External"/><Relationship Id="rId5" Type="http://schemas.openxmlformats.org/officeDocument/2006/relationships/hyperlink" Target="https://www.nature.com/articles/nature24270.epdf?author_access_token=VJXbVjaSHxFoctQQ4p2k4tRgN0jAjWel9jnR3ZoTv0PVW4gB86EEpGqTRDtpIz-2rmo8-KG06gqVobU5NSCFeHILHcVFUeMsbvwS-lxjqQGg98faovwjxeTUgZAUMnRQ"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docs.scipy.org/doc/scipy/reference/generated/scipy.optimize.minimize.html" TargetMode="Externa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3blue1brown.com/topics/neural-network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2.png"/><Relationship Id="rId5" Type="http://schemas.openxmlformats.org/officeDocument/2006/relationships/image" Target="../media/image22.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22.png"/><Relationship Id="rId5" Type="http://schemas.openxmlformats.org/officeDocument/2006/relationships/image" Target="../media/image17.png"/><Relationship Id="rId6" Type="http://schemas.openxmlformats.org/officeDocument/2006/relationships/image" Target="../media/image2.png"/><Relationship Id="rId7" Type="http://schemas.openxmlformats.org/officeDocument/2006/relationships/image" Target="../media/image4.png"/><Relationship Id="rId8"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Neural networks primer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Jesse + Eva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Switch to the notebook here</a:t>
            </a:r>
            <a:endParaRPr/>
          </a:p>
        </p:txBody>
      </p:sp>
      <p:sp>
        <p:nvSpPr>
          <p:cNvPr id="148" name="Google Shape;14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650702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MLP</a:t>
            </a:r>
            <a:endParaRPr/>
          </a:p>
        </p:txBody>
      </p:sp>
      <p:sp>
        <p:nvSpPr>
          <p:cNvPr id="154" name="Google Shape;154;p23"/>
          <p:cNvSpPr txBox="1"/>
          <p:nvPr>
            <p:ph idx="1" type="body"/>
          </p:nvPr>
        </p:nvSpPr>
        <p:spPr>
          <a:xfrm>
            <a:off x="311700" y="5971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dV = F(W</a:t>
            </a:r>
            <a:r>
              <a:rPr baseline="-25000" lang="en"/>
              <a:t>rec</a:t>
            </a:r>
            <a:r>
              <a:rPr lang="en"/>
              <a:t>V + W</a:t>
            </a:r>
            <a:r>
              <a:rPr baseline="-25000" lang="en"/>
              <a:t>in</a:t>
            </a:r>
            <a:r>
              <a:rPr lang="en"/>
              <a:t>u)</a:t>
            </a:r>
            <a:r>
              <a:rPr lang="en"/>
              <a:t> + b</a:t>
            </a:r>
            <a:endParaRPr/>
          </a:p>
          <a:p>
            <a:pPr indent="0" lvl="0" marL="0" rtl="0" algn="l">
              <a:spcBef>
                <a:spcPts val="1200"/>
              </a:spcBef>
              <a:spcAft>
                <a:spcPts val="0"/>
              </a:spcAft>
              <a:buNone/>
            </a:pPr>
            <a:r>
              <a:rPr lang="en"/>
              <a:t>For T timesteps</a:t>
            </a:r>
            <a:endParaRPr/>
          </a:p>
          <a:p>
            <a:pPr indent="0" lvl="0" marL="0" rtl="0" algn="l">
              <a:spcBef>
                <a:spcPts val="1200"/>
              </a:spcBef>
              <a:spcAft>
                <a:spcPts val="0"/>
              </a:spcAft>
              <a:buNone/>
            </a:pPr>
            <a:r>
              <a:rPr lang="en"/>
              <a:t>V</a:t>
            </a:r>
            <a:r>
              <a:rPr baseline="-25000" lang="en"/>
              <a:t>t</a:t>
            </a:r>
            <a:r>
              <a:rPr lang="en"/>
              <a:t> = V</a:t>
            </a:r>
            <a:r>
              <a:rPr baseline="-25000" lang="en"/>
              <a:t>t-1</a:t>
            </a:r>
            <a:r>
              <a:rPr lang="en"/>
              <a:t> + [</a:t>
            </a:r>
            <a:r>
              <a:rPr lang="en"/>
              <a:t>F(W</a:t>
            </a:r>
            <a:r>
              <a:rPr baseline="-25000" lang="en"/>
              <a:t>rec</a:t>
            </a:r>
            <a:r>
              <a:rPr lang="en"/>
              <a:t>V</a:t>
            </a:r>
            <a:r>
              <a:rPr baseline="-25000" lang="en"/>
              <a:t>t-1</a:t>
            </a:r>
            <a:r>
              <a:rPr lang="en"/>
              <a:t> + W</a:t>
            </a:r>
            <a:r>
              <a:rPr baseline="-25000" lang="en"/>
              <a:t>in</a:t>
            </a:r>
            <a:r>
              <a:rPr lang="en"/>
              <a:t>u</a:t>
            </a:r>
            <a:r>
              <a:rPr baseline="-25000" lang="en"/>
              <a:t>t</a:t>
            </a:r>
            <a:r>
              <a:rPr lang="en"/>
              <a:t>) + b] * dt</a:t>
            </a:r>
            <a:endParaRPr/>
          </a:p>
          <a:p>
            <a:pPr indent="0" lvl="0" marL="0" rtl="0" algn="l">
              <a:spcBef>
                <a:spcPts val="1200"/>
              </a:spcBef>
              <a:spcAft>
                <a:spcPts val="0"/>
              </a:spcAft>
              <a:buNone/>
            </a:pPr>
            <a:r>
              <a:rPr lang="en"/>
              <a:t>Output</a:t>
            </a:r>
            <a:r>
              <a:rPr baseline="-25000" lang="en"/>
              <a:t>t</a:t>
            </a:r>
            <a:r>
              <a:rPr lang="en"/>
              <a:t> = W</a:t>
            </a:r>
            <a:r>
              <a:rPr baseline="-25000" lang="en"/>
              <a:t>out</a:t>
            </a:r>
            <a:r>
              <a:rPr lang="en"/>
              <a:t>V</a:t>
            </a:r>
            <a:r>
              <a:rPr baseline="-25000" lang="en"/>
              <a:t>t</a:t>
            </a:r>
            <a:r>
              <a:rPr lang="en"/>
              <a:t> + b</a:t>
            </a:r>
            <a:endParaRPr/>
          </a:p>
          <a:p>
            <a:pPr indent="0" lvl="0" marL="0" rtl="0" algn="l">
              <a:spcBef>
                <a:spcPts val="1200"/>
              </a:spcBef>
              <a:spcAft>
                <a:spcPts val="1200"/>
              </a:spcAft>
              <a:buNone/>
            </a:pPr>
            <a:r>
              <a:rPr lang="en"/>
              <a:t>Learn W</a:t>
            </a:r>
            <a:r>
              <a:rPr baseline="-25000" lang="en"/>
              <a:t>in</a:t>
            </a:r>
            <a:r>
              <a:rPr lang="en"/>
              <a:t>, W</a:t>
            </a:r>
            <a:r>
              <a:rPr baseline="-25000" lang="en"/>
              <a:t>rec</a:t>
            </a:r>
            <a:r>
              <a:rPr lang="en"/>
              <a:t>, W</a:t>
            </a:r>
            <a:r>
              <a:rPr baseline="-25000" lang="en"/>
              <a:t>out</a:t>
            </a:r>
            <a:r>
              <a:rPr lang="en"/>
              <a:t>, bias terms</a:t>
            </a:r>
            <a:endParaRPr/>
          </a:p>
        </p:txBody>
      </p:sp>
      <p:pic>
        <p:nvPicPr>
          <p:cNvPr id="155" name="Google Shape;155;p23" title="rnn.jpg"/>
          <p:cNvPicPr preferRelativeResize="0"/>
          <p:nvPr/>
        </p:nvPicPr>
        <p:blipFill>
          <a:blip r:embed="rId3">
            <a:alphaModFix/>
          </a:blip>
          <a:stretch>
            <a:fillRect/>
          </a:stretch>
        </p:blipFill>
        <p:spPr>
          <a:xfrm>
            <a:off x="979225" y="3016625"/>
            <a:ext cx="2401602" cy="2011299"/>
          </a:xfrm>
          <a:prstGeom prst="rect">
            <a:avLst/>
          </a:prstGeom>
          <a:noFill/>
          <a:ln>
            <a:noFill/>
          </a:ln>
        </p:spPr>
      </p:pic>
      <p:sp>
        <p:nvSpPr>
          <p:cNvPr id="156" name="Google Shape;156;p23"/>
          <p:cNvSpPr txBox="1"/>
          <p:nvPr/>
        </p:nvSpPr>
        <p:spPr>
          <a:xfrm>
            <a:off x="433500" y="4671475"/>
            <a:ext cx="24465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Beiran et al. 2023</a:t>
            </a:r>
            <a:endParaRPr sz="1200">
              <a:solidFill>
                <a:schemeClr val="dk2"/>
              </a:solidFill>
            </a:endParaRPr>
          </a:p>
        </p:txBody>
      </p:sp>
      <p:cxnSp>
        <p:nvCxnSpPr>
          <p:cNvPr id="157" name="Google Shape;157;p23"/>
          <p:cNvCxnSpPr/>
          <p:nvPr/>
        </p:nvCxnSpPr>
        <p:spPr>
          <a:xfrm>
            <a:off x="4572000" y="-115575"/>
            <a:ext cx="0" cy="5288100"/>
          </a:xfrm>
          <a:prstGeom prst="straightConnector1">
            <a:avLst/>
          </a:prstGeom>
          <a:noFill/>
          <a:ln cap="flat" cmpd="sng" w="28575">
            <a:solidFill>
              <a:schemeClr val="dk2"/>
            </a:solidFill>
            <a:prstDash val="solid"/>
            <a:round/>
            <a:headEnd len="med" w="med" type="none"/>
            <a:tailEnd len="med" w="med" type="none"/>
          </a:ln>
        </p:spPr>
      </p:cxnSp>
      <p:sp>
        <p:nvSpPr>
          <p:cNvPr id="158" name="Google Shape;158;p23"/>
          <p:cNvSpPr txBox="1"/>
          <p:nvPr>
            <p:ph type="title"/>
          </p:nvPr>
        </p:nvSpPr>
        <p:spPr>
          <a:xfrm>
            <a:off x="1687375" y="176875"/>
            <a:ext cx="1152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a:t>
            </a:r>
            <a:endParaRPr/>
          </a:p>
        </p:txBody>
      </p:sp>
      <p:pic>
        <p:nvPicPr>
          <p:cNvPr id="159" name="Google Shape;159;p23"/>
          <p:cNvPicPr preferRelativeResize="0"/>
          <p:nvPr/>
        </p:nvPicPr>
        <p:blipFill rotWithShape="1">
          <a:blip r:embed="rId4">
            <a:alphaModFix/>
          </a:blip>
          <a:srcRect b="0" l="21990" r="12328" t="0"/>
          <a:stretch/>
        </p:blipFill>
        <p:spPr>
          <a:xfrm>
            <a:off x="5360678" y="1795425"/>
            <a:ext cx="3444984" cy="2950351"/>
          </a:xfrm>
          <a:prstGeom prst="rect">
            <a:avLst/>
          </a:prstGeom>
          <a:noFill/>
          <a:ln>
            <a:noFill/>
          </a:ln>
        </p:spPr>
      </p:pic>
      <p:sp>
        <p:nvSpPr>
          <p:cNvPr id="160" name="Google Shape;160;p23"/>
          <p:cNvSpPr txBox="1"/>
          <p:nvPr/>
        </p:nvSpPr>
        <p:spPr>
          <a:xfrm>
            <a:off x="5528713" y="4777425"/>
            <a:ext cx="3108900" cy="25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An example of a 3-layer MLP network.</a:t>
            </a:r>
            <a:endParaRPr sz="1200">
              <a:solidFill>
                <a:schemeClr val="dk2"/>
              </a:solidFill>
            </a:endParaRPr>
          </a:p>
        </p:txBody>
      </p:sp>
      <p:pic>
        <p:nvPicPr>
          <p:cNvPr id="161" name="Google Shape;161;p23" title="Screenshot 2025-06-15 at 11.00.50 PM.png"/>
          <p:cNvPicPr preferRelativeResize="0"/>
          <p:nvPr/>
        </p:nvPicPr>
        <p:blipFill>
          <a:blip r:embed="rId5">
            <a:alphaModFix/>
          </a:blip>
          <a:stretch>
            <a:fillRect/>
          </a:stretch>
        </p:blipFill>
        <p:spPr>
          <a:xfrm>
            <a:off x="5109225" y="695530"/>
            <a:ext cx="2401600" cy="1115545"/>
          </a:xfrm>
          <a:prstGeom prst="rect">
            <a:avLst/>
          </a:prstGeom>
          <a:noFill/>
          <a:ln>
            <a:noFill/>
          </a:ln>
        </p:spPr>
      </p:pic>
      <p:sp>
        <p:nvSpPr>
          <p:cNvPr id="162" name="Google Shape;162;p23"/>
          <p:cNvSpPr/>
          <p:nvPr/>
        </p:nvSpPr>
        <p:spPr>
          <a:xfrm>
            <a:off x="7510825" y="810100"/>
            <a:ext cx="141600" cy="572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3" name="Google Shape;163;p23"/>
          <p:cNvSpPr txBox="1"/>
          <p:nvPr/>
        </p:nvSpPr>
        <p:spPr>
          <a:xfrm>
            <a:off x="7564275" y="764850"/>
            <a:ext cx="1359600" cy="3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rPr>
              <a:t>Can have more hidden layers this way!</a:t>
            </a:r>
            <a:endParaRPr sz="13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24"/>
          <p:cNvPicPr preferRelativeResize="0"/>
          <p:nvPr/>
        </p:nvPicPr>
        <p:blipFill>
          <a:blip r:embed="rId3">
            <a:alphaModFix/>
          </a:blip>
          <a:stretch>
            <a:fillRect/>
          </a:stretch>
        </p:blipFill>
        <p:spPr>
          <a:xfrm>
            <a:off x="5439525" y="0"/>
            <a:ext cx="3704467" cy="4838699"/>
          </a:xfrm>
          <a:prstGeom prst="rect">
            <a:avLst/>
          </a:prstGeom>
          <a:noFill/>
          <a:ln>
            <a:noFill/>
          </a:ln>
        </p:spPr>
      </p:pic>
      <p:sp>
        <p:nvSpPr>
          <p:cNvPr id="169" name="Google Shape;169;p24"/>
          <p:cNvSpPr txBox="1"/>
          <p:nvPr/>
        </p:nvSpPr>
        <p:spPr>
          <a:xfrm>
            <a:off x="5413200" y="4806375"/>
            <a:ext cx="37308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chemeClr val="hlink"/>
                </a:solidFill>
                <a:hlinkClick r:id="rId4"/>
              </a:rPr>
              <a:t>Medium article</a:t>
            </a:r>
            <a:r>
              <a:rPr lang="en" sz="1200">
                <a:solidFill>
                  <a:schemeClr val="dk2"/>
                </a:solidFill>
              </a:rPr>
              <a:t>; </a:t>
            </a:r>
            <a:r>
              <a:rPr lang="en" sz="1200" u="sng">
                <a:solidFill>
                  <a:schemeClr val="hlink"/>
                </a:solidFill>
                <a:hlinkClick r:id="rId5"/>
              </a:rPr>
              <a:t>Silver, et al., 2017</a:t>
            </a:r>
            <a:endParaRPr sz="1200">
              <a:solidFill>
                <a:schemeClr val="dk2"/>
              </a:solidFill>
            </a:endParaRPr>
          </a:p>
        </p:txBody>
      </p:sp>
      <p:sp>
        <p:nvSpPr>
          <p:cNvPr id="170" name="Google Shape;170;p24"/>
          <p:cNvSpPr txBox="1"/>
          <p:nvPr/>
        </p:nvSpPr>
        <p:spPr>
          <a:xfrm>
            <a:off x="192650" y="67425"/>
            <a:ext cx="4873800" cy="496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Neural networks can be very powerful learning tools when you stack a lot on top of each other (and add in some domain knowledge).</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But are they useful for understanding the brain?</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The architecture on the right beat Lee Sodol (one of the best go players ever) at go. But it had trained on ~2000 times as many games. Moreover, how would it </a:t>
            </a:r>
            <a:r>
              <a:rPr lang="en" sz="1800">
                <a:solidFill>
                  <a:schemeClr val="dk2"/>
                </a:solidFill>
              </a:rPr>
              <a:t>fare </a:t>
            </a:r>
            <a:r>
              <a:rPr lang="en" sz="1800">
                <a:solidFill>
                  <a:schemeClr val="dk2"/>
                </a:solidFill>
              </a:rPr>
              <a:t>on a differently shaped board?</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n" sz="1800">
                <a:solidFill>
                  <a:schemeClr val="dk2"/>
                </a:solidFill>
              </a:rPr>
              <a:t>Do the computations in ANNs resemble those in Lee Sodol’s brain? Could we use them even if they don’t?</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as neural circuit analog</a:t>
            </a:r>
            <a:endParaRPr/>
          </a:p>
        </p:txBody>
      </p:sp>
      <p:sp>
        <p:nvSpPr>
          <p:cNvPr id="176" name="Google Shape;176;p25"/>
          <p:cNvSpPr txBox="1"/>
          <p:nvPr>
            <p:ph idx="1" type="body"/>
          </p:nvPr>
        </p:nvSpPr>
        <p:spPr>
          <a:xfrm>
            <a:off x="311700" y="619075"/>
            <a:ext cx="8520600" cy="4503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300"/>
              <a:t>(Yang et al., 2019; Driscoll et al., 2024, Fig 1a below)</a:t>
            </a:r>
            <a:endParaRPr sz="1300"/>
          </a:p>
        </p:txBody>
      </p:sp>
      <p:pic>
        <p:nvPicPr>
          <p:cNvPr id="177" name="Google Shape;177;p25" title="Screenshot 2025-06-15 at 11.05.18 PM.png"/>
          <p:cNvPicPr preferRelativeResize="0"/>
          <p:nvPr/>
        </p:nvPicPr>
        <p:blipFill>
          <a:blip r:embed="rId3">
            <a:alphaModFix/>
          </a:blip>
          <a:stretch>
            <a:fillRect/>
          </a:stretch>
        </p:blipFill>
        <p:spPr>
          <a:xfrm>
            <a:off x="922950" y="1526675"/>
            <a:ext cx="7693850" cy="3486276"/>
          </a:xfrm>
          <a:prstGeom prst="rect">
            <a:avLst/>
          </a:prstGeom>
          <a:noFill/>
          <a:ln>
            <a:noFill/>
          </a:ln>
        </p:spPr>
      </p:pic>
      <p:sp>
        <p:nvSpPr>
          <p:cNvPr id="178" name="Google Shape;178;p25"/>
          <p:cNvSpPr/>
          <p:nvPr/>
        </p:nvSpPr>
        <p:spPr>
          <a:xfrm>
            <a:off x="4444850" y="4462950"/>
            <a:ext cx="4172100" cy="604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5"/>
          <p:cNvSpPr txBox="1"/>
          <p:nvPr/>
        </p:nvSpPr>
        <p:spPr>
          <a:xfrm>
            <a:off x="408625" y="935825"/>
            <a:ext cx="8351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t>Task:</a:t>
            </a:r>
            <a:r>
              <a:rPr b="1" lang="en" sz="1500"/>
              <a:t> </a:t>
            </a:r>
            <a:r>
              <a:rPr lang="en" sz="1500"/>
              <a:t>view briefly a target cue, maintain its location in working memory during delay, and saccade toward the remembered location.</a:t>
            </a:r>
            <a:endParaRPr sz="1500"/>
          </a:p>
        </p:txBody>
      </p:sp>
      <p:sp>
        <p:nvSpPr>
          <p:cNvPr id="180" name="Google Shape;180;p25"/>
          <p:cNvSpPr txBox="1"/>
          <p:nvPr/>
        </p:nvSpPr>
        <p:spPr>
          <a:xfrm>
            <a:off x="4125750" y="4593900"/>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network</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RNNs to analyze neural data (e.g. LFADS)</a:t>
            </a:r>
            <a:endParaRPr/>
          </a:p>
        </p:txBody>
      </p:sp>
      <p:pic>
        <p:nvPicPr>
          <p:cNvPr id="186" name="Google Shape;186;p26"/>
          <p:cNvPicPr preferRelativeResize="0"/>
          <p:nvPr/>
        </p:nvPicPr>
        <p:blipFill>
          <a:blip r:embed="rId3">
            <a:alphaModFix/>
          </a:blip>
          <a:stretch>
            <a:fillRect/>
          </a:stretch>
        </p:blipFill>
        <p:spPr>
          <a:xfrm>
            <a:off x="797525" y="1027363"/>
            <a:ext cx="7548942" cy="3088775"/>
          </a:xfrm>
          <a:prstGeom prst="rect">
            <a:avLst/>
          </a:prstGeom>
          <a:noFill/>
          <a:ln>
            <a:noFill/>
          </a:ln>
        </p:spPr>
      </p:pic>
      <p:sp>
        <p:nvSpPr>
          <p:cNvPr id="187" name="Google Shape;187;p26"/>
          <p:cNvSpPr txBox="1"/>
          <p:nvPr/>
        </p:nvSpPr>
        <p:spPr>
          <a:xfrm>
            <a:off x="674225" y="4700425"/>
            <a:ext cx="4074300" cy="31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Keshtkaran, et al., (2023); Pandarinath, et al., (2018)</a:t>
            </a:r>
            <a:endParaRPr sz="1200">
              <a:solidFill>
                <a:schemeClr val="dk2"/>
              </a:solidFill>
            </a:endParaRPr>
          </a:p>
        </p:txBody>
      </p:sp>
      <p:sp>
        <p:nvSpPr>
          <p:cNvPr id="188" name="Google Shape;188;p26"/>
          <p:cNvSpPr txBox="1"/>
          <p:nvPr/>
        </p:nvSpPr>
        <p:spPr>
          <a:xfrm>
            <a:off x="4019775" y="4222588"/>
            <a:ext cx="5079300" cy="3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…then analyze representations &amp; dynamics of the factors</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69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do we train neural networks?</a:t>
            </a:r>
            <a:endParaRPr/>
          </a:p>
        </p:txBody>
      </p:sp>
      <p:sp>
        <p:nvSpPr>
          <p:cNvPr id="194" name="Google Shape;194;p27"/>
          <p:cNvSpPr txBox="1"/>
          <p:nvPr>
            <p:ph idx="1" type="body"/>
          </p:nvPr>
        </p:nvSpPr>
        <p:spPr>
          <a:xfrm>
            <a:off x="311700" y="642075"/>
            <a:ext cx="7162800" cy="43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going to go into too much detail (you can learn plenty more about this depending what classes you choose to take), but core to understanding neural networks is the concept of a </a:t>
            </a:r>
            <a:r>
              <a:rPr b="1" lang="en"/>
              <a:t>gradient</a:t>
            </a:r>
            <a:r>
              <a:rPr lang="en"/>
              <a:t>.</a:t>
            </a:r>
            <a:endParaRPr/>
          </a:p>
          <a:p>
            <a:pPr indent="0" lvl="0" marL="0" rtl="0" algn="l">
              <a:spcBef>
                <a:spcPts val="1200"/>
              </a:spcBef>
              <a:spcAft>
                <a:spcPts val="0"/>
              </a:spcAft>
              <a:buNone/>
            </a:pPr>
            <a:r>
              <a:rPr lang="en"/>
              <a:t>Recall from the GLM lecture, we used </a:t>
            </a:r>
            <a:r>
              <a:rPr lang="en" u="sng">
                <a:solidFill>
                  <a:schemeClr val="hlink"/>
                </a:solidFill>
                <a:hlinkClick r:id="rId3"/>
              </a:rPr>
              <a:t>scipy.optimize.minimize</a:t>
            </a:r>
            <a:r>
              <a:rPr lang="en"/>
              <a:t> to find the coefficients that best explain the spiking data. In other words, we found the best </a:t>
            </a:r>
            <a:r>
              <a:rPr lang="en"/>
              <a:t>options</a:t>
            </a:r>
            <a:r>
              <a:rPr lang="en"/>
              <a:t> for our parameters by maximizing the likelihood of the spikes given those parameters. For few parameters, you could imagine a “parameter space” over which likelihood is a function. The derivative of this function would be the “gradient.”</a:t>
            </a:r>
            <a:endParaRPr/>
          </a:p>
          <a:p>
            <a:pPr indent="0" lvl="0" marL="0" rtl="0" algn="l">
              <a:spcBef>
                <a:spcPts val="1200"/>
              </a:spcBef>
              <a:spcAft>
                <a:spcPts val="1200"/>
              </a:spcAft>
              <a:buNone/>
            </a:pPr>
            <a:r>
              <a:rPr lang="en"/>
              <a:t>Put simply, the gradient refers to how small changes in a set of parameters change a corresponding function that depends on them.</a:t>
            </a:r>
            <a:endParaRPr/>
          </a:p>
        </p:txBody>
      </p:sp>
      <p:pic>
        <p:nvPicPr>
          <p:cNvPr id="195" name="Google Shape;195;p27"/>
          <p:cNvPicPr preferRelativeResize="0"/>
          <p:nvPr/>
        </p:nvPicPr>
        <p:blipFill rotWithShape="1">
          <a:blip r:embed="rId4">
            <a:alphaModFix/>
          </a:blip>
          <a:srcRect b="0" l="15483" r="0" t="16576"/>
          <a:stretch/>
        </p:blipFill>
        <p:spPr>
          <a:xfrm>
            <a:off x="7474500" y="4055075"/>
            <a:ext cx="1669500" cy="1002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Training neural networks</a:t>
            </a:r>
            <a:endParaRPr/>
          </a:p>
        </p:txBody>
      </p:sp>
      <p:sp>
        <p:nvSpPr>
          <p:cNvPr id="201" name="Google Shape;201;p28"/>
          <p:cNvSpPr txBox="1"/>
          <p:nvPr>
            <p:ph idx="1" type="body"/>
          </p:nvPr>
        </p:nvSpPr>
        <p:spPr>
          <a:xfrm>
            <a:off x="311700" y="1152475"/>
            <a:ext cx="8520600" cy="379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is then to follow the gradient over all weights in a neural network until you find the maximum with respect to a “loss function” that essentially describes how well your neural network does. If a RNN is being trained to describe spiking activity, this loss function might still be a Poisson likelihood!</a:t>
            </a:r>
            <a:endParaRPr/>
          </a:p>
          <a:p>
            <a:pPr indent="0" lvl="0" marL="0" rtl="0" algn="l">
              <a:spcBef>
                <a:spcPts val="1200"/>
              </a:spcBef>
              <a:spcAft>
                <a:spcPts val="0"/>
              </a:spcAft>
              <a:buNone/>
            </a:pPr>
            <a:r>
              <a:rPr lang="en"/>
              <a:t>It turns out that there is a rather efficient and elegant algorithm for computing these gradients across layers of an MLP called backpropagation, so called because it “propagates” the loss function iteratively “back” across layers until we can take a full step in the right direction according to the gradient.</a:t>
            </a:r>
            <a:endParaRPr/>
          </a:p>
          <a:p>
            <a:pPr indent="0" lvl="0" marL="0" rtl="0" algn="l">
              <a:spcBef>
                <a:spcPts val="1200"/>
              </a:spcBef>
              <a:spcAft>
                <a:spcPts val="1200"/>
              </a:spcAft>
              <a:buNone/>
            </a:pPr>
            <a:r>
              <a:rPr lang="en"/>
              <a:t>See </a:t>
            </a:r>
            <a:r>
              <a:rPr lang="en" u="sng">
                <a:solidFill>
                  <a:schemeClr val="hlink"/>
                </a:solidFill>
                <a:hlinkClick r:id="rId3"/>
              </a:rPr>
              <a:t>3Blue1Brown’s excellent primer</a:t>
            </a:r>
            <a:r>
              <a:rPr lang="en"/>
              <a:t> if you want more details, but tldr it’s just the chain rule from calculus.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9"/>
          <p:cNvSpPr txBox="1"/>
          <p:nvPr>
            <p:ph type="title"/>
          </p:nvPr>
        </p:nvSpPr>
        <p:spPr>
          <a:xfrm>
            <a:off x="311700" y="4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brief note on automatic differentiation</a:t>
            </a:r>
            <a:endParaRPr/>
          </a:p>
        </p:txBody>
      </p:sp>
      <p:sp>
        <p:nvSpPr>
          <p:cNvPr id="207" name="Google Shape;207;p29"/>
          <p:cNvSpPr txBox="1"/>
          <p:nvPr>
            <p:ph idx="1" type="body"/>
          </p:nvPr>
        </p:nvSpPr>
        <p:spPr>
          <a:xfrm>
            <a:off x="311700" y="539400"/>
            <a:ext cx="8655600" cy="447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days, most neural network libraries use automatic differentiation to track gradients, rather than explicitly perform backpropagation over neural network architectures.</a:t>
            </a:r>
            <a:endParaRPr/>
          </a:p>
          <a:p>
            <a:pPr indent="0" lvl="0" marL="0" rtl="0" algn="l">
              <a:spcBef>
                <a:spcPts val="1200"/>
              </a:spcBef>
              <a:spcAft>
                <a:spcPts val="0"/>
              </a:spcAft>
              <a:buNone/>
            </a:pPr>
            <a:r>
              <a:rPr lang="en"/>
              <a:t>You definitely don’t need to know any of this for your classes, but I think it’s cool.</a:t>
            </a:r>
            <a:endParaRPr/>
          </a:p>
          <a:p>
            <a:pPr indent="0" lvl="0" marL="0" rtl="0" algn="l">
              <a:spcBef>
                <a:spcPts val="1200"/>
              </a:spcBef>
              <a:spcAft>
                <a:spcPts val="0"/>
              </a:spcAft>
              <a:buNone/>
            </a:pPr>
            <a:r>
              <a:rPr lang="en"/>
              <a:t>Consider that a gradient is the derivative of a function w.r.t. s</a:t>
            </a:r>
            <a:r>
              <a:rPr lang="en"/>
              <a:t>ome parameters. If the function is y=2x then x’s gradient is 2. If the function is a massive neural network, the gradient is a huge matrix with very complex structure.</a:t>
            </a:r>
            <a:endParaRPr/>
          </a:p>
          <a:p>
            <a:pPr indent="0" lvl="0" marL="0" rtl="0" algn="l">
              <a:spcBef>
                <a:spcPts val="1200"/>
              </a:spcBef>
              <a:spcAft>
                <a:spcPts val="1200"/>
              </a:spcAft>
              <a:buNone/>
            </a:pPr>
            <a:r>
              <a:rPr lang="en"/>
              <a:t>The key insight that led to automatic differentiation is that anything a computer does (for example running a neural network) is ultimately represented in simple algebraic operations on pieces of computer memory. Gradients can be tracked through these simple operations, and the chain rule applied to get a gradient for </a:t>
            </a:r>
            <a:r>
              <a:rPr b="1" lang="en"/>
              <a:t>any</a:t>
            </a:r>
            <a:r>
              <a:rPr lang="en"/>
              <a:t> arbitrary function over its inputs. Even if that function is my 1000 line garbage function.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686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Well… I guess this lecture is kinda obligatory</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400"/>
              <a:t>Goals</a:t>
            </a:r>
            <a:endParaRPr b="1" sz="2400"/>
          </a:p>
          <a:p>
            <a:pPr indent="0" lvl="0" marL="0" rtl="0" algn="l">
              <a:spcBef>
                <a:spcPts val="1200"/>
              </a:spcBef>
              <a:spcAft>
                <a:spcPts val="0"/>
              </a:spcAft>
              <a:buNone/>
            </a:pPr>
            <a:r>
              <a:rPr lang="en"/>
              <a:t>What is a Hopfield network?</a:t>
            </a:r>
            <a:endParaRPr/>
          </a:p>
          <a:p>
            <a:pPr indent="0" lvl="0" marL="0" rtl="0" algn="l">
              <a:spcBef>
                <a:spcPts val="1200"/>
              </a:spcBef>
              <a:spcAft>
                <a:spcPts val="0"/>
              </a:spcAft>
              <a:buNone/>
            </a:pPr>
            <a:r>
              <a:rPr lang="en"/>
              <a:t>What are artificial networks? How do they relate to other methods?</a:t>
            </a:r>
            <a:endParaRPr/>
          </a:p>
          <a:p>
            <a:pPr indent="0" lvl="0" marL="0" rtl="0" algn="l">
              <a:spcBef>
                <a:spcPts val="1200"/>
              </a:spcBef>
              <a:spcAft>
                <a:spcPts val="0"/>
              </a:spcAft>
              <a:buNone/>
            </a:pPr>
            <a:r>
              <a:rPr lang="en"/>
              <a:t>How do artificial networks learn?</a:t>
            </a:r>
            <a:endParaRPr/>
          </a:p>
          <a:p>
            <a:pPr indent="0" lvl="0" marL="0" rtl="0" algn="l">
              <a:spcBef>
                <a:spcPts val="1200"/>
              </a:spcBef>
              <a:spcAft>
                <a:spcPts val="1200"/>
              </a:spcAft>
              <a:buNone/>
            </a:pPr>
            <a:r>
              <a:rPr lang="en"/>
              <a:t>Learn a tiny bit of pytorch.</a:t>
            </a:r>
            <a:endParaRPr/>
          </a:p>
        </p:txBody>
      </p:sp>
      <p:pic>
        <p:nvPicPr>
          <p:cNvPr id="62" name="Google Shape;62;p14"/>
          <p:cNvPicPr preferRelativeResize="0"/>
          <p:nvPr/>
        </p:nvPicPr>
        <p:blipFill>
          <a:blip r:embed="rId3">
            <a:alphaModFix/>
          </a:blip>
          <a:stretch>
            <a:fillRect/>
          </a:stretch>
        </p:blipFill>
        <p:spPr>
          <a:xfrm>
            <a:off x="7205943" y="0"/>
            <a:ext cx="1938050" cy="2234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9" name="Google Shape;69;p15"/>
          <p:cNvPicPr preferRelativeResize="0"/>
          <p:nvPr/>
        </p:nvPicPr>
        <p:blipFill>
          <a:blip r:embed="rId3">
            <a:alphaModFix/>
          </a:blip>
          <a:stretch>
            <a:fillRect/>
          </a:stretch>
        </p:blipFill>
        <p:spPr>
          <a:xfrm>
            <a:off x="0" y="866867"/>
            <a:ext cx="9143999" cy="28688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31175" y="445025"/>
            <a:ext cx="8800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Computational abilities as useful representations of variables</a:t>
            </a:r>
            <a:endParaRPr/>
          </a:p>
        </p:txBody>
      </p:sp>
      <p:sp>
        <p:nvSpPr>
          <p:cNvPr id="75" name="Google Shape;75;p16"/>
          <p:cNvSpPr txBox="1"/>
          <p:nvPr>
            <p:ph idx="1" type="body"/>
          </p:nvPr>
        </p:nvSpPr>
        <p:spPr>
          <a:xfrm>
            <a:off x="311700" y="1152475"/>
            <a:ext cx="4128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Ask questions!</a:t>
            </a:r>
            <a:endParaRPr/>
          </a:p>
          <a:p>
            <a:pPr indent="0" lvl="0" marL="0" rtl="0" algn="l">
              <a:spcBef>
                <a:spcPts val="1200"/>
              </a:spcBef>
              <a:spcAft>
                <a:spcPts val="0"/>
              </a:spcAft>
              <a:buNone/>
            </a:pPr>
            <a:r>
              <a:rPr lang="en"/>
              <a:t>Never skip over concepts in a paper you don’t understand, stop and confirm your understanding before moving 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Our state vector X can be the activity of N “neurons”</a:t>
            </a:r>
            <a:endParaRPr/>
          </a:p>
        </p:txBody>
      </p:sp>
      <p:pic>
        <p:nvPicPr>
          <p:cNvPr id="76" name="Google Shape;76;p16"/>
          <p:cNvPicPr preferRelativeResize="0"/>
          <p:nvPr/>
        </p:nvPicPr>
        <p:blipFill>
          <a:blip r:embed="rId3">
            <a:alphaModFix/>
          </a:blip>
          <a:stretch>
            <a:fillRect/>
          </a:stretch>
        </p:blipFill>
        <p:spPr>
          <a:xfrm>
            <a:off x="4572000" y="1348475"/>
            <a:ext cx="4459849" cy="2651800"/>
          </a:xfrm>
          <a:prstGeom prst="rect">
            <a:avLst/>
          </a:prstGeom>
          <a:noFill/>
          <a:ln>
            <a:noFill/>
          </a:ln>
        </p:spPr>
      </p:pic>
      <p:sp>
        <p:nvSpPr>
          <p:cNvPr id="77" name="Google Shape;77;p16"/>
          <p:cNvSpPr txBox="1"/>
          <p:nvPr/>
        </p:nvSpPr>
        <p:spPr>
          <a:xfrm>
            <a:off x="6491975" y="405507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1982</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Let’s setup a simple “retina”</a:t>
            </a:r>
            <a:endParaRPr/>
          </a:p>
        </p:txBody>
      </p:sp>
      <p:sp>
        <p:nvSpPr>
          <p:cNvPr id="83" name="Google Shape;83;p17"/>
          <p:cNvSpPr txBox="1"/>
          <p:nvPr>
            <p:ph idx="1" type="body"/>
          </p:nvPr>
        </p:nvSpPr>
        <p:spPr>
          <a:xfrm>
            <a:off x="311700" y="1017725"/>
            <a:ext cx="6710100" cy="118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Imagine we have an animal that sees everything in 8x8 pixels. Each neuron in its retina responds 1-to-1 with a given pixel, so we have 64 neurons.</a:t>
            </a:r>
            <a:endParaRPr/>
          </a:p>
        </p:txBody>
      </p:sp>
      <p:pic>
        <p:nvPicPr>
          <p:cNvPr id="84" name="Google Shape;84;p17" title="037a362e-54bb-4c5b-884e-197c7123b254.png"/>
          <p:cNvPicPr preferRelativeResize="0"/>
          <p:nvPr/>
        </p:nvPicPr>
        <p:blipFill>
          <a:blip r:embed="rId3">
            <a:alphaModFix/>
          </a:blip>
          <a:stretch>
            <a:fillRect/>
          </a:stretch>
        </p:blipFill>
        <p:spPr>
          <a:xfrm>
            <a:off x="433425" y="2147950"/>
            <a:ext cx="5112450" cy="847600"/>
          </a:xfrm>
          <a:prstGeom prst="rect">
            <a:avLst/>
          </a:prstGeom>
          <a:noFill/>
          <a:ln>
            <a:noFill/>
          </a:ln>
        </p:spPr>
      </p:pic>
      <p:cxnSp>
        <p:nvCxnSpPr>
          <p:cNvPr id="85" name="Google Shape;85;p17"/>
          <p:cNvCxnSpPr>
            <a:stCxn id="86" idx="2"/>
            <a:endCxn id="84" idx="3"/>
          </p:cNvCxnSpPr>
          <p:nvPr/>
        </p:nvCxnSpPr>
        <p:spPr>
          <a:xfrm rot="5400000">
            <a:off x="6524712" y="1072850"/>
            <a:ext cx="520200" cy="2477700"/>
          </a:xfrm>
          <a:prstGeom prst="curvedConnector2">
            <a:avLst/>
          </a:prstGeom>
          <a:noFill/>
          <a:ln cap="flat" cmpd="sng" w="28575">
            <a:solidFill>
              <a:schemeClr val="dk2"/>
            </a:solidFill>
            <a:prstDash val="solid"/>
            <a:round/>
            <a:headEnd len="med" w="med" type="none"/>
            <a:tailEnd len="med" w="med" type="triangle"/>
          </a:ln>
        </p:spPr>
      </p:cxnSp>
      <p:sp>
        <p:nvSpPr>
          <p:cNvPr id="87" name="Google Shape;87;p17"/>
          <p:cNvSpPr txBox="1"/>
          <p:nvPr/>
        </p:nvSpPr>
        <p:spPr>
          <a:xfrm>
            <a:off x="712650" y="3399950"/>
            <a:ext cx="4671600" cy="15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These neurons each have connections to each other, they are fully connected. We’ll call this matrix T</a:t>
            </a:r>
            <a:r>
              <a:rPr baseline="-25000" lang="en" sz="1800">
                <a:solidFill>
                  <a:schemeClr val="dk2"/>
                </a:solidFill>
              </a:rPr>
              <a:t>ij</a:t>
            </a:r>
            <a:r>
              <a:rPr lang="en" sz="1800">
                <a:solidFill>
                  <a:schemeClr val="dk2"/>
                </a:solidFill>
              </a:rPr>
              <a:t> where i and j refer to the weight from neuron i onto neuron j.</a:t>
            </a:r>
            <a:endParaRPr sz="1800">
              <a:solidFill>
                <a:schemeClr val="dk2"/>
              </a:solidFill>
            </a:endParaRPr>
          </a:p>
          <a:p>
            <a:pPr indent="0" lvl="0" marL="0" rtl="0" algn="l">
              <a:spcBef>
                <a:spcPts val="0"/>
              </a:spcBef>
              <a:spcAft>
                <a:spcPts val="0"/>
              </a:spcAft>
              <a:buNone/>
            </a:pPr>
            <a:r>
              <a:rPr lang="en" sz="1800">
                <a:solidFill>
                  <a:schemeClr val="dk2"/>
                </a:solidFill>
              </a:rPr>
              <a:t>T</a:t>
            </a:r>
            <a:r>
              <a:rPr baseline="-25000" lang="en" sz="1800">
                <a:solidFill>
                  <a:schemeClr val="dk2"/>
                </a:solidFill>
              </a:rPr>
              <a:t>ij</a:t>
            </a:r>
            <a:r>
              <a:rPr lang="en" sz="1800">
                <a:solidFill>
                  <a:schemeClr val="dk2"/>
                </a:solidFill>
              </a:rPr>
              <a:t> has shape 64x64</a:t>
            </a:r>
            <a:endParaRPr sz="1800">
              <a:solidFill>
                <a:schemeClr val="dk2"/>
              </a:solidFill>
            </a:endParaRPr>
          </a:p>
        </p:txBody>
      </p:sp>
      <p:sp>
        <p:nvSpPr>
          <p:cNvPr id="88" name="Google Shape;88;p17"/>
          <p:cNvSpPr txBox="1"/>
          <p:nvPr/>
        </p:nvSpPr>
        <p:spPr>
          <a:xfrm>
            <a:off x="48150" y="2282775"/>
            <a:ext cx="6645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V</a:t>
            </a:r>
            <a:r>
              <a:rPr baseline="-25000" lang="en" sz="1800">
                <a:solidFill>
                  <a:schemeClr val="dk2"/>
                </a:solidFill>
              </a:rPr>
              <a:t>N</a:t>
            </a:r>
            <a:r>
              <a:rPr lang="en" sz="1800">
                <a:solidFill>
                  <a:schemeClr val="dk2"/>
                </a:solidFill>
              </a:rPr>
              <a:t>:</a:t>
            </a:r>
            <a:endParaRPr sz="1800">
              <a:solidFill>
                <a:schemeClr val="dk2"/>
              </a:solidFill>
            </a:endParaRPr>
          </a:p>
        </p:txBody>
      </p:sp>
      <p:pic>
        <p:nvPicPr>
          <p:cNvPr id="89" name="Google Shape;89;p17" title="0438bbfc-37e6-4ab6-ade1-36e305a7fe54.png"/>
          <p:cNvPicPr preferRelativeResize="0"/>
          <p:nvPr/>
        </p:nvPicPr>
        <p:blipFill>
          <a:blip r:embed="rId4">
            <a:alphaModFix/>
          </a:blip>
          <a:stretch>
            <a:fillRect/>
          </a:stretch>
        </p:blipFill>
        <p:spPr>
          <a:xfrm>
            <a:off x="5954950" y="2822175"/>
            <a:ext cx="3189050" cy="2334925"/>
          </a:xfrm>
          <a:prstGeom prst="rect">
            <a:avLst/>
          </a:prstGeom>
          <a:noFill/>
          <a:ln>
            <a:noFill/>
          </a:ln>
        </p:spPr>
      </p:pic>
      <p:cxnSp>
        <p:nvCxnSpPr>
          <p:cNvPr id="90" name="Google Shape;90;p17"/>
          <p:cNvCxnSpPr>
            <a:stCxn id="84" idx="2"/>
          </p:cNvCxnSpPr>
          <p:nvPr/>
        </p:nvCxnSpPr>
        <p:spPr>
          <a:xfrm flipH="1" rot="-5400000">
            <a:off x="4307400" y="1677800"/>
            <a:ext cx="404400" cy="3039900"/>
          </a:xfrm>
          <a:prstGeom prst="curvedConnector2">
            <a:avLst/>
          </a:prstGeom>
          <a:noFill/>
          <a:ln cap="flat" cmpd="sng" w="28575">
            <a:solidFill>
              <a:schemeClr val="dk2"/>
            </a:solidFill>
            <a:prstDash val="solid"/>
            <a:round/>
            <a:headEnd len="med" w="med" type="none"/>
            <a:tailEnd len="med" w="med" type="triangle"/>
          </a:ln>
        </p:spPr>
      </p:cxnSp>
      <p:pic>
        <p:nvPicPr>
          <p:cNvPr id="86" name="Google Shape;86;p17" title="55ad8dc6-9cf0-42da-b6af-022120eb6875.png"/>
          <p:cNvPicPr preferRelativeResize="0"/>
          <p:nvPr/>
        </p:nvPicPr>
        <p:blipFill>
          <a:blip r:embed="rId5">
            <a:alphaModFix/>
          </a:blip>
          <a:stretch>
            <a:fillRect/>
          </a:stretch>
        </p:blipFill>
        <p:spPr>
          <a:xfrm>
            <a:off x="7021800" y="57775"/>
            <a:ext cx="2003725" cy="19938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Hopfield networks - storing patterns</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 we build T</a:t>
            </a:r>
            <a:r>
              <a:rPr baseline="-25000" lang="en"/>
              <a:t>ij</a:t>
            </a:r>
            <a:r>
              <a:rPr lang="en"/>
              <a:t>? Can it store “memories?”</a:t>
            </a:r>
            <a:endParaRPr/>
          </a:p>
        </p:txBody>
      </p:sp>
      <p:pic>
        <p:nvPicPr>
          <p:cNvPr id="97" name="Google Shape;97;p18"/>
          <p:cNvPicPr preferRelativeResize="0"/>
          <p:nvPr/>
        </p:nvPicPr>
        <p:blipFill>
          <a:blip r:embed="rId3">
            <a:alphaModFix/>
          </a:blip>
          <a:stretch>
            <a:fillRect/>
          </a:stretch>
        </p:blipFill>
        <p:spPr>
          <a:xfrm>
            <a:off x="620463" y="1715213"/>
            <a:ext cx="3857625" cy="981075"/>
          </a:xfrm>
          <a:prstGeom prst="rect">
            <a:avLst/>
          </a:prstGeom>
          <a:noFill/>
          <a:ln>
            <a:noFill/>
          </a:ln>
        </p:spPr>
      </p:pic>
      <p:sp>
        <p:nvSpPr>
          <p:cNvPr id="98" name="Google Shape;98;p18"/>
          <p:cNvSpPr txBox="1"/>
          <p:nvPr/>
        </p:nvSpPr>
        <p:spPr>
          <a:xfrm>
            <a:off x="4478100" y="2003400"/>
            <a:ext cx="2350200" cy="40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U</a:t>
            </a:r>
            <a:r>
              <a:rPr baseline="-25000" lang="en" sz="1800">
                <a:solidFill>
                  <a:schemeClr val="dk2"/>
                </a:solidFill>
              </a:rPr>
              <a:t>i</a:t>
            </a:r>
            <a:r>
              <a:rPr lang="en" sz="1800">
                <a:solidFill>
                  <a:schemeClr val="dk2"/>
                </a:solidFill>
              </a:rPr>
              <a:t> generally = 0</a:t>
            </a:r>
            <a:endParaRPr sz="1800">
              <a:solidFill>
                <a:schemeClr val="dk2"/>
              </a:solidFill>
            </a:endParaRPr>
          </a:p>
        </p:txBody>
      </p:sp>
      <p:pic>
        <p:nvPicPr>
          <p:cNvPr id="99" name="Google Shape;99;p18"/>
          <p:cNvPicPr preferRelativeResize="0"/>
          <p:nvPr/>
        </p:nvPicPr>
        <p:blipFill>
          <a:blip r:embed="rId4">
            <a:alphaModFix/>
          </a:blip>
          <a:stretch>
            <a:fillRect/>
          </a:stretch>
        </p:blipFill>
        <p:spPr>
          <a:xfrm>
            <a:off x="620463" y="3538050"/>
            <a:ext cx="3629025" cy="838200"/>
          </a:xfrm>
          <a:prstGeom prst="rect">
            <a:avLst/>
          </a:prstGeom>
          <a:noFill/>
          <a:ln>
            <a:noFill/>
          </a:ln>
        </p:spPr>
      </p:pic>
      <p:sp>
        <p:nvSpPr>
          <p:cNvPr id="100" name="Google Shape;100;p18"/>
          <p:cNvSpPr txBox="1"/>
          <p:nvPr/>
        </p:nvSpPr>
        <p:spPr>
          <a:xfrm>
            <a:off x="375650" y="3053350"/>
            <a:ext cx="52881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Storing a set of states V</a:t>
            </a:r>
            <a:r>
              <a:rPr baseline="30000" lang="en" sz="1800">
                <a:solidFill>
                  <a:schemeClr val="dk2"/>
                </a:solidFill>
              </a:rPr>
              <a:t>s</a:t>
            </a:r>
            <a:endParaRPr sz="1800">
              <a:solidFill>
                <a:schemeClr val="dk2"/>
              </a:solidFill>
            </a:endParaRPr>
          </a:p>
        </p:txBody>
      </p:sp>
      <p:sp>
        <p:nvSpPr>
          <p:cNvPr id="101" name="Google Shape;101;p18"/>
          <p:cNvSpPr txBox="1"/>
          <p:nvPr/>
        </p:nvSpPr>
        <p:spPr>
          <a:xfrm>
            <a:off x="4758225" y="3778950"/>
            <a:ext cx="3149700" cy="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But set T</a:t>
            </a:r>
            <a:r>
              <a:rPr baseline="-25000" lang="en" sz="1800">
                <a:solidFill>
                  <a:schemeClr val="dk2"/>
                </a:solidFill>
              </a:rPr>
              <a:t>ii</a:t>
            </a:r>
            <a:r>
              <a:rPr lang="en" sz="1800">
                <a:solidFill>
                  <a:schemeClr val="dk2"/>
                </a:solidFill>
              </a:rPr>
              <a:t> to 0</a:t>
            </a:r>
            <a:endParaRPr sz="1800">
              <a:solidFill>
                <a:schemeClr val="dk2"/>
              </a:solidFill>
            </a:endParaRPr>
          </a:p>
        </p:txBody>
      </p:sp>
      <p:sp>
        <p:nvSpPr>
          <p:cNvPr id="102" name="Google Shape;102;p18"/>
          <p:cNvSpPr txBox="1"/>
          <p:nvPr/>
        </p:nvSpPr>
        <p:spPr>
          <a:xfrm>
            <a:off x="620475" y="4376250"/>
            <a:ext cx="8283600" cy="48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Neurons that fire together wire together. What does this mean in terms of the above learning rule?</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8" name="Google Shape;10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9" name="Google Shape;109;p19" title="0f67e5cd-019b-4034-9318-777eb3cb4ca3.png"/>
          <p:cNvPicPr preferRelativeResize="0"/>
          <p:nvPr/>
        </p:nvPicPr>
        <p:blipFill>
          <a:blip r:embed="rId3">
            <a:alphaModFix/>
          </a:blip>
          <a:stretch>
            <a:fillRect/>
          </a:stretch>
        </p:blipFill>
        <p:spPr>
          <a:xfrm>
            <a:off x="-1" y="266974"/>
            <a:ext cx="7040923" cy="1939575"/>
          </a:xfrm>
          <a:prstGeom prst="rect">
            <a:avLst/>
          </a:prstGeom>
          <a:noFill/>
          <a:ln>
            <a:noFill/>
          </a:ln>
        </p:spPr>
      </p:pic>
      <p:pic>
        <p:nvPicPr>
          <p:cNvPr id="110" name="Google Shape;110;p19" title="de30fca5-c7aa-43fd-a85a-03e83d439dde.png"/>
          <p:cNvPicPr preferRelativeResize="0"/>
          <p:nvPr/>
        </p:nvPicPr>
        <p:blipFill>
          <a:blip r:embed="rId4">
            <a:alphaModFix/>
          </a:blip>
          <a:stretch>
            <a:fillRect/>
          </a:stretch>
        </p:blipFill>
        <p:spPr>
          <a:xfrm>
            <a:off x="-1" y="2780949"/>
            <a:ext cx="7041001" cy="1939575"/>
          </a:xfrm>
          <a:prstGeom prst="rect">
            <a:avLst/>
          </a:prstGeom>
          <a:noFill/>
          <a:ln>
            <a:noFill/>
          </a:ln>
        </p:spPr>
      </p:pic>
      <p:pic>
        <p:nvPicPr>
          <p:cNvPr id="111" name="Google Shape;111;p19" title="0328c14a-22fc-4f9d-acdd-a0c0737d7b3c.png"/>
          <p:cNvPicPr preferRelativeResize="0"/>
          <p:nvPr/>
        </p:nvPicPr>
        <p:blipFill>
          <a:blip r:embed="rId5">
            <a:alphaModFix/>
          </a:blip>
          <a:stretch>
            <a:fillRect/>
          </a:stretch>
        </p:blipFill>
        <p:spPr>
          <a:xfrm>
            <a:off x="7419568" y="2892756"/>
            <a:ext cx="1724425" cy="1715950"/>
          </a:xfrm>
          <a:prstGeom prst="rect">
            <a:avLst/>
          </a:prstGeom>
          <a:noFill/>
          <a:ln>
            <a:noFill/>
          </a:ln>
        </p:spPr>
      </p:pic>
      <p:pic>
        <p:nvPicPr>
          <p:cNvPr id="112" name="Google Shape;112;p19" title="32b6343a-74c8-4278-be56-d93787ffe4f4.png"/>
          <p:cNvPicPr preferRelativeResize="0"/>
          <p:nvPr/>
        </p:nvPicPr>
        <p:blipFill>
          <a:blip r:embed="rId6">
            <a:alphaModFix/>
          </a:blip>
          <a:stretch>
            <a:fillRect/>
          </a:stretch>
        </p:blipFill>
        <p:spPr>
          <a:xfrm>
            <a:off x="7419568" y="378788"/>
            <a:ext cx="1724425" cy="1715952"/>
          </a:xfrm>
          <a:prstGeom prst="rect">
            <a:avLst/>
          </a:prstGeom>
          <a:noFill/>
          <a:ln>
            <a:noFill/>
          </a:ln>
        </p:spPr>
      </p:pic>
      <p:cxnSp>
        <p:nvCxnSpPr>
          <p:cNvPr id="113" name="Google Shape;113;p19"/>
          <p:cNvCxnSpPr>
            <a:stCxn id="109" idx="3"/>
            <a:endCxn id="112" idx="1"/>
          </p:cNvCxnSpPr>
          <p:nvPr/>
        </p:nvCxnSpPr>
        <p:spPr>
          <a:xfrm>
            <a:off x="7040923" y="1236762"/>
            <a:ext cx="378600" cy="0"/>
          </a:xfrm>
          <a:prstGeom prst="straightConnector1">
            <a:avLst/>
          </a:prstGeom>
          <a:noFill/>
          <a:ln cap="flat" cmpd="sng" w="28575">
            <a:solidFill>
              <a:schemeClr val="dk2"/>
            </a:solidFill>
            <a:prstDash val="solid"/>
            <a:round/>
            <a:headEnd len="med" w="med" type="none"/>
            <a:tailEnd len="med" w="med" type="triangle"/>
          </a:ln>
        </p:spPr>
      </p:cxnSp>
      <p:cxnSp>
        <p:nvCxnSpPr>
          <p:cNvPr id="114" name="Google Shape;114;p19"/>
          <p:cNvCxnSpPr>
            <a:stCxn id="110" idx="3"/>
            <a:endCxn id="111" idx="1"/>
          </p:cNvCxnSpPr>
          <p:nvPr/>
        </p:nvCxnSpPr>
        <p:spPr>
          <a:xfrm>
            <a:off x="7041000" y="3750737"/>
            <a:ext cx="378600" cy="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0" title="32b6343a-74c8-4278-be56-d93787ffe4f4.png"/>
          <p:cNvPicPr preferRelativeResize="0"/>
          <p:nvPr/>
        </p:nvPicPr>
        <p:blipFill>
          <a:blip r:embed="rId3">
            <a:alphaModFix/>
          </a:blip>
          <a:stretch>
            <a:fillRect/>
          </a:stretch>
        </p:blipFill>
        <p:spPr>
          <a:xfrm>
            <a:off x="311693" y="-12"/>
            <a:ext cx="1724425" cy="1715952"/>
          </a:xfrm>
          <a:prstGeom prst="rect">
            <a:avLst/>
          </a:prstGeom>
          <a:noFill/>
          <a:ln>
            <a:noFill/>
          </a:ln>
        </p:spPr>
      </p:pic>
      <p:pic>
        <p:nvPicPr>
          <p:cNvPr id="120" name="Google Shape;120;p20" title="0328c14a-22fc-4f9d-acdd-a0c0737d7b3c.png"/>
          <p:cNvPicPr preferRelativeResize="0"/>
          <p:nvPr/>
        </p:nvPicPr>
        <p:blipFill>
          <a:blip r:embed="rId4">
            <a:alphaModFix/>
          </a:blip>
          <a:stretch>
            <a:fillRect/>
          </a:stretch>
        </p:blipFill>
        <p:spPr>
          <a:xfrm>
            <a:off x="2381993" y="6"/>
            <a:ext cx="1724425" cy="1715950"/>
          </a:xfrm>
          <a:prstGeom prst="rect">
            <a:avLst/>
          </a:prstGeom>
          <a:noFill/>
          <a:ln>
            <a:noFill/>
          </a:ln>
        </p:spPr>
      </p:pic>
      <p:pic>
        <p:nvPicPr>
          <p:cNvPr id="121" name="Google Shape;121;p20" title="722c9df9-f62a-4060-851b-1d319f44fbab.png"/>
          <p:cNvPicPr preferRelativeResize="0"/>
          <p:nvPr/>
        </p:nvPicPr>
        <p:blipFill>
          <a:blip r:embed="rId5">
            <a:alphaModFix/>
          </a:blip>
          <a:stretch>
            <a:fillRect/>
          </a:stretch>
        </p:blipFill>
        <p:spPr>
          <a:xfrm>
            <a:off x="552295" y="2500450"/>
            <a:ext cx="3457825" cy="2531725"/>
          </a:xfrm>
          <a:prstGeom prst="rect">
            <a:avLst/>
          </a:prstGeom>
          <a:noFill/>
          <a:ln>
            <a:noFill/>
          </a:ln>
        </p:spPr>
      </p:pic>
      <p:cxnSp>
        <p:nvCxnSpPr>
          <p:cNvPr id="122" name="Google Shape;122;p20"/>
          <p:cNvCxnSpPr>
            <a:stCxn id="119" idx="2"/>
          </p:cNvCxnSpPr>
          <p:nvPr/>
        </p:nvCxnSpPr>
        <p:spPr>
          <a:xfrm>
            <a:off x="1173906" y="1715939"/>
            <a:ext cx="453900" cy="711300"/>
          </a:xfrm>
          <a:prstGeom prst="straightConnector1">
            <a:avLst/>
          </a:prstGeom>
          <a:noFill/>
          <a:ln cap="flat" cmpd="sng" w="28575">
            <a:solidFill>
              <a:schemeClr val="dk1"/>
            </a:solidFill>
            <a:prstDash val="solid"/>
            <a:round/>
            <a:headEnd len="med" w="med" type="none"/>
            <a:tailEnd len="med" w="med" type="triangle"/>
          </a:ln>
        </p:spPr>
      </p:cxnSp>
      <p:cxnSp>
        <p:nvCxnSpPr>
          <p:cNvPr id="123" name="Google Shape;123;p20"/>
          <p:cNvCxnSpPr>
            <a:stCxn id="120" idx="2"/>
          </p:cNvCxnSpPr>
          <p:nvPr/>
        </p:nvCxnSpPr>
        <p:spPr>
          <a:xfrm flipH="1">
            <a:off x="2764506" y="1715955"/>
            <a:ext cx="479700" cy="740100"/>
          </a:xfrm>
          <a:prstGeom prst="straightConnector1">
            <a:avLst/>
          </a:prstGeom>
          <a:noFill/>
          <a:ln cap="flat" cmpd="sng" w="28575">
            <a:solidFill>
              <a:schemeClr val="dk1"/>
            </a:solidFill>
            <a:prstDash val="solid"/>
            <a:round/>
            <a:headEnd len="med" w="med" type="none"/>
            <a:tailEnd len="med" w="med" type="triangle"/>
          </a:ln>
        </p:spPr>
      </p:cxnSp>
      <p:pic>
        <p:nvPicPr>
          <p:cNvPr id="124" name="Google Shape;124;p20"/>
          <p:cNvPicPr preferRelativeResize="0"/>
          <p:nvPr/>
        </p:nvPicPr>
        <p:blipFill>
          <a:blip r:embed="rId6">
            <a:alphaModFix/>
          </a:blip>
          <a:stretch>
            <a:fillRect/>
          </a:stretch>
        </p:blipFill>
        <p:spPr>
          <a:xfrm>
            <a:off x="3130838" y="1955775"/>
            <a:ext cx="1999450" cy="461825"/>
          </a:xfrm>
          <a:prstGeom prst="rect">
            <a:avLst/>
          </a:prstGeom>
          <a:noFill/>
          <a:ln>
            <a:noFill/>
          </a:ln>
        </p:spPr>
      </p:pic>
      <p:pic>
        <p:nvPicPr>
          <p:cNvPr id="125" name="Google Shape;125;p20"/>
          <p:cNvPicPr preferRelativeResize="0"/>
          <p:nvPr/>
        </p:nvPicPr>
        <p:blipFill>
          <a:blip r:embed="rId7">
            <a:alphaModFix/>
          </a:blip>
          <a:stretch>
            <a:fillRect/>
          </a:stretch>
        </p:blipFill>
        <p:spPr>
          <a:xfrm>
            <a:off x="6853379" y="2456045"/>
            <a:ext cx="2251879" cy="572700"/>
          </a:xfrm>
          <a:prstGeom prst="rect">
            <a:avLst/>
          </a:prstGeom>
          <a:noFill/>
          <a:ln>
            <a:noFill/>
          </a:ln>
        </p:spPr>
      </p:pic>
      <p:cxnSp>
        <p:nvCxnSpPr>
          <p:cNvPr id="126" name="Google Shape;126;p20"/>
          <p:cNvCxnSpPr>
            <a:stCxn id="127" idx="2"/>
          </p:cNvCxnSpPr>
          <p:nvPr/>
        </p:nvCxnSpPr>
        <p:spPr>
          <a:xfrm>
            <a:off x="7906468" y="1965419"/>
            <a:ext cx="11100" cy="442500"/>
          </a:xfrm>
          <a:prstGeom prst="straightConnector1">
            <a:avLst/>
          </a:prstGeom>
          <a:noFill/>
          <a:ln cap="flat" cmpd="sng" w="28575">
            <a:solidFill>
              <a:schemeClr val="dk1"/>
            </a:solidFill>
            <a:prstDash val="solid"/>
            <a:round/>
            <a:headEnd len="med" w="med" type="none"/>
            <a:tailEnd len="med" w="med" type="triangle"/>
          </a:ln>
        </p:spPr>
      </p:cxnSp>
      <p:sp>
        <p:nvSpPr>
          <p:cNvPr id="128" name="Google Shape;128;p20"/>
          <p:cNvSpPr txBox="1"/>
          <p:nvPr/>
        </p:nvSpPr>
        <p:spPr>
          <a:xfrm>
            <a:off x="7622913" y="3355625"/>
            <a:ext cx="712800" cy="63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0">
                <a:solidFill>
                  <a:schemeClr val="dk1"/>
                </a:solidFill>
              </a:rPr>
              <a:t>?</a:t>
            </a:r>
            <a:endParaRPr b="1" sz="5000">
              <a:solidFill>
                <a:schemeClr val="dk1"/>
              </a:solidFill>
            </a:endParaRPr>
          </a:p>
        </p:txBody>
      </p:sp>
      <p:sp>
        <p:nvSpPr>
          <p:cNvPr id="129" name="Google Shape;129;p20"/>
          <p:cNvSpPr/>
          <p:nvPr/>
        </p:nvSpPr>
        <p:spPr>
          <a:xfrm rot="-5400000">
            <a:off x="6494425" y="2591800"/>
            <a:ext cx="416700" cy="301200"/>
          </a:xfrm>
          <a:prstGeom prst="uturnArrow">
            <a:avLst>
              <a:gd fmla="val 25000" name="adj1"/>
              <a:gd fmla="val 25000" name="adj2"/>
              <a:gd fmla="val 25000" name="adj3"/>
              <a:gd fmla="val 43750" name="adj4"/>
              <a:gd fmla="val 75000" name="adj5"/>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30" name="Google Shape;130;p20"/>
          <p:cNvCxnSpPr/>
          <p:nvPr/>
        </p:nvCxnSpPr>
        <p:spPr>
          <a:xfrm>
            <a:off x="7906468" y="3076869"/>
            <a:ext cx="11100" cy="442500"/>
          </a:xfrm>
          <a:prstGeom prst="straightConnector1">
            <a:avLst/>
          </a:prstGeom>
          <a:noFill/>
          <a:ln cap="flat" cmpd="sng" w="28575">
            <a:solidFill>
              <a:schemeClr val="dk1"/>
            </a:solidFill>
            <a:prstDash val="solid"/>
            <a:round/>
            <a:headEnd len="med" w="med" type="none"/>
            <a:tailEnd len="med" w="med" type="triangle"/>
          </a:ln>
        </p:spPr>
      </p:cxnSp>
      <p:pic>
        <p:nvPicPr>
          <p:cNvPr id="131" name="Google Shape;131;p20" title="Figure 8.png"/>
          <p:cNvPicPr preferRelativeResize="0"/>
          <p:nvPr/>
        </p:nvPicPr>
        <p:blipFill>
          <a:blip r:embed="rId8">
            <a:alphaModFix/>
          </a:blip>
          <a:stretch>
            <a:fillRect/>
          </a:stretch>
        </p:blipFill>
        <p:spPr>
          <a:xfrm>
            <a:off x="7049813" y="142750"/>
            <a:ext cx="1724424" cy="17244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Continuous values?</a:t>
            </a:r>
            <a:endParaRPr/>
          </a:p>
        </p:txBody>
      </p:sp>
      <p:sp>
        <p:nvSpPr>
          <p:cNvPr id="137" name="Google Shape;137;p21"/>
          <p:cNvSpPr txBox="1"/>
          <p:nvPr>
            <p:ph idx="1" type="body"/>
          </p:nvPr>
        </p:nvSpPr>
        <p:spPr>
          <a:xfrm>
            <a:off x="3552588" y="3936150"/>
            <a:ext cx="1830000" cy="812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 example</a:t>
            </a:r>
            <a:endParaRPr sz="1400"/>
          </a:p>
          <a:p>
            <a:pPr indent="0" lvl="0" marL="0" rtl="0" algn="l">
              <a:spcBef>
                <a:spcPts val="1200"/>
              </a:spcBef>
              <a:spcAft>
                <a:spcPts val="1200"/>
              </a:spcAft>
              <a:buNone/>
            </a:pPr>
            <a:r>
              <a:rPr lang="en" sz="1400"/>
              <a:t>V</a:t>
            </a:r>
            <a:r>
              <a:rPr baseline="-25000" lang="en" sz="1400"/>
              <a:t>i</a:t>
            </a:r>
            <a:r>
              <a:rPr lang="en" sz="1400"/>
              <a:t> = tanh(u</a:t>
            </a:r>
            <a:r>
              <a:rPr baseline="-25000" lang="en" sz="1400"/>
              <a:t>i</a:t>
            </a:r>
            <a:r>
              <a:rPr lang="en" sz="1400"/>
              <a:t>)</a:t>
            </a:r>
            <a:endParaRPr sz="1400"/>
          </a:p>
        </p:txBody>
      </p:sp>
      <p:pic>
        <p:nvPicPr>
          <p:cNvPr id="138" name="Google Shape;138;p21"/>
          <p:cNvPicPr preferRelativeResize="0"/>
          <p:nvPr/>
        </p:nvPicPr>
        <p:blipFill>
          <a:blip r:embed="rId3">
            <a:alphaModFix/>
          </a:blip>
          <a:stretch>
            <a:fillRect/>
          </a:stretch>
        </p:blipFill>
        <p:spPr>
          <a:xfrm>
            <a:off x="228325" y="972800"/>
            <a:ext cx="3287701" cy="4064725"/>
          </a:xfrm>
          <a:prstGeom prst="rect">
            <a:avLst/>
          </a:prstGeom>
          <a:noFill/>
          <a:ln>
            <a:noFill/>
          </a:ln>
        </p:spPr>
      </p:pic>
      <p:sp>
        <p:nvSpPr>
          <p:cNvPr id="139" name="Google Shape;139;p21"/>
          <p:cNvSpPr txBox="1"/>
          <p:nvPr/>
        </p:nvSpPr>
        <p:spPr>
          <a:xfrm>
            <a:off x="2957000" y="4835325"/>
            <a:ext cx="2369400" cy="20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J. J. Hopfield, 1984</a:t>
            </a:r>
            <a:endParaRPr sz="1200">
              <a:solidFill>
                <a:schemeClr val="dk2"/>
              </a:solidFill>
            </a:endParaRPr>
          </a:p>
        </p:txBody>
      </p:sp>
      <p:pic>
        <p:nvPicPr>
          <p:cNvPr id="140" name="Google Shape;140;p21"/>
          <p:cNvPicPr preferRelativeResize="0"/>
          <p:nvPr/>
        </p:nvPicPr>
        <p:blipFill>
          <a:blip r:embed="rId4">
            <a:alphaModFix/>
          </a:blip>
          <a:stretch>
            <a:fillRect/>
          </a:stretch>
        </p:blipFill>
        <p:spPr>
          <a:xfrm>
            <a:off x="5419149" y="204643"/>
            <a:ext cx="3605774" cy="4734219"/>
          </a:xfrm>
          <a:prstGeom prst="rect">
            <a:avLst/>
          </a:prstGeom>
          <a:noFill/>
          <a:ln>
            <a:noFill/>
          </a:ln>
        </p:spPr>
      </p:pic>
      <p:sp>
        <p:nvSpPr>
          <p:cNvPr id="141" name="Google Shape;141;p21"/>
          <p:cNvSpPr/>
          <p:nvPr/>
        </p:nvSpPr>
        <p:spPr>
          <a:xfrm>
            <a:off x="1338850" y="4854550"/>
            <a:ext cx="780300" cy="202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42" name="Google Shape;142;p21"/>
          <p:cNvCxnSpPr>
            <a:stCxn id="141" idx="3"/>
          </p:cNvCxnSpPr>
          <p:nvPr/>
        </p:nvCxnSpPr>
        <p:spPr>
          <a:xfrm flipH="1" rot="10800000">
            <a:off x="2119150" y="4536550"/>
            <a:ext cx="1435200" cy="419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