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  <p:sldId id="265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19" autoAdjust="0"/>
  </p:normalViewPr>
  <p:slideViewPr>
    <p:cSldViewPr snapToGrid="0">
      <p:cViewPr>
        <p:scale>
          <a:sx n="95" d="100"/>
          <a:sy n="95" d="100"/>
        </p:scale>
        <p:origin x="118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interfac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Jeremy Quinto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794E-1F4F-4136-A2C5-7271862A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Database and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8B82-A661-4323-9FF4-4D2A8F7F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 provides an example movie database with a pre-built query in Cypher to generate ~500 different nodes.</a:t>
            </a:r>
          </a:p>
          <a:p>
            <a:endParaRPr lang="en-US" dirty="0"/>
          </a:p>
          <a:p>
            <a:r>
              <a:rPr lang="en-US" dirty="0"/>
              <a:t>The IMDB provided databases utilize .</a:t>
            </a:r>
            <a:r>
              <a:rPr lang="en-US" dirty="0" err="1"/>
              <a:t>tsv</a:t>
            </a:r>
            <a:r>
              <a:rPr lang="en-US" dirty="0"/>
              <a:t> (tab-separated value) files.</a:t>
            </a:r>
          </a:p>
          <a:p>
            <a:pPr lvl="1"/>
            <a:r>
              <a:rPr lang="en-US" dirty="0"/>
              <a:t>These are not inherently supported by Neo4j, though there are external sources that could possibly alleviate this.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1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09AE-C926-4AF8-9CBA-7EF0C4D3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AF64-1B95-40AA-BEA4-D4421779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NewSci</a:t>
            </a:r>
            <a:r>
              <a:rPr lang="en-US" dirty="0"/>
              <a:t>, we plan to use these types of databases for machine learning purposes as well as visualizations for showing correlations and discrepancies for data accumulated.</a:t>
            </a:r>
          </a:p>
          <a:p>
            <a:endParaRPr lang="en-US" dirty="0"/>
          </a:p>
          <a:p>
            <a:r>
              <a:rPr lang="en-US" dirty="0"/>
              <a:t>New upcoming graph database tools that appear to have potential in relation to ML are:</a:t>
            </a:r>
          </a:p>
          <a:p>
            <a:pPr lvl="1"/>
            <a:r>
              <a:rPr lang="en-US" dirty="0" err="1"/>
              <a:t>TigerGraph</a:t>
            </a:r>
            <a:endParaRPr lang="en-US" dirty="0"/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 err="1"/>
              <a:t>ArangoDB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7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EF1-63BF-4B24-A61B-96DE7A17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C737-2890-4EA8-9A6E-79E93570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handle relationships between data without constricting it to a pre-defined model.</a:t>
            </a:r>
          </a:p>
          <a:p>
            <a:endParaRPr lang="en-US" dirty="0"/>
          </a:p>
          <a:p>
            <a:r>
              <a:rPr lang="en-US" dirty="0"/>
              <a:t>Each data point stored is represented as an entity. (Node)</a:t>
            </a:r>
          </a:p>
          <a:p>
            <a:pPr lvl="1"/>
            <a:r>
              <a:rPr lang="en-US" dirty="0"/>
              <a:t>Each entity connects to others who are related to it based on similar features.</a:t>
            </a:r>
          </a:p>
          <a:p>
            <a:pPr lvl="1"/>
            <a:r>
              <a:rPr lang="en-US" dirty="0"/>
              <a:t>Additionally, entities can be tagged with labels for representing different roles in a domain.</a:t>
            </a:r>
          </a:p>
          <a:p>
            <a:pPr lvl="1"/>
            <a:endParaRPr lang="en-US" dirty="0"/>
          </a:p>
          <a:p>
            <a:r>
              <a:rPr lang="en-US" dirty="0"/>
              <a:t>This structure allows for data to be managed and handled around a few initial data points, as:</a:t>
            </a:r>
          </a:p>
          <a:p>
            <a:pPr lvl="1"/>
            <a:r>
              <a:rPr lang="en-US" dirty="0"/>
              <a:t>Complex queries can filter out what is visible to the user</a:t>
            </a:r>
          </a:p>
          <a:p>
            <a:pPr lvl="1"/>
            <a:r>
              <a:rPr lang="en-US" dirty="0"/>
              <a:t>The property graph model mapping attributes to constantly evolving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CB3F-ED40-477D-8AA5-E026D4E5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2136-5412-48B7-8FFE-EC134B8D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NoSQL graph database built for production scenario utilization.</a:t>
            </a:r>
          </a:p>
          <a:p>
            <a:endParaRPr lang="en-US" dirty="0"/>
          </a:p>
          <a:p>
            <a:r>
              <a:rPr lang="en-US" dirty="0"/>
              <a:t>Data is stored exactly how it is structured, but schema-optional.</a:t>
            </a:r>
          </a:p>
          <a:p>
            <a:pPr lvl="1"/>
            <a:r>
              <a:rPr lang="en-US" dirty="0"/>
              <a:t>Available to constrict data to a schema, but free to manipulate those values which are not deemed essential.</a:t>
            </a:r>
          </a:p>
          <a:p>
            <a:endParaRPr lang="en-US" dirty="0"/>
          </a:p>
          <a:p>
            <a:r>
              <a:rPr lang="en-US" dirty="0"/>
              <a:t>Uses Cypher, a declarative query language optimized for graphing databases.</a:t>
            </a:r>
          </a:p>
          <a:p>
            <a:pPr lvl="1"/>
            <a:r>
              <a:rPr lang="en-US" dirty="0"/>
              <a:t>Reduces the length of time required to write complex queries.</a:t>
            </a:r>
          </a:p>
          <a:p>
            <a:pPr lvl="1"/>
            <a:endParaRPr lang="en-US" dirty="0"/>
          </a:p>
          <a:p>
            <a:r>
              <a:rPr lang="en-US" dirty="0"/>
              <a:t>Analysis on </a:t>
            </a:r>
            <a:r>
              <a:rPr lang="en-US" dirty="0" err="1"/>
              <a:t>transactioned</a:t>
            </a:r>
            <a:r>
              <a:rPr lang="en-US" dirty="0"/>
              <a:t> data and dependencies on millions of data points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327656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D347-F6F9-4489-907E-A7AC31C1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C0BA-493E-468F-8B8A-EA71BE57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example database (either pre-defined or scraped from the web/APIs), explore graph databases using state-of-the-art tools to gain experience in handling large amounts of data in a production-level environment.</a:t>
            </a:r>
          </a:p>
          <a:p>
            <a:endParaRPr lang="en-US" dirty="0"/>
          </a:p>
          <a:p>
            <a:r>
              <a:rPr lang="en-US" dirty="0"/>
              <a:t>Since Neo4j is open-source, optimizations in querying and organizing data were speculated to be possible depending on the structure of the data.</a:t>
            </a:r>
          </a:p>
          <a:p>
            <a:endParaRPr lang="en-US" dirty="0"/>
          </a:p>
          <a:p>
            <a:r>
              <a:rPr lang="en-US" dirty="0"/>
              <a:t>Create documentation on the advances made during this project, and generalize it to other graph databases explored.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F8B0-9C5D-418E-8511-CCCD10B5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A6F7-5815-402F-B22A-0E74D1D3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the IMDB (Internet Movie Database) domain as a resource to obtain records to structure a database.</a:t>
            </a:r>
          </a:p>
          <a:p>
            <a:pPr lvl="1"/>
            <a:r>
              <a:rPr lang="en-US" dirty="0"/>
              <a:t>An API is provided by </a:t>
            </a:r>
            <a:r>
              <a:rPr lang="en-US" dirty="0" err="1"/>
              <a:t>rapidAPI</a:t>
            </a:r>
            <a:r>
              <a:rPr lang="en-US" dirty="0"/>
              <a:t> to access particular records of a movie.</a:t>
            </a:r>
          </a:p>
          <a:p>
            <a:endParaRPr lang="en-US" dirty="0"/>
          </a:p>
          <a:p>
            <a:r>
              <a:rPr lang="en-US" dirty="0"/>
              <a:t>IMDB alleviates the need to scrape their web resources for records by providing pre-defined movie datasets in the form of .</a:t>
            </a:r>
            <a:r>
              <a:rPr lang="en-US" dirty="0" err="1"/>
              <a:t>tsv</a:t>
            </a:r>
            <a:r>
              <a:rPr lang="en-US" dirty="0"/>
              <a:t> files for non-commercial purposes.</a:t>
            </a:r>
          </a:p>
          <a:p>
            <a:pPr lvl="1"/>
            <a:r>
              <a:rPr lang="en-US" dirty="0"/>
              <a:t>Different collections are available from </a:t>
            </a:r>
            <a:r>
              <a:rPr lang="en-US" dirty="0">
                <a:hlinkClick r:id="rId2"/>
              </a:rPr>
              <a:t>their provisioned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1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032F-AF46-415F-B755-9D24ED35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Neo4j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952876-6001-4B48-9C64-59BADBD8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804987"/>
            <a:ext cx="112204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3D2A-BC4D-4FF3-A395-A912A41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Cypher and the Neo4j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A33B-C1ED-4294-9A83-EC599D5A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 uses Bolt, a database protocol, to instantiate a browser for communication.</a:t>
            </a:r>
          </a:p>
          <a:p>
            <a:pPr lvl="1"/>
            <a:r>
              <a:rPr lang="en-US" dirty="0"/>
              <a:t>Using this, files associated with a database can be interacted with on a user-level, and applied to the database all in one interactive UI.</a:t>
            </a:r>
          </a:p>
          <a:p>
            <a:pPr lvl="1"/>
            <a:endParaRPr lang="en-US" dirty="0"/>
          </a:p>
          <a:p>
            <a:r>
              <a:rPr lang="en-US" dirty="0"/>
              <a:t>When running a query using this browser, multiple formats are provided:</a:t>
            </a:r>
          </a:p>
          <a:p>
            <a:pPr lvl="1"/>
            <a:r>
              <a:rPr lang="en-US" dirty="0"/>
              <a:t>Visual Graph</a:t>
            </a:r>
          </a:p>
          <a:p>
            <a:pPr lvl="1"/>
            <a:r>
              <a:rPr lang="en-US" dirty="0"/>
              <a:t>JSON Structure of the Query (</a:t>
            </a:r>
            <a:r>
              <a:rPr lang="en-US" dirty="0" err="1"/>
              <a:t>Key:Value</a:t>
            </a:r>
            <a:r>
              <a:rPr lang="en-US" dirty="0"/>
              <a:t> pairs)</a:t>
            </a:r>
          </a:p>
          <a:p>
            <a:pPr lvl="1"/>
            <a:r>
              <a:rPr lang="en-US" dirty="0"/>
              <a:t>Table output of the query given</a:t>
            </a:r>
          </a:p>
          <a:p>
            <a:pPr lvl="1"/>
            <a:r>
              <a:rPr lang="en-US" dirty="0"/>
              <a:t>Code output of the query given, includes protocol addresses and payload summary.</a:t>
            </a:r>
          </a:p>
        </p:txBody>
      </p:sp>
    </p:spTree>
    <p:extLst>
      <p:ext uri="{BB962C8B-B14F-4D97-AF65-F5344CB8AC3E}">
        <p14:creationId xmlns:p14="http://schemas.microsoft.com/office/powerpoint/2010/main" val="24545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6877-54CA-4C9A-AFC6-C7DA9C39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DD8F-2A2A-4798-A55A-C1A73682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7796"/>
            <a:ext cx="3753173" cy="4497609"/>
          </a:xfrm>
        </p:spPr>
        <p:txBody>
          <a:bodyPr/>
          <a:lstStyle/>
          <a:p>
            <a:r>
              <a:rPr lang="en-US" dirty="0"/>
              <a:t>Graph Databases are generally expected to have the following characteristics:</a:t>
            </a:r>
          </a:p>
          <a:p>
            <a:endParaRPr lang="en-US" dirty="0"/>
          </a:p>
          <a:p>
            <a:r>
              <a:rPr lang="en-US" dirty="0"/>
              <a:t>Nodes -&gt; Nouns</a:t>
            </a:r>
          </a:p>
          <a:p>
            <a:r>
              <a:rPr lang="en-US" dirty="0"/>
              <a:t>Relationships -&gt; Verbs</a:t>
            </a:r>
          </a:p>
          <a:p>
            <a:r>
              <a:rPr lang="en-US" dirty="0"/>
              <a:t>Properties -&gt; Nouns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C5AC0-CB44-4B75-B3F2-17C17516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97" y="1717797"/>
            <a:ext cx="593490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7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AC49-7916-4435-B601-C3461C31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4A63-2637-4977-BBAA-AE0E807D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searches for graph patterns.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adds new nodes.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DELETE removes duplicates and relationships of a particular node.</a:t>
            </a:r>
          </a:p>
          <a:p>
            <a:endParaRPr lang="en-US" dirty="0"/>
          </a:p>
          <a:p>
            <a:r>
              <a:rPr lang="en-US" dirty="0"/>
              <a:t>MERGE avoids duplication by combining matching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310C0-850D-4196-B719-6E09DFD3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07" y="2457736"/>
            <a:ext cx="4401164" cy="36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F83BD-A67C-48F4-9F4E-04C6DA93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97" y="3154375"/>
            <a:ext cx="5830114" cy="400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E6F90-B999-44B1-B818-154D69F1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597" y="3904937"/>
            <a:ext cx="5344271" cy="409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ECCFE-20D6-4477-84FD-583A0D1E6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899" y="4605736"/>
            <a:ext cx="4753638" cy="876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935F4F-4550-4DD1-9267-A2FDBA763AE6}"/>
              </a:ext>
            </a:extLst>
          </p:cNvPr>
          <p:cNvSpPr txBox="1"/>
          <p:nvPr/>
        </p:nvSpPr>
        <p:spPr>
          <a:xfrm>
            <a:off x="813154" y="5728996"/>
            <a:ext cx="107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SQL queries, WHERE clauses, and list comprehensions are also possible in using Cypher</a:t>
            </a:r>
          </a:p>
        </p:txBody>
      </p:sp>
    </p:spTree>
    <p:extLst>
      <p:ext uri="{BB962C8B-B14F-4D97-AF65-F5344CB8AC3E}">
        <p14:creationId xmlns:p14="http://schemas.microsoft.com/office/powerpoint/2010/main" val="326408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{5270EEB2-26A9-4F37-A72B-B5E424A34142}tf78438558_win32</Template>
  <TotalTime>1857</TotalTime>
  <Words>612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Neo4j</vt:lpstr>
      <vt:lpstr>Graph Databases</vt:lpstr>
      <vt:lpstr>Neo4j</vt:lpstr>
      <vt:lpstr>The Goal</vt:lpstr>
      <vt:lpstr>The Dataset</vt:lpstr>
      <vt:lpstr>Overview of the Neo4j Interface</vt:lpstr>
      <vt:lpstr>Learning Cypher and the Neo4j Browser</vt:lpstr>
      <vt:lpstr>Graph Visualization</vt:lpstr>
      <vt:lpstr>Cypher Syntax</vt:lpstr>
      <vt:lpstr>The Example Database and IMDB</vt:lpstr>
      <vt:lpstr>Other Graph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Jeremy Quinto</dc:creator>
  <cp:lastModifiedBy>Jeremy Quinto</cp:lastModifiedBy>
  <cp:revision>35</cp:revision>
  <dcterms:created xsi:type="dcterms:W3CDTF">2021-05-27T11:34:18Z</dcterms:created>
  <dcterms:modified xsi:type="dcterms:W3CDTF">2021-05-28T18:32:30Z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