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7" r:id="rId1"/>
  </p:sldMasterIdLst>
  <p:notesMasterIdLst>
    <p:notesMasterId r:id="rId16"/>
  </p:notesMasterIdLst>
  <p:handoutMasterIdLst>
    <p:handoutMasterId r:id="rId17"/>
  </p:handoutMasterIdLst>
  <p:sldIdLst>
    <p:sldId id="329" r:id="rId2"/>
    <p:sldId id="331" r:id="rId3"/>
    <p:sldId id="328" r:id="rId4"/>
    <p:sldId id="303" r:id="rId5"/>
    <p:sldId id="304" r:id="rId6"/>
    <p:sldId id="333" r:id="rId7"/>
    <p:sldId id="313" r:id="rId8"/>
    <p:sldId id="335" r:id="rId9"/>
    <p:sldId id="339" r:id="rId10"/>
    <p:sldId id="338" r:id="rId11"/>
    <p:sldId id="337" r:id="rId12"/>
    <p:sldId id="362" r:id="rId13"/>
    <p:sldId id="341" r:id="rId14"/>
    <p:sldId id="325" r:id="rId15"/>
  </p:sldIdLst>
  <p:sldSz cx="9144000" cy="6858000" type="letter"/>
  <p:notesSz cx="7010400" cy="9296400"/>
  <p:defaultTextStyle>
    <a:defPPr>
      <a:defRPr lang="en-US"/>
    </a:defPPr>
    <a:lvl1pPr marL="0" algn="l" defTabSz="571211" rtl="0" eaLnBrk="1" latinLnBrk="0" hangingPunct="1">
      <a:defRPr sz="2200" kern="1200">
        <a:solidFill>
          <a:schemeClr val="tx1"/>
        </a:solidFill>
        <a:latin typeface="+mn-lt"/>
        <a:ea typeface="+mn-ea"/>
        <a:cs typeface="+mn-cs"/>
      </a:defRPr>
    </a:lvl1pPr>
    <a:lvl2pPr marL="571211" algn="l" defTabSz="571211" rtl="0" eaLnBrk="1" latinLnBrk="0" hangingPunct="1">
      <a:defRPr sz="2200" kern="1200">
        <a:solidFill>
          <a:schemeClr val="tx1"/>
        </a:solidFill>
        <a:latin typeface="+mn-lt"/>
        <a:ea typeface="+mn-ea"/>
        <a:cs typeface="+mn-cs"/>
      </a:defRPr>
    </a:lvl2pPr>
    <a:lvl3pPr marL="1142422" algn="l" defTabSz="571211" rtl="0" eaLnBrk="1" latinLnBrk="0" hangingPunct="1">
      <a:defRPr sz="2200" kern="1200">
        <a:solidFill>
          <a:schemeClr val="tx1"/>
        </a:solidFill>
        <a:latin typeface="+mn-lt"/>
        <a:ea typeface="+mn-ea"/>
        <a:cs typeface="+mn-cs"/>
      </a:defRPr>
    </a:lvl3pPr>
    <a:lvl4pPr marL="1713633" algn="l" defTabSz="571211" rtl="0" eaLnBrk="1" latinLnBrk="0" hangingPunct="1">
      <a:defRPr sz="2200" kern="1200">
        <a:solidFill>
          <a:schemeClr val="tx1"/>
        </a:solidFill>
        <a:latin typeface="+mn-lt"/>
        <a:ea typeface="+mn-ea"/>
        <a:cs typeface="+mn-cs"/>
      </a:defRPr>
    </a:lvl4pPr>
    <a:lvl5pPr marL="2284844" algn="l" defTabSz="571211" rtl="0" eaLnBrk="1" latinLnBrk="0" hangingPunct="1">
      <a:defRPr sz="2200" kern="1200">
        <a:solidFill>
          <a:schemeClr val="tx1"/>
        </a:solidFill>
        <a:latin typeface="+mn-lt"/>
        <a:ea typeface="+mn-ea"/>
        <a:cs typeface="+mn-cs"/>
      </a:defRPr>
    </a:lvl5pPr>
    <a:lvl6pPr marL="2856055" algn="l" defTabSz="571211" rtl="0" eaLnBrk="1" latinLnBrk="0" hangingPunct="1">
      <a:defRPr sz="2200" kern="1200">
        <a:solidFill>
          <a:schemeClr val="tx1"/>
        </a:solidFill>
        <a:latin typeface="+mn-lt"/>
        <a:ea typeface="+mn-ea"/>
        <a:cs typeface="+mn-cs"/>
      </a:defRPr>
    </a:lvl6pPr>
    <a:lvl7pPr marL="3427265" algn="l" defTabSz="571211" rtl="0" eaLnBrk="1" latinLnBrk="0" hangingPunct="1">
      <a:defRPr sz="2200" kern="1200">
        <a:solidFill>
          <a:schemeClr val="tx1"/>
        </a:solidFill>
        <a:latin typeface="+mn-lt"/>
        <a:ea typeface="+mn-ea"/>
        <a:cs typeface="+mn-cs"/>
      </a:defRPr>
    </a:lvl7pPr>
    <a:lvl8pPr marL="3998477" algn="l" defTabSz="571211" rtl="0" eaLnBrk="1" latinLnBrk="0" hangingPunct="1">
      <a:defRPr sz="2200" kern="1200">
        <a:solidFill>
          <a:schemeClr val="tx1"/>
        </a:solidFill>
        <a:latin typeface="+mn-lt"/>
        <a:ea typeface="+mn-ea"/>
        <a:cs typeface="+mn-cs"/>
      </a:defRPr>
    </a:lvl8pPr>
    <a:lvl9pPr marL="4569687" algn="l" defTabSz="571211" rtl="0" eaLnBrk="1" latinLnBrk="0" hangingPunct="1">
      <a:defRPr sz="2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ako Harada" initials="MH"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7D88C"/>
    <a:srgbClr val="FFFFCC"/>
    <a:srgbClr val="000000"/>
    <a:srgbClr val="FFF5CC"/>
    <a:srgbClr val="FFFF00"/>
    <a:srgbClr val="FFCC00"/>
    <a:srgbClr val="005E30"/>
    <a:srgbClr val="1858A8"/>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770" autoAdjust="0"/>
    <p:restoredTop sz="66468" autoAdjust="0"/>
  </p:normalViewPr>
  <p:slideViewPr>
    <p:cSldViewPr snapToGrid="0" snapToObjects="1">
      <p:cViewPr varScale="1">
        <p:scale>
          <a:sx n="73" d="100"/>
          <a:sy n="73" d="100"/>
        </p:scale>
        <p:origin x="-2640" y="-90"/>
      </p:cViewPr>
      <p:guideLst>
        <p:guide orient="horz" pos="40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7-29T02:19:28.241" idx="2">
    <p:pos x="3" y="1861"/>
    <p:text>added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7-29T02:25:37.264" idx="3">
    <p:pos x="65" y="1772"/>
    <p:text>The name and the location of PackageContents.xml is fixed. 
Other than that, the publisher is free to organize the necessary files for their convinience.  This is recommended structure.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3-07-29T02:59:39.456" idx="5">
    <p:pos x="0" y="363"/>
    <p:text>modified with 's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3-07-29T02:29:50.955" idx="4">
    <p:pos x="41" y="1147"/>
    <p:text>Added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t>8/12/2013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t>8/12/2013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571211" rtl="0" eaLnBrk="1" latinLnBrk="0" hangingPunct="1">
      <a:defRPr sz="1500" kern="1200">
        <a:solidFill>
          <a:schemeClr val="tx1"/>
        </a:solidFill>
        <a:latin typeface="+mn-lt"/>
        <a:ea typeface="+mn-ea"/>
        <a:cs typeface="+mn-cs"/>
      </a:defRPr>
    </a:lvl1pPr>
    <a:lvl2pPr marL="571211" algn="l" defTabSz="571211" rtl="0" eaLnBrk="1" latinLnBrk="0" hangingPunct="1">
      <a:defRPr sz="1500" kern="1200">
        <a:solidFill>
          <a:schemeClr val="tx1"/>
        </a:solidFill>
        <a:latin typeface="+mn-lt"/>
        <a:ea typeface="+mn-ea"/>
        <a:cs typeface="+mn-cs"/>
      </a:defRPr>
    </a:lvl2pPr>
    <a:lvl3pPr marL="1142422" algn="l" defTabSz="571211" rtl="0" eaLnBrk="1" latinLnBrk="0" hangingPunct="1">
      <a:defRPr sz="1500" kern="1200">
        <a:solidFill>
          <a:schemeClr val="tx1"/>
        </a:solidFill>
        <a:latin typeface="+mn-lt"/>
        <a:ea typeface="+mn-ea"/>
        <a:cs typeface="+mn-cs"/>
      </a:defRPr>
    </a:lvl3pPr>
    <a:lvl4pPr marL="1713633" algn="l" defTabSz="571211" rtl="0" eaLnBrk="1" latinLnBrk="0" hangingPunct="1">
      <a:defRPr sz="1500" kern="1200">
        <a:solidFill>
          <a:schemeClr val="tx1"/>
        </a:solidFill>
        <a:latin typeface="+mn-lt"/>
        <a:ea typeface="+mn-ea"/>
        <a:cs typeface="+mn-cs"/>
      </a:defRPr>
    </a:lvl4pPr>
    <a:lvl5pPr marL="2284844" algn="l" defTabSz="571211" rtl="0" eaLnBrk="1" latinLnBrk="0" hangingPunct="1">
      <a:defRPr sz="1500" kern="1200">
        <a:solidFill>
          <a:schemeClr val="tx1"/>
        </a:solidFill>
        <a:latin typeface="+mn-lt"/>
        <a:ea typeface="+mn-ea"/>
        <a:cs typeface="+mn-cs"/>
      </a:defRPr>
    </a:lvl5pPr>
    <a:lvl6pPr marL="2856055" algn="l" defTabSz="571211" rtl="0" eaLnBrk="1" latinLnBrk="0" hangingPunct="1">
      <a:defRPr sz="1500" kern="1200">
        <a:solidFill>
          <a:schemeClr val="tx1"/>
        </a:solidFill>
        <a:latin typeface="+mn-lt"/>
        <a:ea typeface="+mn-ea"/>
        <a:cs typeface="+mn-cs"/>
      </a:defRPr>
    </a:lvl6pPr>
    <a:lvl7pPr marL="3427265" algn="l" defTabSz="571211" rtl="0" eaLnBrk="1" latinLnBrk="0" hangingPunct="1">
      <a:defRPr sz="1500" kern="1200">
        <a:solidFill>
          <a:schemeClr val="tx1"/>
        </a:solidFill>
        <a:latin typeface="+mn-lt"/>
        <a:ea typeface="+mn-ea"/>
        <a:cs typeface="+mn-cs"/>
      </a:defRPr>
    </a:lvl7pPr>
    <a:lvl8pPr marL="3998477" algn="l" defTabSz="571211" rtl="0" eaLnBrk="1" latinLnBrk="0" hangingPunct="1">
      <a:defRPr sz="1500" kern="1200">
        <a:solidFill>
          <a:schemeClr val="tx1"/>
        </a:solidFill>
        <a:latin typeface="+mn-lt"/>
        <a:ea typeface="+mn-ea"/>
        <a:cs typeface="+mn-cs"/>
      </a:defRPr>
    </a:lvl8pPr>
    <a:lvl9pPr marL="4569687" algn="l" defTabSz="57121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now talk about the guidelines</a:t>
            </a:r>
            <a:r>
              <a:rPr lang="en-US" baseline="0" dirty="0" smtClean="0"/>
              <a:t> for preparing your app for publication to the exchange store.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a:t>
            </a:fld>
            <a:endParaRPr lang="en-US" dirty="0"/>
          </a:p>
        </p:txBody>
      </p:sp>
    </p:spTree>
    <p:extLst>
      <p:ext uri="{BB962C8B-B14F-4D97-AF65-F5344CB8AC3E}">
        <p14:creationId xmlns:p14="http://schemas.microsoft.com/office/powerpoint/2010/main" val="60190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a:t>
            </a:r>
            <a:r>
              <a:rPr lang="en-US" baseline="0" dirty="0" smtClean="0"/>
              <a:t>a typical PackageContents.xml file looks like. As I mentioned previously, the information in this file is completed by Autodesk from your submission information. However, understanding how it works might be helpful for </a:t>
            </a:r>
            <a:r>
              <a:rPr lang="en-US" baseline="0" dirty="0" err="1" smtClean="0"/>
              <a:t>truobleshoorting</a:t>
            </a:r>
            <a:r>
              <a:rPr lang="en-US" baseline="0" dirty="0" smtClean="0"/>
              <a:t> while testing your apps.  </a:t>
            </a:r>
          </a:p>
          <a:p>
            <a:endParaRPr lang="en-US" baseline="0" dirty="0" smtClean="0"/>
          </a:p>
          <a:p>
            <a:pPr marL="285750" indent="-285750">
              <a:buFontTx/>
              <a:buChar char="-"/>
            </a:pPr>
            <a:r>
              <a:rPr lang="en-US" baseline="0" dirty="0" smtClean="0"/>
              <a:t>PackageContents.xml includes two kinds information: installer information and run-time information. </a:t>
            </a:r>
          </a:p>
          <a:p>
            <a:pPr marL="285750" indent="-285750">
              <a:buFontTx/>
              <a:buChar char="-"/>
            </a:pPr>
            <a:r>
              <a:rPr lang="en-US" baseline="0" dirty="0" smtClean="0"/>
              <a:t>Under Components, you will notice a tag called </a:t>
            </a:r>
            <a:r>
              <a:rPr lang="en-US" baseline="0" dirty="0" err="1" smtClean="0"/>
              <a:t>ComponentEntry</a:t>
            </a:r>
            <a:r>
              <a:rPr lang="en-US" baseline="0" dirty="0" smtClean="0"/>
              <a:t> which contains a property called </a:t>
            </a:r>
            <a:r>
              <a:rPr lang="en-US" baseline="0" dirty="0" err="1" smtClean="0"/>
              <a:t>ModuleName</a:t>
            </a:r>
            <a:r>
              <a:rPr lang="en-US" baseline="0" dirty="0" smtClean="0"/>
              <a:t>. This property represents the path to the add-in manifest file. You will notice that the path is a relative path</a:t>
            </a:r>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182849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now wonder how </a:t>
            </a:r>
            <a:r>
              <a:rPr lang="en-US" dirty="0" err="1" smtClean="0"/>
              <a:t>revit</a:t>
            </a:r>
            <a:r>
              <a:rPr lang="en-US" dirty="0" smtClean="0"/>
              <a:t> uses the install paths and bundle structure.</a:t>
            </a:r>
          </a:p>
          <a:p>
            <a:endParaRPr lang="en-US" dirty="0" smtClean="0"/>
          </a:p>
          <a:p>
            <a:pPr marL="285750" indent="-285750">
              <a:buFontTx/>
              <a:buChar char="-"/>
            </a:pPr>
            <a:r>
              <a:rPr lang="en-US" baseline="0" dirty="0" smtClean="0"/>
              <a:t>Revit first looks under the </a:t>
            </a:r>
            <a:r>
              <a:rPr lang="en-US" baseline="0" dirty="0" err="1" smtClean="0"/>
              <a:t>programdata</a:t>
            </a:r>
            <a:r>
              <a:rPr lang="en-US" baseline="0" dirty="0" smtClean="0"/>
              <a:t> and </a:t>
            </a:r>
            <a:r>
              <a:rPr lang="en-US" baseline="0" dirty="0" err="1" smtClean="0"/>
              <a:t>appdata</a:t>
            </a:r>
            <a:r>
              <a:rPr lang="en-US" baseline="0" dirty="0" smtClean="0"/>
              <a:t> standard install locations for the bundle folders.</a:t>
            </a:r>
          </a:p>
          <a:p>
            <a:pPr marL="285750" indent="-285750">
              <a:buFontTx/>
              <a:buChar char="-"/>
            </a:pPr>
            <a:r>
              <a:rPr lang="en-US" baseline="0" dirty="0" smtClean="0"/>
              <a:t>It then parses the PackageContents.xml file for each of the bundles and checks if they are Revit apps.</a:t>
            </a:r>
          </a:p>
          <a:p>
            <a:pPr marL="285750" indent="-285750">
              <a:buFontTx/>
              <a:buChar char="-"/>
            </a:pPr>
            <a:r>
              <a:rPr lang="en-US" baseline="0" dirty="0" smtClean="0"/>
              <a:t>It then reads the path to the </a:t>
            </a:r>
            <a:r>
              <a:rPr lang="en-US" baseline="0" dirty="0" err="1" smtClean="0"/>
              <a:t>addin</a:t>
            </a:r>
            <a:r>
              <a:rPr lang="en-US" baseline="0" dirty="0" smtClean="0"/>
              <a:t> manifest file and loads the app using the manifest file.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1445716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experienced Revit developer,</a:t>
            </a:r>
            <a:r>
              <a:rPr lang="en-US" baseline="0" dirty="0" smtClean="0"/>
              <a:t> you should be familiar with the </a:t>
            </a:r>
            <a:r>
              <a:rPr lang="en-US" baseline="0" dirty="0" err="1" smtClean="0"/>
              <a:t>addin</a:t>
            </a:r>
            <a:r>
              <a:rPr lang="en-US" baseline="0" dirty="0" smtClean="0"/>
              <a:t> manifest file.</a:t>
            </a:r>
          </a:p>
          <a:p>
            <a:pPr marL="285750" indent="-285750">
              <a:buFontTx/>
              <a:buChar char="-"/>
            </a:pPr>
            <a:r>
              <a:rPr lang="en-US" baseline="0" dirty="0" smtClean="0"/>
              <a:t>A typical </a:t>
            </a:r>
            <a:r>
              <a:rPr lang="en-US" baseline="0" dirty="0" err="1" smtClean="0"/>
              <a:t>addin</a:t>
            </a:r>
            <a:r>
              <a:rPr lang="en-US" baseline="0" dirty="0" smtClean="0"/>
              <a:t> manifest file for an exchange store app looks like this</a:t>
            </a:r>
          </a:p>
          <a:p>
            <a:pPr marL="285750" indent="-285750">
              <a:buFontTx/>
              <a:buChar char="-"/>
            </a:pPr>
            <a:r>
              <a:rPr lang="en-US" baseline="0" dirty="0" smtClean="0"/>
              <a:t>You will observe that the path to the application DLL is a relative path</a:t>
            </a:r>
          </a:p>
          <a:p>
            <a:pPr marL="285750" indent="-285750">
              <a:buFontTx/>
              <a:buChar char="-"/>
            </a:pPr>
            <a:r>
              <a:rPr lang="en-US" baseline="0" dirty="0" smtClean="0"/>
              <a:t>Starting with Revit 2014, Revit will load an app without restart as soon as a new </a:t>
            </a:r>
            <a:r>
              <a:rPr lang="en-US" baseline="0" dirty="0" err="1" smtClean="0"/>
              <a:t>addin</a:t>
            </a:r>
            <a:r>
              <a:rPr lang="en-US" baseline="0" dirty="0" smtClean="0"/>
              <a:t> manifest file is detected by it.</a:t>
            </a:r>
          </a:p>
          <a:p>
            <a:pPr marL="285750" indent="-285750">
              <a:buFontTx/>
              <a:buChar char="-"/>
            </a:pPr>
            <a:r>
              <a:rPr lang="en-US" baseline="0" dirty="0" smtClean="0"/>
              <a:t>If you do not want this behavior, you can explicitly set the tag called </a:t>
            </a:r>
            <a:r>
              <a:rPr lang="en-US" baseline="0" dirty="0" err="1" smtClean="0"/>
              <a:t>AllowLoadIntoExistingSession</a:t>
            </a:r>
            <a:r>
              <a:rPr lang="en-US" baseline="0" dirty="0" smtClean="0"/>
              <a:t> to false.</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318872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concludes the guidelines section of this presentation for the exchange store apps.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15420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end of the presentation. Thank you </a:t>
            </a:r>
            <a:r>
              <a:rPr lang="en-US" smtClean="0"/>
              <a:t>for</a:t>
            </a:r>
            <a:r>
              <a:rPr lang="en-US" baseline="0" smtClean="0"/>
              <a:t> watching </a:t>
            </a:r>
            <a:r>
              <a:rPr lang="en-US" baseline="0" dirty="0" smtClean="0"/>
              <a:t>it patiently.</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60984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overview of all the steps necessary to publish your app:</a:t>
            </a:r>
          </a:p>
          <a:p>
            <a:endParaRPr lang="en-US" dirty="0" smtClean="0"/>
          </a:p>
          <a:p>
            <a:pPr marL="285750" indent="-285750">
              <a:buFontTx/>
              <a:buChar char="-"/>
            </a:pPr>
            <a:r>
              <a:rPr lang="en-US" baseline="0" dirty="0" smtClean="0"/>
              <a:t>First the app needs to be prepared based on certain guidelines</a:t>
            </a:r>
          </a:p>
          <a:p>
            <a:pPr marL="285750" indent="-285750">
              <a:buFontTx/>
              <a:buChar char="-"/>
            </a:pPr>
            <a:r>
              <a:rPr lang="en-US" baseline="0" dirty="0" smtClean="0"/>
              <a:t>Next, publishing information needs to be gathered, organized and prepared.</a:t>
            </a:r>
          </a:p>
          <a:p>
            <a:pPr marL="285750" indent="-285750">
              <a:buFontTx/>
              <a:buChar char="-"/>
            </a:pPr>
            <a:r>
              <a:rPr lang="en-US" baseline="0" dirty="0" smtClean="0"/>
              <a:t>The app is then submitted to the store along with the publishing information</a:t>
            </a:r>
          </a:p>
          <a:p>
            <a:pPr marL="285750" indent="-285750">
              <a:buFontTx/>
              <a:buChar char="-"/>
            </a:pPr>
            <a:r>
              <a:rPr lang="en-US" baseline="0" dirty="0" smtClean="0"/>
              <a:t>Autodesk then creates the help file template and installer for your app.</a:t>
            </a:r>
          </a:p>
          <a:p>
            <a:pPr marL="285750" indent="-285750">
              <a:buFontTx/>
              <a:buChar char="-"/>
            </a:pPr>
            <a:r>
              <a:rPr lang="en-US" baseline="0" dirty="0" smtClean="0"/>
              <a:t>This installer is then sent to you for verification and testing. One of the things we would like you to do during verification is to complete the help documentation for your app based on the HTML Help file template we provide to you.</a:t>
            </a:r>
          </a:p>
          <a:p>
            <a:pPr marL="285750" indent="-285750">
              <a:buFontTx/>
              <a:buChar char="-"/>
            </a:pPr>
            <a:r>
              <a:rPr lang="en-US" baseline="0" dirty="0" smtClean="0"/>
              <a:t>Once you approve that the installer and app are behaving as desired, Autodesk goes ahead and publishes the app to the store.</a:t>
            </a:r>
          </a:p>
          <a:p>
            <a:pPr marL="285750" indent="-285750">
              <a:buFontTx/>
              <a:buChar char="-"/>
            </a:pPr>
            <a:endParaRPr lang="en-US" dirty="0" smtClean="0"/>
          </a:p>
          <a:p>
            <a:r>
              <a:rPr lang="en-US" dirty="0" smtClean="0"/>
              <a:t>There are two main pieces that</a:t>
            </a:r>
            <a:r>
              <a:rPr lang="en-US" baseline="0" dirty="0" smtClean="0"/>
              <a:t> you, as a developer will be working on: One is an app itself, and the other is publishing information. This includes providing icons used in the store page and help summary displayed during the install process. I will now explain the guidelines to satisfy for your app.</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141361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guidelines can be categorized</a:t>
            </a:r>
            <a:r>
              <a:rPr lang="en-US" baseline="0" dirty="0" smtClean="0"/>
              <a:t> as </a:t>
            </a:r>
            <a:r>
              <a:rPr lang="en-US" dirty="0" smtClean="0"/>
              <a:t>follows: (read the PPT)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40035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571211" rtl="0" eaLnBrk="1" fontAlgn="auto" latinLnBrk="0" hangingPunct="1">
              <a:lnSpc>
                <a:spcPct val="100000"/>
              </a:lnSpc>
              <a:spcBef>
                <a:spcPts val="0"/>
              </a:spcBef>
              <a:spcAft>
                <a:spcPts val="0"/>
              </a:spcAft>
              <a:buClrTx/>
              <a:buSzTx/>
              <a:buFontTx/>
              <a:buNone/>
              <a:tabLst/>
              <a:defRPr/>
            </a:pPr>
            <a:r>
              <a:rPr lang="en-US" dirty="0" smtClean="0"/>
              <a:t>Here are the guidelines for the ribbon button:</a:t>
            </a:r>
          </a:p>
          <a:p>
            <a:pPr marL="0" marR="0" indent="0" algn="l" defTabSz="571211" rtl="0" eaLnBrk="1" fontAlgn="auto" latinLnBrk="0" hangingPunct="1">
              <a:lnSpc>
                <a:spcPct val="100000"/>
              </a:lnSpc>
              <a:spcBef>
                <a:spcPts val="0"/>
              </a:spcBef>
              <a:spcAft>
                <a:spcPts val="0"/>
              </a:spcAft>
              <a:buClrTx/>
              <a:buSzTx/>
              <a:buFontTx/>
              <a:buNone/>
              <a:tabLst/>
              <a:defRPr/>
            </a:pPr>
            <a:endParaRPr lang="en-US" dirty="0" smtClean="0"/>
          </a:p>
          <a:p>
            <a:pPr marL="285750" marR="0" indent="-285750" algn="l" defTabSz="571211" rtl="0" eaLnBrk="1" fontAlgn="auto" latinLnBrk="0" hangingPunct="1">
              <a:lnSpc>
                <a:spcPct val="100000"/>
              </a:lnSpc>
              <a:spcBef>
                <a:spcPts val="0"/>
              </a:spcBef>
              <a:spcAft>
                <a:spcPts val="0"/>
              </a:spcAft>
              <a:buClrTx/>
              <a:buSzTx/>
              <a:buFontTx/>
              <a:buChar char="-"/>
              <a:tabLst/>
              <a:defRPr/>
            </a:pPr>
            <a:r>
              <a:rPr lang="en-US" dirty="0" smtClean="0"/>
              <a:t>Your application should have a ribbon button</a:t>
            </a:r>
          </a:p>
          <a:p>
            <a:pPr marL="285750" marR="0" indent="-285750" algn="l" defTabSz="571211" rtl="0" eaLnBrk="1" fontAlgn="auto" latinLnBrk="0" hangingPunct="1">
              <a:lnSpc>
                <a:spcPct val="100000"/>
              </a:lnSpc>
              <a:spcBef>
                <a:spcPts val="0"/>
              </a:spcBef>
              <a:spcAft>
                <a:spcPts val="0"/>
              </a:spcAft>
              <a:buClrTx/>
              <a:buSzTx/>
              <a:buFontTx/>
              <a:buChar char="-"/>
              <a:tabLst/>
              <a:defRPr/>
            </a:pPr>
            <a:r>
              <a:rPr lang="en-US" dirty="0" smtClean="0"/>
              <a:t>Your application cannot be placed under “External Tools” button</a:t>
            </a:r>
          </a:p>
          <a:p>
            <a:pPr marL="285750" marR="0" indent="-285750" algn="l" defTabSz="571211" rtl="0" eaLnBrk="1" fontAlgn="auto" latinLnBrk="0" hangingPunct="1">
              <a:lnSpc>
                <a:spcPct val="100000"/>
              </a:lnSpc>
              <a:spcBef>
                <a:spcPts val="0"/>
              </a:spcBef>
              <a:spcAft>
                <a:spcPts val="0"/>
              </a:spcAft>
              <a:buClrTx/>
              <a:buSzTx/>
              <a:buFontTx/>
              <a:buChar char="-"/>
              <a:tabLst/>
              <a:defRPr/>
            </a:pPr>
            <a:r>
              <a:rPr lang="en-US" dirty="0" smtClean="0"/>
              <a:t>Your</a:t>
            </a:r>
            <a:r>
              <a:rPr lang="en-US" baseline="0" dirty="0" smtClean="0"/>
              <a:t> App ribbon button is placed in the Add-ins tab by default</a:t>
            </a:r>
          </a:p>
          <a:p>
            <a:pPr marL="285750" marR="0" indent="-285750" algn="l" defTabSz="571211" rtl="0" eaLnBrk="1" fontAlgn="auto" latinLnBrk="0" hangingPunct="1">
              <a:lnSpc>
                <a:spcPct val="100000"/>
              </a:lnSpc>
              <a:spcBef>
                <a:spcPts val="0"/>
              </a:spcBef>
              <a:spcAft>
                <a:spcPts val="0"/>
              </a:spcAft>
              <a:buClrTx/>
              <a:buSzTx/>
              <a:buFontTx/>
              <a:buChar char="-"/>
              <a:tabLst/>
              <a:defRPr/>
            </a:pPr>
            <a:r>
              <a:rPr lang="en-US" baseline="0" dirty="0" smtClean="0"/>
              <a:t>Optionally, if you application includes many functions and requires many spaces under one tab, you may choose to use custom tab. </a:t>
            </a:r>
          </a:p>
          <a:p>
            <a:pPr marL="285750" marR="0" indent="-285750" algn="l" defTabSz="571211" rtl="0" eaLnBrk="1" fontAlgn="auto" latinLnBrk="0" hangingPunct="1">
              <a:lnSpc>
                <a:spcPct val="100000"/>
              </a:lnSpc>
              <a:spcBef>
                <a:spcPts val="0"/>
              </a:spcBef>
              <a:spcAft>
                <a:spcPts val="0"/>
              </a:spcAft>
              <a:buClrTx/>
              <a:buSzTx/>
              <a:buFontTx/>
              <a:buChar char="-"/>
              <a:tabLst/>
              <a:defRPr/>
            </a:pPr>
            <a:r>
              <a:rPr lang="en-US" baseline="0" dirty="0" smtClean="0"/>
              <a:t>The app ribbon button needs to follow the Autodesk Icon guidelines under the Revit SDK and Ribbon guidelines available on the wiki help.</a:t>
            </a:r>
            <a:endParaRPr lang="en-US" dirty="0" smtClean="0"/>
          </a:p>
          <a:p>
            <a:pPr marL="0" marR="0" indent="0" algn="l" defTabSz="571211"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8747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571211" rtl="0" eaLnBrk="1" fontAlgn="auto" latinLnBrk="0" hangingPunct="1">
              <a:lnSpc>
                <a:spcPct val="100000"/>
              </a:lnSpc>
              <a:spcBef>
                <a:spcPts val="0"/>
              </a:spcBef>
              <a:spcAft>
                <a:spcPts val="0"/>
              </a:spcAft>
              <a:buClrTx/>
              <a:buSzTx/>
              <a:buFontTx/>
              <a:buNone/>
              <a:tabLst/>
              <a:defRPr/>
            </a:pPr>
            <a:r>
              <a:rPr lang="en-US" dirty="0" smtClean="0"/>
              <a:t>We also ask you to add contextual help on your button. You can use the</a:t>
            </a:r>
            <a:r>
              <a:rPr lang="en-US" baseline="0" dirty="0" smtClean="0"/>
              <a:t> </a:t>
            </a:r>
            <a:r>
              <a:rPr lang="en-US" baseline="0" dirty="0" err="1" smtClean="0"/>
              <a:t>setContextualHelp</a:t>
            </a:r>
            <a:r>
              <a:rPr lang="en-US" baseline="0" dirty="0" smtClean="0"/>
              <a:t> method to link to an external help page, or a local help file, or Autodesk help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99562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571211" rtl="0" eaLnBrk="1" fontAlgn="auto" latinLnBrk="0" hangingPunct="1">
              <a:lnSpc>
                <a:spcPct val="100000"/>
              </a:lnSpc>
              <a:spcBef>
                <a:spcPts val="0"/>
              </a:spcBef>
              <a:spcAft>
                <a:spcPts val="0"/>
              </a:spcAft>
              <a:buClrTx/>
              <a:buSzTx/>
              <a:buFontTx/>
              <a:buNone/>
              <a:tabLst/>
              <a:defRPr/>
            </a:pPr>
            <a:r>
              <a:rPr lang="en-US" sz="1600" dirty="0" smtClean="0"/>
              <a:t>Here are the guidelines</a:t>
            </a:r>
            <a:r>
              <a:rPr lang="en-US" sz="1600" baseline="0" dirty="0" smtClean="0"/>
              <a:t> for the install location for your app.</a:t>
            </a:r>
            <a:endParaRPr lang="en-US" sz="1600" dirty="0" smtClean="0"/>
          </a:p>
          <a:p>
            <a:pPr marL="0" marR="0" indent="0" algn="l" defTabSz="571211"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571211" rtl="0" eaLnBrk="1" fontAlgn="auto" latinLnBrk="0" hangingPunct="1">
              <a:lnSpc>
                <a:spcPct val="100000"/>
              </a:lnSpc>
              <a:spcBef>
                <a:spcPts val="0"/>
              </a:spcBef>
              <a:spcAft>
                <a:spcPts val="0"/>
              </a:spcAft>
              <a:buClrTx/>
              <a:buSzTx/>
              <a:buFontTx/>
              <a:buNone/>
              <a:tabLst/>
              <a:defRPr/>
            </a:pPr>
            <a:r>
              <a:rPr lang="en-US" sz="1600" dirty="0" smtClean="0"/>
              <a:t>App</a:t>
            </a:r>
            <a:r>
              <a:rPr lang="en-US" sz="1600" baseline="0" dirty="0" smtClean="0"/>
              <a:t> store Apps can be installed under two main sub-folders. </a:t>
            </a:r>
          </a:p>
          <a:p>
            <a:pPr marL="0" marR="0" indent="0" algn="l" defTabSz="571211" rtl="0" eaLnBrk="1" fontAlgn="auto" latinLnBrk="0" hangingPunct="1">
              <a:lnSpc>
                <a:spcPct val="100000"/>
              </a:lnSpc>
              <a:spcBef>
                <a:spcPts val="0"/>
              </a:spcBef>
              <a:spcAft>
                <a:spcPts val="0"/>
              </a:spcAft>
              <a:buClrTx/>
              <a:buSzTx/>
              <a:buFontTx/>
              <a:buNone/>
              <a:tabLst/>
              <a:defRPr/>
            </a:pPr>
            <a:r>
              <a:rPr lang="en-US" sz="1600" baseline="0" dirty="0" smtClean="0"/>
              <a:t>If it is to be installed for all users on the machine, it will be installed under %</a:t>
            </a:r>
            <a:r>
              <a:rPr lang="en-US" sz="1600" baseline="0" dirty="0" err="1" smtClean="0"/>
              <a:t>ProgramData</a:t>
            </a:r>
            <a:r>
              <a:rPr lang="en-US" sz="1600" baseline="0" dirty="0" smtClean="0"/>
              <a:t>% subfolder. This will be default location.  </a:t>
            </a:r>
          </a:p>
          <a:p>
            <a:pPr marL="0" marR="0" indent="0" algn="l" defTabSz="571211" rtl="0" eaLnBrk="1" fontAlgn="auto" latinLnBrk="0" hangingPunct="1">
              <a:lnSpc>
                <a:spcPct val="100000"/>
              </a:lnSpc>
              <a:spcBef>
                <a:spcPts val="0"/>
              </a:spcBef>
              <a:spcAft>
                <a:spcPts val="0"/>
              </a:spcAft>
              <a:buClrTx/>
              <a:buSzTx/>
              <a:buFontTx/>
              <a:buNone/>
              <a:tabLst/>
              <a:defRPr/>
            </a:pPr>
            <a:r>
              <a:rPr lang="en-US" sz="1600" baseline="0" dirty="0" smtClean="0"/>
              <a:t>If the App is to be installed only for one user on the machine, it will be installed under %</a:t>
            </a:r>
            <a:r>
              <a:rPr lang="en-US" sz="1600" baseline="0" dirty="0" err="1" smtClean="0"/>
              <a:t>AppData</a:t>
            </a:r>
            <a:r>
              <a:rPr lang="en-US" sz="1600" baseline="0" dirty="0" smtClean="0"/>
              <a:t>% subfolder. </a:t>
            </a:r>
          </a:p>
          <a:p>
            <a:pPr marL="0" marR="0" indent="0" algn="l" defTabSz="571211"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571211" rtl="0" eaLnBrk="1" fontAlgn="auto" latinLnBrk="0" hangingPunct="1">
              <a:lnSpc>
                <a:spcPct val="100000"/>
              </a:lnSpc>
              <a:spcBef>
                <a:spcPts val="0"/>
              </a:spcBef>
              <a:spcAft>
                <a:spcPts val="0"/>
              </a:spcAft>
              <a:buClrTx/>
              <a:buSzTx/>
              <a:buFontTx/>
              <a:buNone/>
              <a:tabLst/>
              <a:defRPr/>
            </a:pPr>
            <a:r>
              <a:rPr lang="en-US" sz="1600" baseline="0" dirty="0" smtClean="0"/>
              <a:t>Under </a:t>
            </a:r>
            <a:r>
              <a:rPr lang="en-US" sz="1600" baseline="0" dirty="0" err="1" smtClean="0"/>
              <a:t>AppData</a:t>
            </a:r>
            <a:r>
              <a:rPr lang="en-US" sz="1600" baseline="0" dirty="0" smtClean="0"/>
              <a:t> or </a:t>
            </a:r>
            <a:r>
              <a:rPr lang="en-US" sz="1600" baseline="0" dirty="0" err="1" smtClean="0"/>
              <a:t>ProgramData</a:t>
            </a:r>
            <a:r>
              <a:rPr lang="en-US" sz="1600" baseline="0" dirty="0" smtClean="0"/>
              <a:t>, all app store apps should be placed under Autodesk/</a:t>
            </a:r>
            <a:r>
              <a:rPr lang="en-US" sz="1600" baseline="0" dirty="0" err="1" smtClean="0"/>
              <a:t>ApplicationPlugins</a:t>
            </a:r>
            <a:r>
              <a:rPr lang="en-US" sz="1600" baseline="0" dirty="0" smtClean="0"/>
              <a:t> subfolder.</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377714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will talk about the folder structure for your app. </a:t>
            </a:r>
          </a:p>
          <a:p>
            <a:pPr marL="285750" indent="-285750">
              <a:buFontTx/>
              <a:buChar char="-"/>
            </a:pPr>
            <a:r>
              <a:rPr lang="en-US" baseline="0" dirty="0" smtClean="0"/>
              <a:t>First and foremost, we require that all your application files be contained in a folder with the name “</a:t>
            </a:r>
            <a:r>
              <a:rPr lang="en-US" baseline="0" dirty="0" err="1" smtClean="0"/>
              <a:t>YourAppName.bundle</a:t>
            </a:r>
            <a:r>
              <a:rPr lang="en-US" baseline="0" dirty="0" smtClean="0"/>
              <a:t>”.</a:t>
            </a:r>
          </a:p>
          <a:p>
            <a:pPr marL="285750" indent="-285750">
              <a:buFontTx/>
              <a:buChar char="-"/>
            </a:pPr>
            <a:r>
              <a:rPr lang="en-US" baseline="0" dirty="0" smtClean="0"/>
              <a:t>Under the bundle folder, there will be a file called PackageContents.xml. The PackageContents.xml file is an application configuration file that contains installer and application runtime information. PackageContents.xml is created by Autodesk on initial submission of your app. The content of the PackageContents.xml file is filled out based on your app and information you provide about your app.  </a:t>
            </a:r>
          </a:p>
          <a:p>
            <a:pPr marL="285750" indent="-285750">
              <a:buFontTx/>
              <a:buChar char="-"/>
            </a:pPr>
            <a:r>
              <a:rPr lang="en-US" baseline="0" dirty="0" smtClean="0"/>
              <a:t>Under the bundle folder, we recommend that you place your application files under the Contents folder and support files under the Resources folder under the contents folder.</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326207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multiple versions of your app for different versions of Revit, all the versions need to be placed under the same bundle folder.</a:t>
            </a:r>
          </a:p>
          <a:p>
            <a:endParaRPr lang="en-US" baseline="0" dirty="0" smtClean="0"/>
          </a:p>
          <a:p>
            <a:r>
              <a:rPr lang="en-US" baseline="0" dirty="0" smtClean="0"/>
              <a:t>We recommend that you create version specific folders under the contents folder and place your application files under the version specific folders.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326207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about the PackageContents.XML file. If you are submitting your app for the first time to the exchange store, we will generate the PackageContents.xml for you. </a:t>
            </a:r>
          </a:p>
          <a:p>
            <a:endParaRPr lang="en-US" baseline="0" dirty="0" smtClean="0"/>
          </a:p>
          <a:p>
            <a:r>
              <a:rPr lang="en-US" baseline="0" dirty="0" smtClean="0"/>
              <a:t>It contains information including installer related information and the path to the add-in manifest of your Revit application.</a:t>
            </a:r>
          </a:p>
          <a:p>
            <a:endParaRPr lang="en-US" baseline="0" dirty="0" smtClean="0"/>
          </a:p>
          <a:p>
            <a:r>
              <a:rPr lang="en-US" baseline="0" dirty="0" smtClean="0"/>
              <a:t>We require that you keep the Package contents.xml file in your bundle folder when you submit updates or newer versions of your app.</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2799338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chemeClr val="bg1"/>
        </a:solidFill>
        <a:effectLst/>
      </p:bgPr>
    </p:bg>
    <p:spTree>
      <p:nvGrpSpPr>
        <p:cNvPr id="1" name=""/>
        <p:cNvGrpSpPr/>
        <p:nvPr/>
      </p:nvGrpSpPr>
      <p:grpSpPr>
        <a:xfrm>
          <a:off x="0" y="0"/>
          <a:ext cx="0" cy="0"/>
          <a:chOff x="0" y="0"/>
          <a:chExt cx="0" cy="0"/>
        </a:xfrm>
      </p:grpSpPr>
      <p:pic>
        <p:nvPicPr>
          <p:cNvPr id="13" name="Picture 12" descr="Corporate_Image_2012-09_v2.tif"/>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18" y="0"/>
            <a:ext cx="9156719" cy="6858000"/>
          </a:xfrm>
          <a:prstGeom prst="rect">
            <a:avLst/>
          </a:prstGeom>
        </p:spPr>
      </p:pic>
      <p:sp>
        <p:nvSpPr>
          <p:cNvPr id="2" name="Rectangle 1"/>
          <p:cNvSpPr/>
          <p:nvPr/>
        </p:nvSpPr>
        <p:spPr>
          <a:xfrm>
            <a:off x="-12719" y="1820073"/>
            <a:ext cx="9156719" cy="3066252"/>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4" name="Text Placeholder 2"/>
          <p:cNvSpPr>
            <a:spLocks noGrp="1"/>
          </p:cNvSpPr>
          <p:nvPr>
            <p:ph type="body" sz="quarter" idx="10" hasCustomPrompt="1"/>
          </p:nvPr>
        </p:nvSpPr>
        <p:spPr>
          <a:xfrm>
            <a:off x="457202" y="2432343"/>
            <a:ext cx="5397358" cy="1205087"/>
          </a:xfrm>
          <a:prstGeom prst="rect">
            <a:avLst/>
          </a:prstGeom>
        </p:spPr>
        <p:txBody>
          <a:bodyPr lIns="0" tIns="0" rIns="0" bIns="0">
            <a:noAutofit/>
          </a:bodyPr>
          <a:lstStyle>
            <a:lvl1pPr marL="0" indent="0">
              <a:spcBef>
                <a:spcPts val="0"/>
              </a:spcBef>
              <a:buNone/>
              <a:defRPr sz="3000" b="1" baseline="0">
                <a:solidFill>
                  <a:schemeClr val="accent4"/>
                </a:solidFill>
              </a:defRPr>
            </a:lvl1pPr>
          </a:lstStyle>
          <a:p>
            <a:r>
              <a:rPr lang="en-US" sz="2800" dirty="0" smtClean="0"/>
              <a:t>Main title can extend over one or two lines</a:t>
            </a:r>
            <a:endParaRPr lang="en-US" sz="2800" dirty="0"/>
          </a:p>
        </p:txBody>
      </p:sp>
      <p:sp>
        <p:nvSpPr>
          <p:cNvPr id="5" name="Text Placeholder 4"/>
          <p:cNvSpPr>
            <a:spLocks noGrp="1"/>
          </p:cNvSpPr>
          <p:nvPr>
            <p:ph type="body" sz="quarter" idx="12" hasCustomPrompt="1"/>
          </p:nvPr>
        </p:nvSpPr>
        <p:spPr>
          <a:xfrm>
            <a:off x="457203" y="3728701"/>
            <a:ext cx="5397356" cy="387255"/>
          </a:xfrm>
          <a:prstGeom prst="rect">
            <a:avLst/>
          </a:prstGeom>
        </p:spPr>
        <p:txBody>
          <a:bodyPr lIns="0" tIns="0" rIns="0" bIns="0">
            <a:noAutofit/>
          </a:bodyPr>
          <a:lstStyle>
            <a:lvl1pPr marL="0" indent="0">
              <a:spcBef>
                <a:spcPts val="0"/>
              </a:spcBef>
              <a:buNone/>
              <a:defRPr sz="2000" b="0" baseline="0">
                <a:solidFill>
                  <a:schemeClr val="tx2"/>
                </a:solidFill>
              </a:defRPr>
            </a:lvl1pPr>
          </a:lstStyle>
          <a:p>
            <a:pPr lvl="0"/>
            <a:r>
              <a:rPr lang="en-US" dirty="0" smtClean="0"/>
              <a:t>Presenter Name</a:t>
            </a:r>
          </a:p>
        </p:txBody>
      </p:sp>
      <p:sp>
        <p:nvSpPr>
          <p:cNvPr id="6" name="Text Placeholder 15"/>
          <p:cNvSpPr>
            <a:spLocks noGrp="1"/>
          </p:cNvSpPr>
          <p:nvPr>
            <p:ph type="body" sz="quarter" idx="13" hasCustomPrompt="1"/>
          </p:nvPr>
        </p:nvSpPr>
        <p:spPr>
          <a:xfrm>
            <a:off x="457202" y="4115957"/>
            <a:ext cx="5397358" cy="315214"/>
          </a:xfrm>
          <a:prstGeom prst="rect">
            <a:avLst/>
          </a:prstGeom>
        </p:spPr>
        <p:txBody>
          <a:bodyPr lIns="0" tIns="0" rIns="0" bIns="0">
            <a:noAutofit/>
          </a:bodyPr>
          <a:lstStyle>
            <a:lvl1pPr marL="0" indent="0">
              <a:spcBef>
                <a:spcPts val="0"/>
              </a:spcBef>
              <a:buNone/>
              <a:defRPr sz="1500" b="0" baseline="0">
                <a:solidFill>
                  <a:schemeClr val="tx2"/>
                </a:solidFill>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457202" y="2117128"/>
            <a:ext cx="5397358" cy="315214"/>
          </a:xfrm>
          <a:prstGeom prst="rect">
            <a:avLst/>
          </a:prstGeom>
        </p:spPr>
        <p:txBody>
          <a:bodyPr lIns="0" tIns="0" rIns="0" bIns="0">
            <a:noAutofit/>
          </a:bodyPr>
          <a:lstStyle>
            <a:lvl1pPr marL="0" indent="0">
              <a:spcBef>
                <a:spcPts val="0"/>
              </a:spcBef>
              <a:buNone/>
              <a:defRPr sz="1500" b="1" baseline="0">
                <a:solidFill>
                  <a:schemeClr val="accent4"/>
                </a:solidFill>
              </a:defRPr>
            </a:lvl1pPr>
          </a:lstStyle>
          <a:p>
            <a:pPr lvl="0"/>
            <a:r>
              <a:rPr lang="en-US" dirty="0" smtClean="0"/>
              <a:t>Event name 2013</a:t>
            </a:r>
            <a:endParaRPr lang="en-US" dirty="0"/>
          </a:p>
        </p:txBody>
      </p:sp>
      <p:sp>
        <p:nvSpPr>
          <p:cNvPr id="14" name="TextBox 13"/>
          <p:cNvSpPr txBox="1"/>
          <p:nvPr/>
        </p:nvSpPr>
        <p:spPr>
          <a:xfrm>
            <a:off x="74081" y="6596295"/>
            <a:ext cx="1316904" cy="138499"/>
          </a:xfrm>
          <a:prstGeom prst="rect">
            <a:avLst/>
          </a:prstGeom>
          <a:noFill/>
        </p:spPr>
        <p:txBody>
          <a:bodyPr wrap="square" lIns="0" tIns="0" rIns="0" bIns="0" rtlCol="0">
            <a:spAutoFit/>
          </a:bodyPr>
          <a:lstStyle/>
          <a:p>
            <a:r>
              <a:rPr lang="en-US" sz="900" b="0" i="0" baseline="0" dirty="0" smtClean="0">
                <a:solidFill>
                  <a:schemeClr val="bg1">
                    <a:lumMod val="65000"/>
                  </a:schemeClr>
                </a:solidFill>
                <a:latin typeface="Frutiger Next LT W1G"/>
                <a:cs typeface="Frutiger Next LT W1G"/>
              </a:rPr>
              <a:t>© 2013 Autodesk</a:t>
            </a:r>
            <a:endParaRPr lang="en-US" sz="900" b="0" i="0" baseline="0" dirty="0">
              <a:solidFill>
                <a:schemeClr val="bg1">
                  <a:lumMod val="65000"/>
                </a:schemeClr>
              </a:solidFill>
              <a:latin typeface="Frutiger Next LT W1G"/>
              <a:cs typeface="Frutiger Next LT W1G"/>
            </a:endParaRPr>
          </a:p>
        </p:txBody>
      </p:sp>
      <p:sp>
        <p:nvSpPr>
          <p:cNvPr id="20" name="Rectangle 19"/>
          <p:cNvSpPr/>
          <p:nvPr userDrawn="1"/>
        </p:nvSpPr>
        <p:spPr>
          <a:xfrm>
            <a:off x="-12719" y="4460895"/>
            <a:ext cx="9156719" cy="42318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12987" y="4552805"/>
            <a:ext cx="1427937" cy="239365"/>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417641"/>
            <a:ext cx="8229644" cy="4767282"/>
          </a:xfrm>
          <a:prstGeom prst="rect">
            <a:avLst/>
          </a:prstGeom>
        </p:spPr>
        <p:txBody>
          <a:bodyPr lIns="0" tIns="0" rIns="0" bIns="0">
            <a:noAutofit/>
          </a:bodyPr>
          <a:lstStyle>
            <a:lvl1pPr marL="383971" indent="-316771">
              <a:buClr>
                <a:schemeClr val="accent4"/>
              </a:buClr>
              <a:buSzPct val="100000"/>
              <a:buFont typeface="Wingdings" charset="2"/>
              <a:buChar char="§"/>
              <a:defRPr sz="2800" b="0">
                <a:solidFill>
                  <a:schemeClr val="tx1"/>
                </a:solidFill>
              </a:defRPr>
            </a:lvl1pPr>
            <a:lvl2pPr marL="831936" indent="-287974">
              <a:buClr>
                <a:schemeClr val="accent4"/>
              </a:buClr>
              <a:buSzPct val="100000"/>
              <a:buFont typeface="Wingdings" charset="2"/>
              <a:buChar char="§"/>
              <a:defRPr sz="2300" b="0">
                <a:solidFill>
                  <a:schemeClr val="tx1"/>
                </a:solidFill>
              </a:defRPr>
            </a:lvl2pPr>
            <a:lvl3pPr marL="1279901" indent="-259176">
              <a:buClr>
                <a:schemeClr val="accent4"/>
              </a:buClr>
              <a:buSzPct val="100000"/>
              <a:buFont typeface="Wingdings" charset="2"/>
              <a:buChar char="§"/>
              <a:defRPr sz="2000" b="0">
                <a:solidFill>
                  <a:schemeClr val="tx1"/>
                </a:solidFill>
              </a:defRPr>
            </a:lvl3pPr>
            <a:lvl4pPr marL="1791862" indent="-230379">
              <a:buClr>
                <a:schemeClr val="accent4"/>
              </a:buClr>
              <a:buSzPct val="100000"/>
              <a:buFont typeface="Wingdings" charset="2"/>
              <a:buChar char="§"/>
              <a:defRPr sz="1700" b="0">
                <a:solidFill>
                  <a:schemeClr val="tx1"/>
                </a:solidFill>
              </a:defRPr>
            </a:lvl4pPr>
            <a:lvl5pPr marL="2303821" indent="-201582">
              <a:buClr>
                <a:schemeClr val="accent4"/>
              </a:buClr>
              <a:buSzPct val="100000"/>
              <a:buFont typeface="Wingdings" charset="2"/>
              <a:buChar char="§"/>
              <a:defRPr sz="1500" b="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defRPr>
            </a:lvl1pPr>
          </a:lstStyle>
          <a:p>
            <a:r>
              <a:rPr lang="en-US" dirty="0" smtClean="0"/>
              <a:t>Click to edit Master title style</a:t>
            </a:r>
            <a:endParaRPr lang="en-US" dirty="0"/>
          </a:p>
        </p:txBody>
      </p:sp>
      <p:sp>
        <p:nvSpPr>
          <p:cNvPr id="7" name="Rectangle 6"/>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p>
        </p:txBody>
      </p:sp>
      <p:sp>
        <p:nvSpPr>
          <p:cNvPr id="8" name="TextBox 7"/>
          <p:cNvSpPr txBox="1"/>
          <p:nvPr/>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2013 Autodesk</a:t>
            </a:r>
            <a:endParaRPr lang="en-US" sz="900" b="0" i="0" dirty="0">
              <a:solidFill>
                <a:schemeClr val="tx1">
                  <a:lumMod val="65000"/>
                  <a:lumOff val="35000"/>
                </a:schemeClr>
              </a:solidFill>
              <a:latin typeface="Frutiger Next LT W1G"/>
              <a:cs typeface="Frutiger Next LT W1G"/>
            </a:endParaRPr>
          </a:p>
        </p:txBody>
      </p:sp>
      <p:pic>
        <p:nvPicPr>
          <p:cNvPr id="16" name="Picture 15" descr="autodesk-logo-rgb-color-logo-black-text-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6475" y="6566035"/>
            <a:ext cx="1105051" cy="185240"/>
          </a:xfrm>
          <a:prstGeom prst="rect">
            <a:avLst/>
          </a:prstGeom>
        </p:spPr>
      </p:pic>
      <p:sp>
        <p:nvSpPr>
          <p:cNvPr id="9" name="TextBox 8"/>
          <p:cNvSpPr txBox="1"/>
          <p:nvPr userDrawn="1"/>
        </p:nvSpPr>
        <p:spPr>
          <a:xfrm>
            <a:off x="3792592" y="6613830"/>
            <a:ext cx="1558815" cy="138499"/>
          </a:xfrm>
          <a:prstGeom prst="rect">
            <a:avLst/>
          </a:prstGeom>
          <a:noFill/>
        </p:spPr>
        <p:txBody>
          <a:bodyPr wrap="square" lIns="0" tIns="0" rIns="0" bIns="0" rtlCol="0">
            <a:spAutoFit/>
          </a:bodyPr>
          <a:lstStyle/>
          <a:p>
            <a:pPr algn="ctr"/>
            <a:r>
              <a:rPr lang="en-US" sz="900" b="0" i="0" dirty="0" smtClean="0">
                <a:solidFill>
                  <a:schemeClr val="tx1">
                    <a:lumMod val="65000"/>
                    <a:lumOff val="35000"/>
                  </a:schemeClr>
                </a:solidFill>
                <a:latin typeface="Frutiger Next LT W1G"/>
                <a:cs typeface="Frutiger Next LT W1G"/>
              </a:rPr>
              <a:t>Autodesk Exchange for Revit</a:t>
            </a:r>
            <a:endParaRPr lang="en-US" sz="900" b="0" i="0" dirty="0">
              <a:solidFill>
                <a:schemeClr val="tx1">
                  <a:lumMod val="65000"/>
                  <a:lumOff val="35000"/>
                </a:schemeClr>
              </a:solidFill>
              <a:latin typeface="Frutiger Next LT W1G"/>
              <a:cs typeface="Frutiger Next LT W1G"/>
            </a:endParaRPr>
          </a:p>
        </p:txBody>
      </p:sp>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defRPr>
            </a:lvl1pPr>
          </a:lstStyle>
          <a:p>
            <a:r>
              <a:rPr lang="en-US" smtClean="0"/>
              <a:t>Click to edit Master title style</a:t>
            </a:r>
            <a:endParaRPr lang="en-US" dirty="0"/>
          </a:p>
        </p:txBody>
      </p:sp>
      <p:sp>
        <p:nvSpPr>
          <p:cNvPr id="13" name="Content Placeholder 2"/>
          <p:cNvSpPr>
            <a:spLocks noGrp="1"/>
          </p:cNvSpPr>
          <p:nvPr>
            <p:ph idx="17"/>
          </p:nvPr>
        </p:nvSpPr>
        <p:spPr>
          <a:xfrm>
            <a:off x="457202" y="1417641"/>
            <a:ext cx="4040187" cy="4767282"/>
          </a:xfrm>
          <a:prstGeom prst="rect">
            <a:avLst/>
          </a:prstGeom>
        </p:spPr>
        <p:txBody>
          <a:bodyPr lIns="0" tIns="0" rIns="0" bIns="0">
            <a:noAutofit/>
          </a:bodyPr>
          <a:lstStyle>
            <a:lvl1pPr marL="398441" indent="-339706">
              <a:buClr>
                <a:schemeClr val="accent4"/>
              </a:buClr>
              <a:buSzPct val="100000"/>
              <a:buFont typeface="Wingdings" pitchFamily="2" charset="2"/>
              <a:buChar char="§"/>
              <a:defRPr sz="2800" b="0"/>
            </a:lvl1pPr>
            <a:lvl2pPr marL="1011920" indent="-467958">
              <a:buClr>
                <a:schemeClr val="accent4"/>
              </a:buClr>
              <a:buSzPct val="100000"/>
              <a:buFont typeface="Wingdings" pitchFamily="2" charset="2"/>
              <a:buChar char="§"/>
              <a:defRPr sz="2300" b="0">
                <a:solidFill>
                  <a:schemeClr val="tx1"/>
                </a:solidFill>
              </a:defRPr>
            </a:lvl2pPr>
            <a:lvl3pPr marL="1344695" indent="-323971">
              <a:buClr>
                <a:schemeClr val="accent4"/>
              </a:buClr>
              <a:buSzPct val="100000"/>
              <a:buFont typeface="Wingdings" pitchFamily="2" charset="2"/>
              <a:buChar char="§"/>
              <a:defRPr sz="2000" b="0"/>
            </a:lvl3pPr>
            <a:lvl4pPr marL="1885453" indent="-323971">
              <a:buClr>
                <a:schemeClr val="accent4"/>
              </a:buClr>
              <a:buSzPct val="100000"/>
              <a:buFont typeface="Wingdings" pitchFamily="2" charset="2"/>
              <a:buChar char="§"/>
              <a:defRPr sz="1700" b="0"/>
            </a:lvl4pPr>
            <a:lvl5pPr marL="2390214" indent="-287974">
              <a:buClr>
                <a:schemeClr val="accent4"/>
              </a:buClr>
              <a:buSzPct val="100000"/>
              <a:buFont typeface="Wingdings" pitchFamily="2" charset="2"/>
              <a:buChar char="§"/>
              <a:defRPr sz="15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8"/>
          </p:nvPr>
        </p:nvSpPr>
        <p:spPr>
          <a:xfrm>
            <a:off x="4646614" y="1417640"/>
            <a:ext cx="4040187" cy="4767281"/>
          </a:xfrm>
          <a:prstGeom prst="rect">
            <a:avLst/>
          </a:prstGeom>
        </p:spPr>
        <p:txBody>
          <a:bodyPr lIns="0" tIns="0" rIns="0" bIns="0">
            <a:noAutofit/>
          </a:bodyPr>
          <a:lstStyle>
            <a:lvl1pPr marL="383971" indent="-316771">
              <a:buClr>
                <a:schemeClr val="accent4"/>
              </a:buClr>
              <a:buSzPct val="100000"/>
              <a:buFont typeface="Wingdings" charset="2"/>
              <a:buChar char="§"/>
              <a:defRPr sz="2800" b="0"/>
            </a:lvl1pPr>
            <a:lvl2pPr marL="831936" indent="-287974">
              <a:buClr>
                <a:schemeClr val="accent4"/>
              </a:buClr>
              <a:buSzPct val="100000"/>
              <a:buFont typeface="Wingdings" charset="2"/>
              <a:buChar char="§"/>
              <a:defRPr sz="2300" b="0">
                <a:solidFill>
                  <a:schemeClr val="tx1"/>
                </a:solidFill>
              </a:defRPr>
            </a:lvl2pPr>
            <a:lvl3pPr marL="1279901" indent="-259176">
              <a:buClr>
                <a:schemeClr val="accent4"/>
              </a:buClr>
              <a:buSzPct val="100000"/>
              <a:buFont typeface="Wingdings" charset="2"/>
              <a:buChar char="§"/>
              <a:defRPr sz="2000" b="0"/>
            </a:lvl3pPr>
            <a:lvl4pPr marL="1791862" indent="-230379">
              <a:buClr>
                <a:schemeClr val="accent4"/>
              </a:buClr>
              <a:buSzPct val="100000"/>
              <a:buFont typeface="Wingdings" charset="2"/>
              <a:buChar char="§"/>
              <a:defRPr sz="1700" b="0"/>
            </a:lvl4pPr>
            <a:lvl5pPr marL="2303821" indent="-201582">
              <a:buClr>
                <a:schemeClr val="accent4"/>
              </a:buClr>
              <a:buSzPct val="100000"/>
              <a:buFont typeface="Wingdings" charset="2"/>
              <a:buChar char="§"/>
              <a:defRPr sz="15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pic>
        <p:nvPicPr>
          <p:cNvPr id="9" name="Picture 8" descr="autodesk-logo-rgb-color-logo-black-text-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6475" y="6566035"/>
            <a:ext cx="1105051" cy="185240"/>
          </a:xfrm>
          <a:prstGeom prst="rect">
            <a:avLst/>
          </a:prstGeom>
        </p:spPr>
      </p:pic>
      <p:sp>
        <p:nvSpPr>
          <p:cNvPr id="11" name="TextBox 10"/>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2013 Autodesk</a:t>
            </a:r>
            <a:endParaRPr lang="en-US" sz="900" b="0" i="0" dirty="0">
              <a:solidFill>
                <a:schemeClr val="tx1">
                  <a:lumMod val="65000"/>
                  <a:lumOff val="35000"/>
                </a:schemeClr>
              </a:solidFill>
              <a:latin typeface="Frutiger Next LT W1G"/>
              <a:cs typeface="Frutiger Next LT W1G"/>
            </a:endParaRPr>
          </a:p>
        </p:txBody>
      </p:sp>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4646568" y="1417639"/>
            <a:ext cx="4040232" cy="2160740"/>
          </a:xfrm>
          <a:prstGeom prst="rect">
            <a:avLst/>
          </a:prstGeom>
        </p:spPr>
        <p:txBody>
          <a:bodyPr vert="horz" lIns="57594" tIns="28797" rIns="57594" bIns="28797"/>
          <a:lstStyle>
            <a:lvl1pPr marL="0" indent="0">
              <a:buClr>
                <a:schemeClr val="accent4"/>
              </a:buClr>
              <a:buNone/>
              <a:defRPr/>
            </a:lvl1pPr>
          </a:lstStyle>
          <a:p>
            <a:r>
              <a:rPr lang="en-US" smtClean="0"/>
              <a:t>Click icon to add picture</a:t>
            </a:r>
            <a:endParaRPr lang="en-US" dirty="0"/>
          </a:p>
        </p:txBody>
      </p:sp>
      <p:sp>
        <p:nvSpPr>
          <p:cNvPr id="1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a:solidFill>
                  <a:schemeClr val="accent4"/>
                </a:solidFill>
              </a:defRPr>
            </a:lvl1pPr>
          </a:lstStyle>
          <a:p>
            <a:r>
              <a:rPr lang="en-US" smtClean="0"/>
              <a:t>Click to edit Master title style</a:t>
            </a:r>
            <a:endParaRPr lang="en-US" dirty="0"/>
          </a:p>
        </p:txBody>
      </p:sp>
      <p:sp>
        <p:nvSpPr>
          <p:cNvPr id="17" name="Text Placeholder 16"/>
          <p:cNvSpPr>
            <a:spLocks noGrp="1"/>
          </p:cNvSpPr>
          <p:nvPr>
            <p:ph type="body" sz="quarter" idx="14" hasCustomPrompt="1"/>
          </p:nvPr>
        </p:nvSpPr>
        <p:spPr>
          <a:xfrm>
            <a:off x="4646568" y="3578380"/>
            <a:ext cx="4040232" cy="173214"/>
          </a:xfrm>
          <a:prstGeom prst="rect">
            <a:avLst/>
          </a:prstGeom>
        </p:spPr>
        <p:txBody>
          <a:bodyPr vert="horz" lIns="0" tIns="0" rIns="0" bIns="0"/>
          <a:lstStyle>
            <a:lvl1pPr marL="0" indent="0">
              <a:buNone/>
              <a:defRPr sz="700" baseline="0">
                <a:solidFill>
                  <a:schemeClr val="tx1">
                    <a:lumMod val="65000"/>
                    <a:lumOff val="35000"/>
                  </a:schemeClr>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457202" y="1417641"/>
            <a:ext cx="4040187" cy="4767282"/>
          </a:xfrm>
          <a:prstGeom prst="rect">
            <a:avLst/>
          </a:prstGeom>
        </p:spPr>
        <p:txBody>
          <a:bodyPr lIns="0" tIns="0" rIns="0" bIns="0">
            <a:noAutofit/>
          </a:bodyPr>
          <a:lstStyle>
            <a:lvl1pPr marL="383971" indent="-316771">
              <a:buClr>
                <a:schemeClr val="accent4"/>
              </a:buClr>
              <a:buSzPct val="100000"/>
              <a:buFont typeface="Wingdings" charset="2"/>
              <a:buChar char="§"/>
              <a:defRPr sz="2800" b="0"/>
            </a:lvl1pPr>
            <a:lvl2pPr marL="831936" indent="-287974">
              <a:buClr>
                <a:schemeClr val="accent4"/>
              </a:buClr>
              <a:buSzPct val="100000"/>
              <a:buFont typeface="Wingdings" charset="2"/>
              <a:buChar char="§"/>
              <a:defRPr sz="2300" b="0">
                <a:solidFill>
                  <a:schemeClr val="tx1"/>
                </a:solidFill>
              </a:defRPr>
            </a:lvl2pPr>
            <a:lvl3pPr marL="1279901" indent="-259176">
              <a:buClr>
                <a:schemeClr val="accent4"/>
              </a:buClr>
              <a:buSzPct val="100000"/>
              <a:buFont typeface="Wingdings" charset="2"/>
              <a:buChar char="§"/>
              <a:defRPr sz="2000" b="0"/>
            </a:lvl3pPr>
            <a:lvl4pPr marL="1791862" indent="-230379">
              <a:buClr>
                <a:schemeClr val="accent4"/>
              </a:buClr>
              <a:buSzPct val="100000"/>
              <a:buFont typeface="Wingdings" charset="2"/>
              <a:buChar char="§"/>
              <a:defRPr sz="1700" b="0"/>
            </a:lvl4pPr>
            <a:lvl5pPr marL="2303821" indent="-201582">
              <a:buClr>
                <a:schemeClr val="accent4"/>
              </a:buClr>
              <a:buSzPct val="100000"/>
              <a:buFont typeface="Wingdings" charset="2"/>
              <a:buChar char="§"/>
              <a:defRPr sz="15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p:cNvSpPr>
            <a:spLocks noGrp="1"/>
          </p:cNvSpPr>
          <p:nvPr>
            <p:ph type="pic" sz="quarter" idx="18"/>
          </p:nvPr>
        </p:nvSpPr>
        <p:spPr>
          <a:xfrm>
            <a:off x="4646568" y="3852667"/>
            <a:ext cx="4040232" cy="2160740"/>
          </a:xfrm>
          <a:prstGeom prst="rect">
            <a:avLst/>
          </a:prstGeom>
        </p:spPr>
        <p:txBody>
          <a:bodyPr vert="horz" lIns="57594" tIns="28797" rIns="57594" bIns="28797"/>
          <a:lstStyle>
            <a:lvl1pPr marL="0" indent="0">
              <a:buClr>
                <a:schemeClr val="accent4"/>
              </a:buClr>
              <a:buNone/>
              <a:defRPr/>
            </a:lvl1pPr>
          </a:lstStyle>
          <a:p>
            <a:r>
              <a:rPr lang="en-US" smtClean="0"/>
              <a:t>Click icon to add picture</a:t>
            </a:r>
            <a:endParaRPr lang="en-US" dirty="0"/>
          </a:p>
        </p:txBody>
      </p:sp>
      <p:sp>
        <p:nvSpPr>
          <p:cNvPr id="14" name="Text Placeholder 16"/>
          <p:cNvSpPr>
            <a:spLocks noGrp="1"/>
          </p:cNvSpPr>
          <p:nvPr>
            <p:ph type="body" sz="quarter" idx="19" hasCustomPrompt="1"/>
          </p:nvPr>
        </p:nvSpPr>
        <p:spPr>
          <a:xfrm>
            <a:off x="4646568" y="6013407"/>
            <a:ext cx="4040232" cy="173214"/>
          </a:xfrm>
          <a:prstGeom prst="rect">
            <a:avLst/>
          </a:prstGeom>
        </p:spPr>
        <p:txBody>
          <a:bodyPr vert="horz" lIns="0" tIns="0" rIns="0" bIns="0"/>
          <a:lstStyle>
            <a:lvl1pPr marL="0" indent="0">
              <a:buNone/>
              <a:defRPr sz="700" baseline="0">
                <a:solidFill>
                  <a:schemeClr val="tx1">
                    <a:lumMod val="65000"/>
                    <a:lumOff val="35000"/>
                  </a:schemeClr>
                </a:solidFill>
              </a:defRPr>
            </a:lvl1pPr>
          </a:lstStyle>
          <a:p>
            <a:pPr lvl="0"/>
            <a:r>
              <a:rPr lang="en-US" dirty="0" smtClean="0"/>
              <a:t>Image credit line goes here</a:t>
            </a:r>
            <a:endParaRPr lang="en-US" dirty="0"/>
          </a:p>
        </p:txBody>
      </p:sp>
      <p:sp>
        <p:nvSpPr>
          <p:cNvPr id="18" name="Rectangle 17"/>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pic>
        <p:nvPicPr>
          <p:cNvPr id="13" name="Picture 12" descr="autodesk-logo-rgb-color-logo-black-text-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6475" y="6566035"/>
            <a:ext cx="1105051" cy="185240"/>
          </a:xfrm>
          <a:prstGeom prst="rect">
            <a:avLst/>
          </a:prstGeom>
        </p:spPr>
      </p:pic>
      <p:sp>
        <p:nvSpPr>
          <p:cNvPr id="19" name="TextBox 18"/>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2013 Autodesk</a:t>
            </a:r>
            <a:endParaRPr lang="en-US" sz="900" b="0" i="0" dirty="0">
              <a:solidFill>
                <a:schemeClr val="tx1">
                  <a:lumMod val="65000"/>
                  <a:lumOff val="35000"/>
                </a:schemeClr>
              </a:solidFill>
              <a:latin typeface="Frutiger Next LT W1G"/>
              <a:cs typeface="Frutiger Next LT W1G"/>
            </a:endParaRPr>
          </a:p>
        </p:txBody>
      </p:sp>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5" name="Rectangle 4"/>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2" name="Title 1"/>
          <p:cNvSpPr>
            <a:spLocks noGrp="1"/>
          </p:cNvSpPr>
          <p:nvPr>
            <p:ph type="title"/>
          </p:nvPr>
        </p:nvSpPr>
        <p:spPr>
          <a:xfrm>
            <a:off x="417260" y="256035"/>
            <a:ext cx="8266177" cy="996229"/>
          </a:xfrm>
          <a:prstGeom prst="rect">
            <a:avLst/>
          </a:prstGeom>
        </p:spPr>
        <p:txBody>
          <a:bodyPr lIns="57594" tIns="28797" rIns="57594" bIns="28797"/>
          <a:lstStyle>
            <a:lvl1pPr>
              <a:defRPr baseline="0">
                <a:solidFill>
                  <a:schemeClr val="accent4"/>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17260" y="1508760"/>
            <a:ext cx="8266177" cy="4709161"/>
          </a:xfrm>
          <a:prstGeom prst="rect">
            <a:avLst/>
          </a:prstGeom>
        </p:spPr>
        <p:txBody>
          <a:bodyPr lIns="57594" tIns="28797" rIns="57594" bIns="28797"/>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4277852" y="6452642"/>
            <a:ext cx="543077" cy="364331"/>
          </a:xfrm>
          <a:prstGeom prst="rect">
            <a:avLst/>
          </a:prstGeom>
        </p:spPr>
        <p:txBody>
          <a:bodyPr lIns="57594" tIns="28797" rIns="57594" bIns="28797"/>
          <a:lstStyle>
            <a:lvl1pPr algn="ctr">
              <a:defRPr sz="1800">
                <a:latin typeface="Frutiger Next LT W1G" pitchFamily="34" charset="0"/>
              </a:defRPr>
            </a:lvl1pPr>
          </a:lstStyle>
          <a:p>
            <a:fld id="{F734506C-EF52-4FF2-9904-C2A4DBD83A4B}" type="slidenum">
              <a:rPr lang="en-US" smtClean="0"/>
              <a:pPr/>
              <a:t>‹#›</a:t>
            </a:fld>
            <a:endParaRPr lang="en-US" dirty="0"/>
          </a:p>
        </p:txBody>
      </p:sp>
      <p:pic>
        <p:nvPicPr>
          <p:cNvPr id="8" name="Picture 7" descr="autodesk-logo-rgb-color-logo-black-text-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6475" y="6566035"/>
            <a:ext cx="1105051" cy="185240"/>
          </a:xfrm>
          <a:prstGeom prst="rect">
            <a:avLst/>
          </a:prstGeom>
        </p:spPr>
      </p:pic>
      <p:sp>
        <p:nvSpPr>
          <p:cNvPr id="9" name="TextBox 8"/>
          <p:cNvSpPr txBox="1"/>
          <p:nvPr/>
        </p:nvSpPr>
        <p:spPr>
          <a:xfrm>
            <a:off x="74081" y="6596295"/>
            <a:ext cx="1636572"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2013 Autodesk</a:t>
            </a:r>
            <a:endParaRPr lang="en-US" sz="900" b="0" i="0" dirty="0">
              <a:solidFill>
                <a:schemeClr val="tx1">
                  <a:lumMod val="65000"/>
                  <a:lumOff val="35000"/>
                </a:schemeClr>
              </a:solidFill>
              <a:latin typeface="Frutiger Next LT W1G"/>
              <a:cs typeface="Frutiger Next LT W1G"/>
            </a:endParaRPr>
          </a:p>
        </p:txBody>
      </p:sp>
    </p:spTree>
    <p:extLst>
      <p:ext uri="{BB962C8B-B14F-4D97-AF65-F5344CB8AC3E}">
        <p14:creationId xmlns:p14="http://schemas.microsoft.com/office/powerpoint/2010/main" val="2541264188"/>
      </p:ext>
    </p:extLst>
  </p:cSld>
  <p:clrMapOvr>
    <a:masterClrMapping/>
  </p:clrMapOvr>
  <p:transition/>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pic>
        <p:nvPicPr>
          <p:cNvPr id="8" name="Picture 7" descr="autodesk-logo-rgb-color-logo-black-text-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6475" y="6566035"/>
            <a:ext cx="1105051" cy="185240"/>
          </a:xfrm>
          <a:prstGeom prst="rect">
            <a:avLst/>
          </a:prstGeom>
        </p:spPr>
      </p:pic>
      <p:sp>
        <p:nvSpPr>
          <p:cNvPr id="10" name="Title 9"/>
          <p:cNvSpPr>
            <a:spLocks noGrp="1"/>
          </p:cNvSpPr>
          <p:nvPr>
            <p:ph type="title" hasCustomPrompt="1"/>
          </p:nvPr>
        </p:nvSpPr>
        <p:spPr>
          <a:xfrm>
            <a:off x="457200" y="2745696"/>
            <a:ext cx="8229600" cy="1143000"/>
          </a:xfrm>
          <a:prstGeom prst="rect">
            <a:avLst/>
          </a:prstGeom>
        </p:spPr>
        <p:txBody>
          <a:bodyPr anchor="ctr"/>
          <a:lstStyle>
            <a:lvl1pPr algn="ctr">
              <a:defRPr sz="10000">
                <a:solidFill>
                  <a:schemeClr val="accent4"/>
                </a:solidFill>
              </a:defRPr>
            </a:lvl1pPr>
          </a:lstStyle>
          <a:p>
            <a:r>
              <a:rPr lang="en-US" dirty="0" smtClean="0"/>
              <a:t>Keyword</a:t>
            </a:r>
            <a:endParaRPr lang="en-US" dirty="0"/>
          </a:p>
        </p:txBody>
      </p:sp>
      <p:sp>
        <p:nvSpPr>
          <p:cNvPr id="6" name="TextBox 5"/>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2013 Autodesk</a:t>
            </a:r>
            <a:endParaRPr lang="en-US" sz="900" b="0" i="0" dirty="0">
              <a:solidFill>
                <a:schemeClr val="tx1">
                  <a:lumMod val="65000"/>
                  <a:lumOff val="35000"/>
                </a:schemeClr>
              </a:solidFill>
              <a:latin typeface="Frutiger Next LT W1G"/>
              <a:cs typeface="Frutiger Next LT W1G"/>
            </a:endParaRPr>
          </a:p>
        </p:txBody>
      </p:sp>
    </p:spTree>
    <p:extLst>
      <p:ext uri="{BB962C8B-B14F-4D97-AF65-F5344CB8AC3E}">
        <p14:creationId xmlns:p14="http://schemas.microsoft.com/office/powerpoint/2010/main" val="2658609359"/>
      </p:ext>
    </p:extLst>
  </p:cSld>
  <p:clrMapOvr>
    <a:masterClrMapping/>
  </p:clrMapOvr>
  <p:transition/>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extBox 3"/>
          <p:cNvSpPr txBox="1"/>
          <p:nvPr/>
        </p:nvSpPr>
        <p:spPr>
          <a:xfrm>
            <a:off x="220961" y="6037116"/>
            <a:ext cx="8772932" cy="692497"/>
          </a:xfrm>
          <a:prstGeom prst="rect">
            <a:avLst/>
          </a:prstGeom>
          <a:noFill/>
        </p:spPr>
        <p:txBody>
          <a:bodyPr wrap="square" lIns="0" tIns="0" rIns="0" bIns="0" rtlCol="0">
            <a:spAutoFit/>
          </a:bodyPr>
          <a:lstStyle/>
          <a:p>
            <a:r>
              <a:rPr lang="en-US" sz="9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900" b="0" i="0" dirty="0" smtClean="0">
              <a:solidFill>
                <a:schemeClr val="bg1">
                  <a:lumMod val="65000"/>
                </a:schemeClr>
              </a:solidFill>
              <a:latin typeface="Frutiger Next LT W1G"/>
              <a:cs typeface="Frutiger Next LT W1G"/>
            </a:endParaRPr>
          </a:p>
          <a:p>
            <a:r>
              <a:rPr lang="en-US" sz="900" b="0" i="0" dirty="0" smtClean="0">
                <a:solidFill>
                  <a:schemeClr val="bg1">
                    <a:lumMod val="65000"/>
                  </a:schemeClr>
                </a:solidFill>
                <a:latin typeface="Frutiger Next LT W1G"/>
                <a:cs typeface="Frutiger Next LT W1G"/>
              </a:rPr>
              <a:t>© 2013 Autodesk, Inc. All right</a:t>
            </a:r>
            <a:r>
              <a:rPr lang="en-US" sz="900" b="0" i="0" baseline="0" dirty="0" smtClean="0">
                <a:solidFill>
                  <a:schemeClr val="bg1">
                    <a:lumMod val="65000"/>
                  </a:schemeClr>
                </a:solidFill>
                <a:latin typeface="Frutiger Next LT W1G"/>
                <a:cs typeface="Frutiger Next LT W1G"/>
              </a:rPr>
              <a:t>s reserved.</a:t>
            </a:r>
            <a:endParaRPr lang="en-US" sz="9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78612" y="2771429"/>
            <a:ext cx="6178740" cy="1035742"/>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100000">
              <a:schemeClr val="bg1">
                <a:lumMod val="65000"/>
                <a:alpha val="56000"/>
              </a:schemeClr>
            </a:gs>
            <a:gs pos="55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3" r:id="rId5"/>
    <p:sldLayoutId id="2147483678" r:id="rId6"/>
    <p:sldLayoutId id="2147483672" r:id="rId7"/>
  </p:sldLayoutIdLst>
  <p:timing>
    <p:tnLst>
      <p:par>
        <p:cTn id="1" dur="indefinite" restart="never" nodeType="tmRoot"/>
      </p:par>
    </p:tnLst>
  </p:timing>
  <p:hf sldNum="0" hdr="0" dt="0"/>
  <p:txStyles>
    <p:titleStyle>
      <a:lvl1pPr algn="l" defTabSz="511960" rtl="0" eaLnBrk="1" latinLnBrk="0" hangingPunct="1">
        <a:spcBef>
          <a:spcPct val="0"/>
        </a:spcBef>
        <a:buNone/>
        <a:defRPr sz="2800" b="1" i="0" kern="1200" baseline="0">
          <a:solidFill>
            <a:srgbClr val="1B58A8"/>
          </a:solidFill>
          <a:latin typeface="Frutiger Next LT W1G"/>
          <a:ea typeface="+mj-ea"/>
          <a:cs typeface="Frutiger Next LT W1G"/>
        </a:defRPr>
      </a:lvl1pPr>
    </p:titleStyle>
    <p:bodyStyle>
      <a:lvl1pPr marL="431961" indent="-431961" algn="l" defTabSz="511960" rtl="0" eaLnBrk="1" latinLnBrk="0" hangingPunct="1">
        <a:spcBef>
          <a:spcPts val="0"/>
        </a:spcBef>
        <a:buFont typeface="Wingdings" charset="2"/>
        <a:buChar char="§"/>
        <a:defRPr sz="2800" b="0" i="0" kern="1200" baseline="0">
          <a:solidFill>
            <a:schemeClr val="tx1"/>
          </a:solidFill>
          <a:latin typeface="Frutiger Next LT W1G"/>
          <a:ea typeface="+mn-ea"/>
          <a:cs typeface="Frutiger Next LT W1G"/>
        </a:defRPr>
      </a:lvl1pPr>
      <a:lvl2pPr marL="831936" indent="-319975" algn="l" defTabSz="511960" rtl="0" eaLnBrk="1" latinLnBrk="0" hangingPunct="1">
        <a:spcBef>
          <a:spcPct val="20000"/>
        </a:spcBef>
        <a:buFont typeface="Wingdings" charset="2"/>
        <a:buChar char="§"/>
        <a:defRPr sz="2300" b="0" i="0" kern="1200">
          <a:solidFill>
            <a:schemeClr val="tx1"/>
          </a:solidFill>
          <a:latin typeface="Frutiger Next LT W1G"/>
          <a:ea typeface="+mn-ea"/>
          <a:cs typeface="Frutiger Next LT W1G"/>
        </a:defRPr>
      </a:lvl2pPr>
      <a:lvl3pPr marL="1279901" indent="-255981" algn="l" defTabSz="511960" rtl="0" eaLnBrk="1" latinLnBrk="0" hangingPunct="1">
        <a:spcBef>
          <a:spcPct val="20000"/>
        </a:spcBef>
        <a:buFont typeface="Wingdings" charset="2"/>
        <a:buChar char="§"/>
        <a:defRPr sz="2000" b="0" i="0" kern="1200">
          <a:solidFill>
            <a:schemeClr val="tx1"/>
          </a:solidFill>
          <a:latin typeface="Frutiger Next LT W1G"/>
          <a:ea typeface="+mn-ea"/>
          <a:cs typeface="Frutiger Next LT W1G"/>
        </a:defRPr>
      </a:lvl3pPr>
      <a:lvl4pPr marL="1791862" indent="-255981" algn="l" defTabSz="511960" rtl="0" eaLnBrk="1" latinLnBrk="0" hangingPunct="1">
        <a:spcBef>
          <a:spcPct val="20000"/>
        </a:spcBef>
        <a:buFont typeface="Wingdings" charset="2"/>
        <a:buChar char="§"/>
        <a:defRPr sz="1700" b="0" i="0" kern="1200">
          <a:solidFill>
            <a:schemeClr val="tx1"/>
          </a:solidFill>
          <a:latin typeface="Frutiger Next LT W1G"/>
          <a:ea typeface="+mn-ea"/>
          <a:cs typeface="Frutiger Next LT W1G"/>
        </a:defRPr>
      </a:lvl4pPr>
      <a:lvl5pPr marL="2303821" indent="-255981" algn="l" defTabSz="511960" rtl="0" eaLnBrk="1" latinLnBrk="0" hangingPunct="1">
        <a:spcBef>
          <a:spcPct val="20000"/>
        </a:spcBef>
        <a:buFont typeface="Wingdings" charset="2"/>
        <a:buChar char="§"/>
        <a:defRPr sz="1500" b="0" i="0" kern="1200">
          <a:solidFill>
            <a:schemeClr val="tx1"/>
          </a:solidFill>
          <a:latin typeface="Frutiger Next LT W1G"/>
          <a:ea typeface="+mn-ea"/>
          <a:cs typeface="Frutiger Next LT W1G"/>
        </a:defRPr>
      </a:lvl5pPr>
      <a:lvl6pPr marL="2815782" indent="-255981" algn="l" defTabSz="511960" rtl="0" eaLnBrk="1" latinLnBrk="0" hangingPunct="1">
        <a:spcBef>
          <a:spcPct val="20000"/>
        </a:spcBef>
        <a:buFont typeface="Arial"/>
        <a:buChar char="•"/>
        <a:defRPr sz="2300" kern="1200">
          <a:solidFill>
            <a:schemeClr val="tx1"/>
          </a:solidFill>
          <a:latin typeface="+mn-lt"/>
          <a:ea typeface="+mn-ea"/>
          <a:cs typeface="+mn-cs"/>
        </a:defRPr>
      </a:lvl6pPr>
      <a:lvl7pPr marL="3327742" indent="-255981" algn="l" defTabSz="511960" rtl="0" eaLnBrk="1" latinLnBrk="0" hangingPunct="1">
        <a:spcBef>
          <a:spcPct val="20000"/>
        </a:spcBef>
        <a:buFont typeface="Arial"/>
        <a:buChar char="•"/>
        <a:defRPr sz="2300" kern="1200">
          <a:solidFill>
            <a:schemeClr val="tx1"/>
          </a:solidFill>
          <a:latin typeface="+mn-lt"/>
          <a:ea typeface="+mn-ea"/>
          <a:cs typeface="+mn-cs"/>
        </a:defRPr>
      </a:lvl7pPr>
      <a:lvl8pPr marL="3839702" indent="-255981" algn="l" defTabSz="511960" rtl="0" eaLnBrk="1" latinLnBrk="0" hangingPunct="1">
        <a:spcBef>
          <a:spcPct val="20000"/>
        </a:spcBef>
        <a:buFont typeface="Arial"/>
        <a:buChar char="•"/>
        <a:defRPr sz="2300" kern="1200">
          <a:solidFill>
            <a:schemeClr val="tx1"/>
          </a:solidFill>
          <a:latin typeface="+mn-lt"/>
          <a:ea typeface="+mn-ea"/>
          <a:cs typeface="+mn-cs"/>
        </a:defRPr>
      </a:lvl8pPr>
      <a:lvl9pPr marL="4351662" indent="-255981" algn="l" defTabSz="511960"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1960" rtl="0" eaLnBrk="1" latinLnBrk="0" hangingPunct="1">
        <a:defRPr sz="2000" kern="1200">
          <a:solidFill>
            <a:schemeClr val="tx1"/>
          </a:solidFill>
          <a:latin typeface="+mn-lt"/>
          <a:ea typeface="+mn-ea"/>
          <a:cs typeface="+mn-cs"/>
        </a:defRPr>
      </a:lvl1pPr>
      <a:lvl2pPr marL="511960" algn="l" defTabSz="511960" rtl="0" eaLnBrk="1" latinLnBrk="0" hangingPunct="1">
        <a:defRPr sz="2000" kern="1200">
          <a:solidFill>
            <a:schemeClr val="tx1"/>
          </a:solidFill>
          <a:latin typeface="+mn-lt"/>
          <a:ea typeface="+mn-ea"/>
          <a:cs typeface="+mn-cs"/>
        </a:defRPr>
      </a:lvl2pPr>
      <a:lvl3pPr marL="1023921" algn="l" defTabSz="511960" rtl="0" eaLnBrk="1" latinLnBrk="0" hangingPunct="1">
        <a:defRPr sz="2000" kern="1200">
          <a:solidFill>
            <a:schemeClr val="tx1"/>
          </a:solidFill>
          <a:latin typeface="+mn-lt"/>
          <a:ea typeface="+mn-ea"/>
          <a:cs typeface="+mn-cs"/>
        </a:defRPr>
      </a:lvl3pPr>
      <a:lvl4pPr marL="1535881" algn="l" defTabSz="511960" rtl="0" eaLnBrk="1" latinLnBrk="0" hangingPunct="1">
        <a:defRPr sz="2000" kern="1200">
          <a:solidFill>
            <a:schemeClr val="tx1"/>
          </a:solidFill>
          <a:latin typeface="+mn-lt"/>
          <a:ea typeface="+mn-ea"/>
          <a:cs typeface="+mn-cs"/>
        </a:defRPr>
      </a:lvl4pPr>
      <a:lvl5pPr marL="2047842" algn="l" defTabSz="511960" rtl="0" eaLnBrk="1" latinLnBrk="0" hangingPunct="1">
        <a:defRPr sz="2000" kern="1200">
          <a:solidFill>
            <a:schemeClr val="tx1"/>
          </a:solidFill>
          <a:latin typeface="+mn-lt"/>
          <a:ea typeface="+mn-ea"/>
          <a:cs typeface="+mn-cs"/>
        </a:defRPr>
      </a:lvl5pPr>
      <a:lvl6pPr marL="2559802" algn="l" defTabSz="511960" rtl="0" eaLnBrk="1" latinLnBrk="0" hangingPunct="1">
        <a:defRPr sz="2000" kern="1200">
          <a:solidFill>
            <a:schemeClr val="tx1"/>
          </a:solidFill>
          <a:latin typeface="+mn-lt"/>
          <a:ea typeface="+mn-ea"/>
          <a:cs typeface="+mn-cs"/>
        </a:defRPr>
      </a:lvl6pPr>
      <a:lvl7pPr marL="3071762" algn="l" defTabSz="511960" rtl="0" eaLnBrk="1" latinLnBrk="0" hangingPunct="1">
        <a:defRPr sz="2000" kern="1200">
          <a:solidFill>
            <a:schemeClr val="tx1"/>
          </a:solidFill>
          <a:latin typeface="+mn-lt"/>
          <a:ea typeface="+mn-ea"/>
          <a:cs typeface="+mn-cs"/>
        </a:defRPr>
      </a:lvl7pPr>
      <a:lvl8pPr marL="3583723" algn="l" defTabSz="511960" rtl="0" eaLnBrk="1" latinLnBrk="0" hangingPunct="1">
        <a:defRPr sz="2000" kern="1200">
          <a:solidFill>
            <a:schemeClr val="tx1"/>
          </a:solidFill>
          <a:latin typeface="+mn-lt"/>
          <a:ea typeface="+mn-ea"/>
          <a:cs typeface="+mn-cs"/>
        </a:defRPr>
      </a:lvl8pPr>
      <a:lvl9pPr marL="4095683" algn="l" defTabSz="5119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ikihelp.autodesk.com/Revit/enu/2014/Help/3665-Developers/0170-Appendic170/0206-API_User206/0215-Ribbon_G21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Preparing Apps for the </a:t>
            </a:r>
            <a:r>
              <a:rPr lang="en-US" dirty="0" smtClean="0"/>
              <a:t>Store: </a:t>
            </a:r>
            <a:endParaRPr lang="en-US" dirty="0"/>
          </a:p>
          <a:p>
            <a:r>
              <a:rPr lang="en-US" dirty="0" smtClean="0"/>
              <a:t>Guidelines</a:t>
            </a:r>
          </a:p>
        </p:txBody>
      </p:sp>
      <p:sp>
        <p:nvSpPr>
          <p:cNvPr id="5" name="Text Placeholder 4"/>
          <p:cNvSpPr>
            <a:spLocks noGrp="1"/>
          </p:cNvSpPr>
          <p:nvPr>
            <p:ph type="body" sz="quarter" idx="14"/>
          </p:nvPr>
        </p:nvSpPr>
        <p:spPr/>
        <p:txBody>
          <a:bodyPr/>
          <a:lstStyle/>
          <a:p>
            <a:r>
              <a:rPr lang="en-US" dirty="0"/>
              <a:t>Autodesk Exchange for Autodesk</a:t>
            </a:r>
            <a:r>
              <a:rPr lang="en-US" baseline="30000" dirty="0"/>
              <a:t>®</a:t>
            </a:r>
            <a:r>
              <a:rPr lang="en-US" dirty="0"/>
              <a:t> Revit</a:t>
            </a:r>
            <a:r>
              <a:rPr lang="en-US" baseline="30000" dirty="0"/>
              <a:t>®  </a:t>
            </a:r>
          </a:p>
        </p:txBody>
      </p:sp>
    </p:spTree>
    <p:extLst>
      <p:ext uri="{BB962C8B-B14F-4D97-AF65-F5344CB8AC3E}">
        <p14:creationId xmlns:p14="http://schemas.microsoft.com/office/powerpoint/2010/main" val="80313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PackageContents.xml Populated by Installer </a:t>
            </a:r>
            <a:r>
              <a:rPr lang="en-US" dirty="0"/>
              <a:t>T</a:t>
            </a:r>
            <a:r>
              <a:rPr lang="en-US" dirty="0" smtClean="0"/>
              <a:t>ool </a:t>
            </a:r>
            <a:endParaRPr lang="en-US" dirty="0"/>
          </a:p>
        </p:txBody>
      </p:sp>
      <p:grpSp>
        <p:nvGrpSpPr>
          <p:cNvPr id="8" name="Group 7"/>
          <p:cNvGrpSpPr/>
          <p:nvPr/>
        </p:nvGrpSpPr>
        <p:grpSpPr>
          <a:xfrm>
            <a:off x="457202" y="792100"/>
            <a:ext cx="5867399" cy="5632311"/>
            <a:chOff x="3189513" y="726784"/>
            <a:chExt cx="5867399" cy="5632311"/>
          </a:xfrm>
        </p:grpSpPr>
        <p:sp>
          <p:nvSpPr>
            <p:cNvPr id="5" name="Rectangle 4"/>
            <p:cNvSpPr/>
            <p:nvPr/>
          </p:nvSpPr>
          <p:spPr>
            <a:xfrm>
              <a:off x="3189513" y="726784"/>
              <a:ext cx="5867399" cy="5632311"/>
            </a:xfrm>
            <a:prstGeom prst="rect">
              <a:avLst/>
            </a:prstGeom>
            <a:solidFill>
              <a:schemeClr val="bg2">
                <a:lumMod val="95000"/>
              </a:schemeClr>
            </a:solidFill>
            <a:ln>
              <a:solidFill>
                <a:schemeClr val="accent3"/>
              </a:solidFill>
            </a:ln>
            <a:effectLst>
              <a:outerShdw blurRad="50800" dist="38100" dir="2700000" algn="tl" rotWithShape="0">
                <a:prstClr val="black">
                  <a:alpha val="40000"/>
                </a:prstClr>
              </a:outerShdw>
            </a:effectLst>
          </p:spPr>
          <p:txBody>
            <a:bodyPr wrap="square">
              <a:spAutoFit/>
            </a:bodyPr>
            <a:lstStyle/>
            <a:p>
              <a:r>
                <a:rPr lang="en-US" sz="900" b="1" dirty="0">
                  <a:solidFill>
                    <a:srgbClr val="0000FF"/>
                  </a:solidFill>
                  <a:latin typeface="Consolas"/>
                </a:rPr>
                <a:t>&lt;?</a:t>
              </a:r>
              <a:r>
                <a:rPr lang="en-US" sz="900" b="1" dirty="0">
                  <a:solidFill>
                    <a:srgbClr val="A31515"/>
                  </a:solidFill>
                  <a:latin typeface="Consolas"/>
                </a:rPr>
                <a:t>xml</a:t>
              </a:r>
              <a:r>
                <a:rPr lang="en-US" sz="900" b="1" dirty="0">
                  <a:solidFill>
                    <a:srgbClr val="0000FF"/>
                  </a:solidFill>
                  <a:latin typeface="Consolas"/>
                </a:rPr>
                <a:t> </a:t>
              </a:r>
              <a:r>
                <a:rPr lang="en-US" sz="900" b="1" dirty="0">
                  <a:solidFill>
                    <a:srgbClr val="FF0000"/>
                  </a:solidFill>
                  <a:latin typeface="Consolas"/>
                </a:rPr>
                <a:t>version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1.0</a:t>
              </a:r>
              <a:r>
                <a:rPr lang="en-US" sz="900" b="1" dirty="0">
                  <a:solidFill>
                    <a:srgbClr val="000000"/>
                  </a:solidFill>
                  <a:latin typeface="Consolas"/>
                </a:rPr>
                <a:t>"</a:t>
              </a:r>
              <a:r>
                <a:rPr lang="en-US" sz="900" b="1" dirty="0">
                  <a:solidFill>
                    <a:srgbClr val="0000FF"/>
                  </a:solidFill>
                  <a:latin typeface="Consolas"/>
                </a:rPr>
                <a:t> </a:t>
              </a:r>
              <a:r>
                <a:rPr lang="en-US" sz="900" b="1" dirty="0">
                  <a:solidFill>
                    <a:srgbClr val="FF0000"/>
                  </a:solidFill>
                  <a:latin typeface="Consolas"/>
                </a:rPr>
                <a:t>encoding</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utf-8</a:t>
              </a:r>
              <a:r>
                <a:rPr lang="en-US" sz="900" b="1" dirty="0">
                  <a:solidFill>
                    <a:srgbClr val="000000"/>
                  </a:solidFill>
                  <a:latin typeface="Consolas"/>
                </a:rPr>
                <a:t>"</a:t>
              </a:r>
              <a:r>
                <a:rPr lang="en-US" sz="900" b="1" dirty="0">
                  <a:solidFill>
                    <a:srgbClr val="0000FF"/>
                  </a:solidFill>
                  <a:latin typeface="Consolas"/>
                </a:rPr>
                <a:t>?&gt;</a:t>
              </a:r>
              <a:endParaRPr lang="en-US" sz="900" b="1" dirty="0">
                <a:solidFill>
                  <a:srgbClr val="000000"/>
                </a:solidFill>
                <a:latin typeface="Consolas"/>
              </a:endParaRPr>
            </a:p>
            <a:p>
              <a:r>
                <a:rPr lang="en-US" sz="900" b="1" dirty="0">
                  <a:solidFill>
                    <a:srgbClr val="0000FF"/>
                  </a:solidFill>
                  <a:latin typeface="Consolas"/>
                </a:rPr>
                <a:t>&lt;</a:t>
              </a:r>
              <a:r>
                <a:rPr lang="en-US" sz="900" b="1" dirty="0" err="1">
                  <a:solidFill>
                    <a:srgbClr val="A31515"/>
                  </a:solidFill>
                  <a:latin typeface="Consolas"/>
                </a:rPr>
                <a:t>ApplicationPackage</a:t>
              </a:r>
              <a:r>
                <a:rPr lang="en-US" sz="900" b="1" dirty="0">
                  <a:solidFill>
                    <a:srgbClr val="0000FF"/>
                  </a:solidFill>
                  <a:latin typeface="Consolas"/>
                </a:rPr>
                <a:t> </a:t>
              </a:r>
              <a:r>
                <a:rPr lang="en-US" sz="900" b="1" dirty="0" err="1">
                  <a:solidFill>
                    <a:srgbClr val="FF0000"/>
                  </a:solidFill>
                  <a:latin typeface="Consolas"/>
                </a:rPr>
                <a:t>SchemaVersion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1.0</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AutodeskProduct</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Revit</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ProductType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Application</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Name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File Upgrader</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AppVersion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2.0.0</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Description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ADN Plugin of the Month: File Upgrader</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Author</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Saikat Bhattacharya</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Icon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./Contents/2014/Resources/FileUpgrader_Thumbnail.png</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OnlineDocumentation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http://labs.autodesk.com/utilities/</a:t>
              </a:r>
              <a:r>
                <a:rPr lang="en-US" sz="900" b="1" dirty="0" err="1">
                  <a:solidFill>
                    <a:srgbClr val="0000FF"/>
                  </a:solidFill>
                  <a:latin typeface="Consolas"/>
                </a:rPr>
                <a:t>ADN_Plugins</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HelpFile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./Contents/2014/Resources/ADNFileUpgraderHelp.htm</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ProductCode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{F23B85C8-D5DE-45B9-977E-D860120D27B1}</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UpgradeCode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{5D9F89AD-3CC0-4769-B90D-60BFB4EE90DB}</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FriendlyVersion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2.0.0</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SupportedLocales</a:t>
              </a:r>
              <a:r>
                <a:rPr lang="en-US" sz="900" b="1" dirty="0">
                  <a:solidFill>
                    <a:srgbClr val="0000FF"/>
                  </a:solidFill>
                  <a:latin typeface="Consolas"/>
                </a:rPr>
                <a:t>=</a:t>
              </a:r>
              <a:r>
                <a:rPr lang="en-US" sz="900" b="1" dirty="0">
                  <a:solidFill>
                    <a:srgbClr val="000000"/>
                  </a:solidFill>
                  <a:latin typeface="Consolas"/>
                </a:rPr>
                <a:t>"</a:t>
              </a:r>
              <a:r>
                <a:rPr lang="en-US" sz="900" b="1" dirty="0" err="1">
                  <a:solidFill>
                    <a:srgbClr val="0000FF"/>
                  </a:solidFill>
                  <a:latin typeface="Consolas"/>
                </a:rPr>
                <a:t>Enu</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AppNameSpace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appstore.exchange.autodesk.com</a:t>
              </a:r>
              <a:r>
                <a:rPr lang="en-US" sz="900" b="1" dirty="0" smtClean="0">
                  <a:solidFill>
                    <a:srgbClr val="000000"/>
                  </a:solidFill>
                  <a:latin typeface="Consolas"/>
                </a:rPr>
                <a:t>"</a:t>
              </a:r>
              <a:r>
                <a:rPr lang="en-US" sz="900" b="1" dirty="0" smtClean="0">
                  <a:solidFill>
                    <a:srgbClr val="0000FF"/>
                  </a:solidFill>
                  <a:latin typeface="Consolas"/>
                </a:rPr>
                <a:t>&gt;</a:t>
              </a:r>
              <a:endParaRPr lang="en-US" sz="900" b="1" dirty="0" smtClean="0">
                <a:solidFill>
                  <a:srgbClr val="000000"/>
                </a:solidFill>
                <a:latin typeface="Consolas"/>
              </a:endParaRPr>
            </a:p>
            <a:p>
              <a:endParaRPr lang="en-US" sz="900" b="1" dirty="0">
                <a:solidFill>
                  <a:srgbClr val="000000"/>
                </a:solidFill>
                <a:latin typeface="Consolas"/>
              </a:endParaRPr>
            </a:p>
            <a:p>
              <a:r>
                <a:rPr lang="en-US" sz="900" b="1" dirty="0">
                  <a:solidFill>
                    <a:srgbClr val="0000FF"/>
                  </a:solidFill>
                  <a:latin typeface="Consolas"/>
                </a:rPr>
                <a:t>  &lt;</a:t>
              </a:r>
              <a:r>
                <a:rPr lang="en-US" sz="900" b="1" dirty="0" err="1">
                  <a:solidFill>
                    <a:srgbClr val="A31515"/>
                  </a:solidFill>
                  <a:latin typeface="Consolas"/>
                </a:rPr>
                <a:t>CompanyDetails</a:t>
              </a:r>
              <a:r>
                <a:rPr lang="en-US" sz="900" b="1" dirty="0">
                  <a:solidFill>
                    <a:srgbClr val="0000FF"/>
                  </a:solidFill>
                  <a:latin typeface="Consolas"/>
                </a:rPr>
                <a:t> </a:t>
              </a:r>
              <a:r>
                <a:rPr lang="en-US" sz="900" b="1" dirty="0">
                  <a:solidFill>
                    <a:srgbClr val="FF0000"/>
                  </a:solidFill>
                  <a:latin typeface="Consolas"/>
                </a:rPr>
                <a:t>Name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Autodesk</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Url</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http://labs.autodesk.com/utilities/</a:t>
              </a:r>
              <a:r>
                <a:rPr lang="en-US" sz="900" b="1" dirty="0" err="1">
                  <a:solidFill>
                    <a:srgbClr val="0000FF"/>
                  </a:solidFill>
                  <a:latin typeface="Consolas"/>
                </a:rPr>
                <a:t>ADN_Plugins</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Email</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adn.apps@autodesk.com</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Phone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 </a:t>
              </a:r>
              <a:r>
                <a:rPr lang="en-US" sz="900" b="1" dirty="0">
                  <a:solidFill>
                    <a:srgbClr val="000000"/>
                  </a:solidFill>
                  <a:latin typeface="Consolas"/>
                </a:rPr>
                <a:t>"</a:t>
              </a:r>
              <a:r>
                <a:rPr lang="en-US" sz="900" b="1" dirty="0">
                  <a:solidFill>
                    <a:srgbClr val="0000FF"/>
                  </a:solidFill>
                  <a:latin typeface="Consolas"/>
                </a:rPr>
                <a:t> /&gt;</a:t>
              </a:r>
              <a:endParaRPr lang="en-US" sz="900" b="1" dirty="0">
                <a:solidFill>
                  <a:srgbClr val="000000"/>
                </a:solidFill>
                <a:latin typeface="Consolas"/>
              </a:endParaRPr>
            </a:p>
            <a:p>
              <a:r>
                <a:rPr lang="en-US" sz="900" b="1" dirty="0">
                  <a:solidFill>
                    <a:srgbClr val="000000"/>
                  </a:solidFill>
                  <a:latin typeface="Consolas"/>
                </a:rPr>
                <a:t> </a:t>
              </a:r>
            </a:p>
            <a:p>
              <a:r>
                <a:rPr lang="en-US" sz="900" b="1" dirty="0">
                  <a:solidFill>
                    <a:srgbClr val="0000FF"/>
                  </a:solidFill>
                  <a:latin typeface="Consolas"/>
                </a:rPr>
                <a:t>  &lt;</a:t>
              </a:r>
              <a:r>
                <a:rPr lang="en-US" sz="900" b="1" dirty="0" err="1">
                  <a:solidFill>
                    <a:srgbClr val="A31515"/>
                  </a:solidFill>
                  <a:latin typeface="Consolas"/>
                </a:rPr>
                <a:t>RuntimeRequirements</a:t>
              </a:r>
              <a:r>
                <a:rPr lang="en-US" sz="900" b="1" dirty="0">
                  <a:solidFill>
                    <a:srgbClr val="0000FF"/>
                  </a:solidFill>
                  <a:latin typeface="Consolas"/>
                </a:rPr>
                <a:t> </a:t>
              </a:r>
              <a:r>
                <a:rPr lang="en-US" sz="900" b="1" dirty="0">
                  <a:solidFill>
                    <a:srgbClr val="FF0000"/>
                  </a:solidFill>
                  <a:latin typeface="Consolas"/>
                </a:rPr>
                <a:t>OS</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Win32|Win64</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Platform</a:t>
              </a:r>
              <a:r>
                <a:rPr lang="en-US" sz="900" b="1" dirty="0">
                  <a:solidFill>
                    <a:srgbClr val="0000FF"/>
                  </a:solidFill>
                  <a:latin typeface="Consolas"/>
                </a:rPr>
                <a:t>=</a:t>
              </a:r>
              <a:r>
                <a:rPr lang="en-US" sz="900" b="1" dirty="0">
                  <a:solidFill>
                    <a:srgbClr val="000000"/>
                  </a:solidFill>
                  <a:latin typeface="Consolas"/>
                </a:rPr>
                <a:t>"</a:t>
              </a:r>
              <a:r>
                <a:rPr lang="en-US" sz="900" b="1" dirty="0" err="1">
                  <a:solidFill>
                    <a:srgbClr val="0000FF"/>
                  </a:solidFill>
                  <a:latin typeface="Consolas"/>
                </a:rPr>
                <a:t>Revit|Revit</a:t>
              </a:r>
              <a:r>
                <a:rPr lang="en-US" sz="900" b="1" dirty="0">
                  <a:solidFill>
                    <a:srgbClr val="0000FF"/>
                  </a:solidFill>
                  <a:latin typeface="Consolas"/>
                </a:rPr>
                <a:t> </a:t>
              </a:r>
              <a:r>
                <a:rPr lang="en-US" sz="900" b="1" dirty="0" err="1">
                  <a:solidFill>
                    <a:srgbClr val="0000FF"/>
                  </a:solidFill>
                  <a:latin typeface="Consolas"/>
                </a:rPr>
                <a:t>Architecture|Revit</a:t>
              </a:r>
              <a:r>
                <a:rPr lang="en-US" sz="900" b="1" dirty="0">
                  <a:solidFill>
                    <a:srgbClr val="0000FF"/>
                  </a:solidFill>
                  <a:latin typeface="Consolas"/>
                </a:rPr>
                <a:t> </a:t>
              </a:r>
              <a:r>
                <a:rPr lang="en-US" sz="900" b="1" dirty="0" err="1">
                  <a:solidFill>
                    <a:srgbClr val="0000FF"/>
                  </a:solidFill>
                  <a:latin typeface="Consolas"/>
                </a:rPr>
                <a:t>Structure|Revit</a:t>
              </a:r>
              <a:r>
                <a:rPr lang="en-US" sz="900" b="1" dirty="0">
                  <a:solidFill>
                    <a:srgbClr val="0000FF"/>
                  </a:solidFill>
                  <a:latin typeface="Consolas"/>
                </a:rPr>
                <a:t> MEP</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SeriesMin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R2014</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SeriesMax</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R2014</a:t>
              </a:r>
              <a:r>
                <a:rPr lang="en-US" sz="900" b="1" dirty="0">
                  <a:solidFill>
                    <a:srgbClr val="000000"/>
                  </a:solidFill>
                  <a:latin typeface="Consolas"/>
                </a:rPr>
                <a:t>"</a:t>
              </a:r>
              <a:r>
                <a:rPr lang="en-US" sz="900" b="1" dirty="0">
                  <a:solidFill>
                    <a:srgbClr val="0000FF"/>
                  </a:solidFill>
                  <a:latin typeface="Consolas"/>
                </a:rPr>
                <a:t> /&gt;</a:t>
              </a:r>
              <a:endParaRPr lang="en-US" sz="900" b="1" dirty="0">
                <a:solidFill>
                  <a:srgbClr val="000000"/>
                </a:solidFill>
                <a:latin typeface="Consolas"/>
              </a:endParaRPr>
            </a:p>
            <a:p>
              <a:r>
                <a:rPr lang="en-US" sz="900" b="1" dirty="0">
                  <a:solidFill>
                    <a:srgbClr val="000000"/>
                  </a:solidFill>
                  <a:latin typeface="Consolas"/>
                </a:rPr>
                <a:t> </a:t>
              </a:r>
            </a:p>
            <a:p>
              <a:r>
                <a:rPr lang="en-US" sz="900" b="1" dirty="0">
                  <a:solidFill>
                    <a:srgbClr val="0000FF"/>
                  </a:solidFill>
                  <a:latin typeface="Consolas"/>
                </a:rPr>
                <a:t>  &lt;</a:t>
              </a:r>
              <a:r>
                <a:rPr lang="en-US" sz="900" b="1" dirty="0">
                  <a:solidFill>
                    <a:srgbClr val="A31515"/>
                  </a:solidFill>
                  <a:latin typeface="Consolas"/>
                </a:rPr>
                <a:t>Components</a:t>
              </a:r>
              <a:r>
                <a:rPr lang="en-US" sz="900" b="1" dirty="0">
                  <a:solidFill>
                    <a:srgbClr val="0000FF"/>
                  </a:solidFill>
                  <a:latin typeface="Consolas"/>
                </a:rPr>
                <a:t> </a:t>
              </a:r>
              <a:r>
                <a:rPr lang="en-US" sz="900" b="1" dirty="0">
                  <a:solidFill>
                    <a:srgbClr val="FF0000"/>
                  </a:solidFill>
                  <a:latin typeface="Consolas"/>
                </a:rPr>
                <a:t>Description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2014 parts</a:t>
              </a:r>
              <a:r>
                <a:rPr lang="en-US" sz="900" b="1" dirty="0">
                  <a:solidFill>
                    <a:srgbClr val="000000"/>
                  </a:solidFill>
                  <a:latin typeface="Consolas"/>
                </a:rPr>
                <a:t>"</a:t>
              </a:r>
              <a:r>
                <a:rPr lang="en-US" sz="900" b="1" dirty="0">
                  <a:solidFill>
                    <a:srgbClr val="0000FF"/>
                  </a:solidFill>
                  <a:latin typeface="Consolas"/>
                </a:rPr>
                <a:t>&gt;</a:t>
              </a:r>
              <a:endParaRPr lang="en-US" sz="900" b="1" dirty="0">
                <a:solidFill>
                  <a:srgbClr val="000000"/>
                </a:solidFill>
                <a:latin typeface="Consolas"/>
              </a:endParaRPr>
            </a:p>
            <a:p>
              <a:r>
                <a:rPr lang="en-US" sz="900" b="1" dirty="0">
                  <a:solidFill>
                    <a:srgbClr val="0000FF"/>
                  </a:solidFill>
                  <a:latin typeface="Consolas"/>
                </a:rPr>
                <a:t>    &lt;</a:t>
              </a:r>
              <a:r>
                <a:rPr lang="en-US" sz="900" b="1" dirty="0" err="1">
                  <a:solidFill>
                    <a:srgbClr val="A31515"/>
                  </a:solidFill>
                  <a:latin typeface="Consolas"/>
                </a:rPr>
                <a:t>RuntimeRequirements</a:t>
              </a:r>
              <a:r>
                <a:rPr lang="en-US" sz="900" b="1" dirty="0">
                  <a:solidFill>
                    <a:srgbClr val="0000FF"/>
                  </a:solidFill>
                  <a:latin typeface="Consolas"/>
                </a:rPr>
                <a:t> </a:t>
              </a:r>
              <a:r>
                <a:rPr lang="en-US" sz="900" b="1" dirty="0">
                  <a:solidFill>
                    <a:srgbClr val="FF0000"/>
                  </a:solidFill>
                  <a:latin typeface="Consolas"/>
                </a:rPr>
                <a:t>OS</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Win32|Win64</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Platform</a:t>
              </a:r>
              <a:r>
                <a:rPr lang="en-US" sz="900" b="1" dirty="0">
                  <a:solidFill>
                    <a:srgbClr val="0000FF"/>
                  </a:solidFill>
                  <a:latin typeface="Consolas"/>
                </a:rPr>
                <a:t>=</a:t>
              </a:r>
              <a:r>
                <a:rPr lang="en-US" sz="900" b="1" dirty="0">
                  <a:solidFill>
                    <a:srgbClr val="000000"/>
                  </a:solidFill>
                  <a:latin typeface="Consolas"/>
                </a:rPr>
                <a:t>"</a:t>
              </a:r>
              <a:r>
                <a:rPr lang="en-US" sz="900" b="1" dirty="0" err="1">
                  <a:solidFill>
                    <a:srgbClr val="0000FF"/>
                  </a:solidFill>
                  <a:latin typeface="Consolas"/>
                </a:rPr>
                <a:t>Revit|Revit</a:t>
              </a:r>
              <a:r>
                <a:rPr lang="en-US" sz="900" b="1" dirty="0">
                  <a:solidFill>
                    <a:srgbClr val="0000FF"/>
                  </a:solidFill>
                  <a:latin typeface="Consolas"/>
                </a:rPr>
                <a:t> </a:t>
              </a:r>
              <a:r>
                <a:rPr lang="en-US" sz="900" b="1" dirty="0" err="1">
                  <a:solidFill>
                    <a:srgbClr val="0000FF"/>
                  </a:solidFill>
                  <a:latin typeface="Consolas"/>
                </a:rPr>
                <a:t>Architecture|Revit</a:t>
              </a:r>
              <a:r>
                <a:rPr lang="en-US" sz="900" b="1" dirty="0">
                  <a:solidFill>
                    <a:srgbClr val="0000FF"/>
                  </a:solidFill>
                  <a:latin typeface="Consolas"/>
                </a:rPr>
                <a:t> </a:t>
              </a:r>
              <a:r>
                <a:rPr lang="en-US" sz="900" b="1" dirty="0" err="1">
                  <a:solidFill>
                    <a:srgbClr val="0000FF"/>
                  </a:solidFill>
                  <a:latin typeface="Consolas"/>
                </a:rPr>
                <a:t>Structure|Revit</a:t>
              </a:r>
              <a:r>
                <a:rPr lang="en-US" sz="900" b="1" dirty="0">
                  <a:solidFill>
                    <a:srgbClr val="0000FF"/>
                  </a:solidFill>
                  <a:latin typeface="Consolas"/>
                </a:rPr>
                <a:t> MEP</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SeriesMin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R2014</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SeriesMax</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R2014</a:t>
              </a:r>
              <a:r>
                <a:rPr lang="en-US" sz="900" b="1" dirty="0">
                  <a:solidFill>
                    <a:srgbClr val="000000"/>
                  </a:solidFill>
                  <a:latin typeface="Consolas"/>
                </a:rPr>
                <a:t>"</a:t>
              </a:r>
              <a:r>
                <a:rPr lang="en-US" sz="900" b="1" dirty="0">
                  <a:solidFill>
                    <a:srgbClr val="0000FF"/>
                  </a:solidFill>
                  <a:latin typeface="Consolas"/>
                </a:rPr>
                <a:t> /&gt;</a:t>
              </a:r>
              <a:endParaRPr lang="en-US" sz="900" b="1" dirty="0">
                <a:solidFill>
                  <a:srgbClr val="000000"/>
                </a:solidFill>
                <a:latin typeface="Consolas"/>
              </a:endParaRPr>
            </a:p>
            <a:p>
              <a:r>
                <a:rPr lang="en-US" sz="900" b="1" dirty="0">
                  <a:solidFill>
                    <a:srgbClr val="0000FF"/>
                  </a:solidFill>
                  <a:latin typeface="Consolas"/>
                </a:rPr>
                <a:t>    &lt;</a:t>
              </a:r>
              <a:r>
                <a:rPr lang="en-US" sz="900" b="1" dirty="0" err="1">
                  <a:solidFill>
                    <a:srgbClr val="A31515"/>
                  </a:solidFill>
                  <a:latin typeface="Consolas"/>
                </a:rPr>
                <a:t>ComponentEntry</a:t>
              </a:r>
              <a:r>
                <a:rPr lang="en-US" sz="900" b="1" dirty="0">
                  <a:solidFill>
                    <a:srgbClr val="0000FF"/>
                  </a:solidFill>
                  <a:latin typeface="Consolas"/>
                </a:rPr>
                <a:t> </a:t>
              </a:r>
              <a:r>
                <a:rPr lang="en-US" sz="900" b="1" dirty="0" err="1">
                  <a:solidFill>
                    <a:srgbClr val="FF0000"/>
                  </a:solidFill>
                  <a:latin typeface="Consolas"/>
                </a:rPr>
                <a:t>AppName</a:t>
              </a:r>
              <a:r>
                <a:rPr lang="en-US" sz="900" b="1" dirty="0">
                  <a:solidFill>
                    <a:srgbClr val="0000FF"/>
                  </a:solidFill>
                  <a:latin typeface="Consolas"/>
                </a:rPr>
                <a:t>=</a:t>
              </a:r>
              <a:r>
                <a:rPr lang="en-US" sz="900" b="1" dirty="0">
                  <a:solidFill>
                    <a:srgbClr val="000000"/>
                  </a:solidFill>
                  <a:latin typeface="Consolas"/>
                </a:rPr>
                <a:t>"</a:t>
              </a:r>
              <a:r>
                <a:rPr lang="en-US" sz="900" b="1" dirty="0" err="1">
                  <a:solidFill>
                    <a:srgbClr val="0000FF"/>
                  </a:solidFill>
                  <a:latin typeface="Consolas"/>
                </a:rPr>
                <a:t>FileUpgrader</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a:solidFill>
                    <a:srgbClr val="FF0000"/>
                  </a:solidFill>
                  <a:latin typeface="Consolas"/>
                </a:rPr>
                <a:t>Version</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2.0.0</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ModuleName</a:t>
              </a:r>
              <a:r>
                <a:rPr lang="en-US" sz="900" b="1" dirty="0">
                  <a:solidFill>
                    <a:srgbClr val="0000FF"/>
                  </a:solidFill>
                  <a:latin typeface="Consolas"/>
                </a:rPr>
                <a:t>=</a:t>
              </a:r>
              <a:r>
                <a:rPr lang="en-US" sz="900" b="1" dirty="0">
                  <a:solidFill>
                    <a:srgbClr val="000000"/>
                  </a:solidFill>
                  <a:latin typeface="Consolas"/>
                </a:rPr>
                <a:t>"</a:t>
              </a:r>
              <a:r>
                <a:rPr lang="en-US" sz="900" b="1" dirty="0">
                  <a:solidFill>
                    <a:srgbClr val="0000FF"/>
                  </a:solidFill>
                  <a:latin typeface="Consolas"/>
                </a:rPr>
                <a:t>./Contents/2014/</a:t>
              </a:r>
              <a:r>
                <a:rPr lang="en-US" sz="900" b="1" dirty="0" err="1">
                  <a:solidFill>
                    <a:srgbClr val="0000FF"/>
                  </a:solidFill>
                  <a:latin typeface="Consolas"/>
                </a:rPr>
                <a:t>ADNPlugin-FileUpgrader.addin</a:t>
              </a:r>
              <a:r>
                <a:rPr lang="en-US" sz="900" b="1" dirty="0">
                  <a:solidFill>
                    <a:srgbClr val="000000"/>
                  </a:solidFill>
                  <a:latin typeface="Consolas"/>
                </a:rPr>
                <a:t>"</a:t>
              </a:r>
              <a:r>
                <a:rPr lang="en-US" sz="900" b="1" dirty="0">
                  <a:solidFill>
                    <a:srgbClr val="0000FF"/>
                  </a:solidFill>
                  <a:latin typeface="Consolas"/>
                </a:rPr>
                <a:t> </a:t>
              </a:r>
              <a:endParaRPr lang="en-US" sz="900" b="1" dirty="0">
                <a:solidFill>
                  <a:srgbClr val="000000"/>
                </a:solidFill>
                <a:latin typeface="Consolas"/>
              </a:endParaRPr>
            </a:p>
            <a:p>
              <a:r>
                <a:rPr lang="en-US" sz="900" b="1" dirty="0">
                  <a:solidFill>
                    <a:srgbClr val="0000FF"/>
                  </a:solidFill>
                  <a:latin typeface="Consolas"/>
                </a:rPr>
                <a:t>                    </a:t>
              </a:r>
              <a:r>
                <a:rPr lang="en-US" sz="900" b="1" dirty="0" err="1">
                  <a:solidFill>
                    <a:srgbClr val="FF0000"/>
                  </a:solidFill>
                  <a:latin typeface="Consolas"/>
                </a:rPr>
                <a:t>AppDescription</a:t>
              </a:r>
              <a:r>
                <a:rPr lang="en-US" sz="900" b="1" dirty="0">
                  <a:solidFill>
                    <a:srgbClr val="0000FF"/>
                  </a:solidFill>
                  <a:latin typeface="Consolas"/>
                </a:rPr>
                <a:t>=</a:t>
              </a:r>
              <a:r>
                <a:rPr lang="en-US" sz="900" b="1" dirty="0">
                  <a:solidFill>
                    <a:srgbClr val="000000"/>
                  </a:solidFill>
                  <a:latin typeface="Consolas"/>
                </a:rPr>
                <a:t>"</a:t>
              </a:r>
              <a:r>
                <a:rPr lang="en-US" sz="900" b="1" dirty="0" err="1">
                  <a:solidFill>
                    <a:srgbClr val="0000FF"/>
                  </a:solidFill>
                  <a:latin typeface="Consolas"/>
                </a:rPr>
                <a:t>FileUpgrader</a:t>
              </a:r>
              <a:r>
                <a:rPr lang="en-US" sz="900" b="1" dirty="0">
                  <a:solidFill>
                    <a:srgbClr val="000000"/>
                  </a:solidFill>
                  <a:latin typeface="Consolas"/>
                </a:rPr>
                <a:t>"</a:t>
              </a:r>
              <a:r>
                <a:rPr lang="en-US" sz="900" b="1" dirty="0">
                  <a:solidFill>
                    <a:srgbClr val="0000FF"/>
                  </a:solidFill>
                  <a:latin typeface="Consolas"/>
                </a:rPr>
                <a:t> /&gt;</a:t>
              </a:r>
              <a:endParaRPr lang="en-US" sz="900" b="1" dirty="0">
                <a:solidFill>
                  <a:srgbClr val="000000"/>
                </a:solidFill>
                <a:latin typeface="Consolas"/>
              </a:endParaRPr>
            </a:p>
            <a:p>
              <a:r>
                <a:rPr lang="en-US" sz="900" b="1" dirty="0">
                  <a:solidFill>
                    <a:srgbClr val="0000FF"/>
                  </a:solidFill>
                  <a:latin typeface="Consolas"/>
                </a:rPr>
                <a:t>  &lt;/</a:t>
              </a:r>
              <a:r>
                <a:rPr lang="en-US" sz="900" b="1" dirty="0">
                  <a:solidFill>
                    <a:srgbClr val="A31515"/>
                  </a:solidFill>
                  <a:latin typeface="Consolas"/>
                </a:rPr>
                <a:t>Components</a:t>
              </a:r>
              <a:r>
                <a:rPr lang="en-US" sz="900" b="1" dirty="0">
                  <a:solidFill>
                    <a:srgbClr val="0000FF"/>
                  </a:solidFill>
                  <a:latin typeface="Consolas"/>
                </a:rPr>
                <a:t>&gt;</a:t>
              </a:r>
              <a:endParaRPr lang="en-US" sz="900" b="1" dirty="0">
                <a:solidFill>
                  <a:srgbClr val="000000"/>
                </a:solidFill>
                <a:latin typeface="Consolas"/>
              </a:endParaRPr>
            </a:p>
            <a:p>
              <a:r>
                <a:rPr lang="en-US" sz="900" b="1" dirty="0">
                  <a:solidFill>
                    <a:srgbClr val="000000"/>
                  </a:solidFill>
                  <a:latin typeface="Consolas"/>
                </a:rPr>
                <a:t> </a:t>
              </a:r>
            </a:p>
            <a:p>
              <a:r>
                <a:rPr lang="en-US" sz="900" b="1" dirty="0">
                  <a:solidFill>
                    <a:srgbClr val="0000FF"/>
                  </a:solidFill>
                  <a:latin typeface="Consolas"/>
                </a:rPr>
                <a:t>&lt;/</a:t>
              </a:r>
              <a:r>
                <a:rPr lang="en-US" sz="900" b="1" dirty="0" err="1">
                  <a:solidFill>
                    <a:srgbClr val="A31515"/>
                  </a:solidFill>
                  <a:latin typeface="Consolas"/>
                </a:rPr>
                <a:t>ApplicationPackage</a:t>
              </a:r>
              <a:r>
                <a:rPr lang="en-US" sz="900" b="1" dirty="0">
                  <a:solidFill>
                    <a:srgbClr val="0000FF"/>
                  </a:solidFill>
                  <a:latin typeface="Consolas"/>
                </a:rPr>
                <a:t>&gt;</a:t>
              </a:r>
              <a:endParaRPr lang="en-US" sz="900" b="1" dirty="0">
                <a:solidFill>
                  <a:srgbClr val="000000"/>
                </a:solidFill>
                <a:latin typeface="Consolas"/>
              </a:endParaRPr>
            </a:p>
          </p:txBody>
        </p:sp>
        <p:sp>
          <p:nvSpPr>
            <p:cNvPr id="9" name="Rectangle 8"/>
            <p:cNvSpPr/>
            <p:nvPr/>
          </p:nvSpPr>
          <p:spPr bwMode="auto">
            <a:xfrm>
              <a:off x="3364732" y="4433021"/>
              <a:ext cx="5551708" cy="1456149"/>
            </a:xfrm>
            <a:prstGeom prst="rect">
              <a:avLst/>
            </a:prstGeom>
            <a:solidFill>
              <a:srgbClr val="FFCC00">
                <a:alpha val="14902"/>
              </a:srgbClr>
            </a:solidFill>
            <a:ln w="25400" cap="flat" cmpd="sng" algn="ctr">
              <a:solidFill>
                <a:schemeClr val="accent1"/>
              </a:solid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7" name="Rectangle 6"/>
            <p:cNvSpPr/>
            <p:nvPr/>
          </p:nvSpPr>
          <p:spPr>
            <a:xfrm>
              <a:off x="4463143" y="5421086"/>
              <a:ext cx="3766457" cy="174171"/>
            </a:xfrm>
            <a:prstGeom prst="rect">
              <a:avLst/>
            </a:prstGeom>
            <a:solidFill>
              <a:srgbClr val="FFFF00">
                <a:alpha val="12157"/>
              </a:srgbClr>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6934982" y="4474471"/>
              <a:ext cx="1905000" cy="304800"/>
            </a:xfrm>
            <a:prstGeom prst="wedgeRoundRectCallout">
              <a:avLst>
                <a:gd name="adj1" fmla="val -20262"/>
                <a:gd name="adj2" fmla="val 37501"/>
                <a:gd name="adj3" fmla="val 16667"/>
              </a:avLst>
            </a:prstGeom>
            <a:solidFill>
              <a:schemeClr val="accent1">
                <a:lumMod val="40000"/>
                <a:lumOff val="60000"/>
                <a:alpha val="16078"/>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Revit run-time info</a:t>
              </a:r>
              <a:endParaRPr lang="en-US" sz="1200" dirty="0">
                <a:solidFill>
                  <a:schemeClr val="tx1"/>
                </a:solidFill>
              </a:endParaRPr>
            </a:p>
          </p:txBody>
        </p:sp>
        <p:sp>
          <p:nvSpPr>
            <p:cNvPr id="14" name="Rounded Rectangular Callout 13"/>
            <p:cNvSpPr/>
            <p:nvPr/>
          </p:nvSpPr>
          <p:spPr>
            <a:xfrm>
              <a:off x="6268725" y="5007846"/>
              <a:ext cx="2222548" cy="257448"/>
            </a:xfrm>
            <a:prstGeom prst="wedgeRoundRectCallout">
              <a:avLst>
                <a:gd name="adj1" fmla="val -32316"/>
                <a:gd name="adj2" fmla="val 96980"/>
                <a:gd name="adj3" fmla="val 16667"/>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Location of </a:t>
              </a:r>
              <a:r>
                <a:rPr lang="en-US" sz="1200" dirty="0" err="1" smtClean="0">
                  <a:solidFill>
                    <a:schemeClr val="tx1"/>
                  </a:solidFill>
                </a:rPr>
                <a:t>addin</a:t>
              </a:r>
              <a:r>
                <a:rPr lang="en-US" sz="1200" dirty="0" smtClean="0">
                  <a:solidFill>
                    <a:schemeClr val="tx1"/>
                  </a:solidFill>
                </a:rPr>
                <a:t> manifest</a:t>
              </a:r>
              <a:endParaRPr lang="en-US" sz="1200" dirty="0">
                <a:solidFill>
                  <a:schemeClr val="tx1"/>
                </a:solidFill>
              </a:endParaRPr>
            </a:p>
          </p:txBody>
        </p:sp>
        <p:sp>
          <p:nvSpPr>
            <p:cNvPr id="16" name="Rounded Rectangular Callout 15"/>
            <p:cNvSpPr/>
            <p:nvPr/>
          </p:nvSpPr>
          <p:spPr>
            <a:xfrm>
              <a:off x="6912424" y="897702"/>
              <a:ext cx="1905000" cy="304800"/>
            </a:xfrm>
            <a:prstGeom prst="wedgeRoundRectCallout">
              <a:avLst>
                <a:gd name="adj1" fmla="val -15690"/>
                <a:gd name="adj2" fmla="val 44643"/>
                <a:gd name="adj3" fmla="val 16667"/>
              </a:avLst>
            </a:prstGeom>
            <a:noFill/>
            <a:ln>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Installer information</a:t>
              </a:r>
              <a:endParaRPr lang="en-US" sz="1400" dirty="0">
                <a:solidFill>
                  <a:schemeClr val="tx1"/>
                </a:solidFill>
              </a:endParaRPr>
            </a:p>
          </p:txBody>
        </p:sp>
      </p:gr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099" y="1300472"/>
            <a:ext cx="2677155" cy="1913063"/>
          </a:xfrm>
          <a:prstGeom prst="rect">
            <a:avLst/>
          </a:prstGeom>
          <a:effectLst>
            <a:outerShdw blurRad="50800" dist="38100" dir="13500000" algn="br" rotWithShape="0">
              <a:prstClr val="black">
                <a:alpha val="40000"/>
              </a:prstClr>
            </a:outerShdw>
          </a:effectLst>
        </p:spPr>
      </p:pic>
      <p:pic>
        <p:nvPicPr>
          <p:cNvPr id="10" name="Content Placeholder 9"/>
          <p:cNvPicPr>
            <a:picLocks noGrp="1" noChangeAspect="1"/>
          </p:cNvPicPr>
          <p:nvPr>
            <p:ph idx="18"/>
          </p:nvPr>
        </p:nvPicPr>
        <p:blipFill>
          <a:blip r:embed="rId4">
            <a:extLst>
              <a:ext uri="{28A0092B-C50C-407E-A947-70E740481C1C}">
                <a14:useLocalDpi xmlns:a14="http://schemas.microsoft.com/office/drawing/2010/main" val="0"/>
              </a:ext>
            </a:extLst>
          </a:blip>
          <a:stretch>
            <a:fillRect/>
          </a:stretch>
        </p:blipFill>
        <p:spPr>
          <a:xfrm>
            <a:off x="6259284" y="4148807"/>
            <a:ext cx="2675970" cy="1566192"/>
          </a:xfrm>
          <a:ln>
            <a:solidFill>
              <a:schemeClr val="accent4"/>
            </a:solidFill>
          </a:ln>
          <a:effectLst>
            <a:outerShdw blurRad="63500" sx="102000" sy="102000" algn="ctr" rotWithShape="0">
              <a:prstClr val="black">
                <a:alpha val="40000"/>
              </a:prstClr>
            </a:outerShdw>
          </a:effectLst>
        </p:spPr>
      </p:pic>
      <p:sp>
        <p:nvSpPr>
          <p:cNvPr id="11" name="Rectangle 10"/>
          <p:cNvSpPr/>
          <p:nvPr/>
        </p:nvSpPr>
        <p:spPr>
          <a:xfrm>
            <a:off x="632421" y="3701562"/>
            <a:ext cx="5548042" cy="74040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408276" y="3701562"/>
            <a:ext cx="2704714" cy="32146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Summary of components (optional)</a:t>
            </a:r>
            <a:endParaRPr lang="en-US" sz="1200" dirty="0">
              <a:solidFill>
                <a:schemeClr val="tx1"/>
              </a:solidFill>
            </a:endParaRPr>
          </a:p>
        </p:txBody>
      </p:sp>
    </p:spTree>
    <p:extLst>
      <p:ext uri="{BB962C8B-B14F-4D97-AF65-F5344CB8AC3E}">
        <p14:creationId xmlns:p14="http://schemas.microsoft.com/office/powerpoint/2010/main" val="2390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81550" indent="-514350">
              <a:buFont typeface="+mj-lt"/>
              <a:buAutoNum type="arabicPeriod"/>
            </a:pPr>
            <a:r>
              <a:rPr lang="en-US" sz="2400" dirty="0" smtClean="0"/>
              <a:t>Revit goes through the common install folder and parse for Revit apps for the appropriate environments (</a:t>
            </a:r>
            <a:r>
              <a:rPr lang="en-US" sz="2400" dirty="0" err="1" smtClean="0">
                <a:solidFill>
                  <a:srgbClr val="A31515"/>
                </a:solidFill>
                <a:latin typeface="Consolas"/>
                <a:cs typeface="+mn-cs"/>
              </a:rPr>
              <a:t>RuntimeRequirements</a:t>
            </a:r>
            <a:r>
              <a:rPr lang="en-US" sz="2400" dirty="0" smtClean="0"/>
              <a:t>)</a:t>
            </a:r>
          </a:p>
          <a:p>
            <a:pPr marL="581550" indent="-514350">
              <a:buFont typeface="+mj-lt"/>
              <a:buAutoNum type="arabicPeriod"/>
            </a:pPr>
            <a:r>
              <a:rPr lang="en-US" sz="2400" dirty="0" smtClean="0"/>
              <a:t>Revit picks up the location of </a:t>
            </a:r>
            <a:r>
              <a:rPr lang="en-US" sz="2400" dirty="0" err="1" smtClean="0"/>
              <a:t>addin</a:t>
            </a:r>
            <a:r>
              <a:rPr lang="en-US" sz="2400" dirty="0" smtClean="0"/>
              <a:t> manifest (</a:t>
            </a:r>
            <a:r>
              <a:rPr lang="en-US" sz="2400" dirty="0" err="1" smtClean="0">
                <a:solidFill>
                  <a:srgbClr val="FF0000"/>
                </a:solidFill>
                <a:latin typeface="Consolas"/>
                <a:cs typeface="+mn-cs"/>
              </a:rPr>
              <a:t>ModuleName</a:t>
            </a:r>
            <a:r>
              <a:rPr lang="en-US" sz="2400" dirty="0" smtClean="0"/>
              <a:t>) </a:t>
            </a:r>
          </a:p>
          <a:p>
            <a:pPr marL="581550" indent="-514350">
              <a:buFont typeface="+mj-lt"/>
              <a:buAutoNum type="arabicPeriod"/>
            </a:pPr>
            <a:r>
              <a:rPr lang="en-US" sz="2400" dirty="0" smtClean="0"/>
              <a:t>Read .</a:t>
            </a:r>
            <a:r>
              <a:rPr lang="en-US" sz="2400" dirty="0" err="1" smtClean="0"/>
              <a:t>addin</a:t>
            </a:r>
            <a:r>
              <a:rPr lang="en-US" sz="2400" dirty="0" smtClean="0"/>
              <a:t> manifest and load the app. </a:t>
            </a:r>
          </a:p>
          <a:p>
            <a:pPr marL="581550" indent="-514350">
              <a:buFont typeface="+mj-lt"/>
              <a:buAutoNum type="arabicPeriod"/>
            </a:pPr>
            <a:endParaRPr lang="en-US" sz="2400" dirty="0"/>
          </a:p>
        </p:txBody>
      </p:sp>
      <p:sp>
        <p:nvSpPr>
          <p:cNvPr id="3" name="Title 2"/>
          <p:cNvSpPr>
            <a:spLocks noGrp="1"/>
          </p:cNvSpPr>
          <p:nvPr>
            <p:ph type="title"/>
          </p:nvPr>
        </p:nvSpPr>
        <p:spPr/>
        <p:txBody>
          <a:bodyPr/>
          <a:lstStyle/>
          <a:p>
            <a:r>
              <a:rPr lang="en-US" dirty="0" smtClean="0"/>
              <a:t>Revit App Auto Load Flow </a:t>
            </a:r>
            <a:endParaRPr lang="en-US" dirty="0"/>
          </a:p>
        </p:txBody>
      </p:sp>
      <p:sp>
        <p:nvSpPr>
          <p:cNvPr id="5" name="Rectangle 4"/>
          <p:cNvSpPr/>
          <p:nvPr/>
        </p:nvSpPr>
        <p:spPr>
          <a:xfrm>
            <a:off x="1012372" y="3691933"/>
            <a:ext cx="7576457" cy="2492990"/>
          </a:xfrm>
          <a:prstGeom prst="rect">
            <a:avLst/>
          </a:prstGeom>
          <a:ln>
            <a:solidFill>
              <a:schemeClr val="accent3"/>
            </a:solidFill>
          </a:ln>
        </p:spPr>
        <p:txBody>
          <a:bodyPr wrap="square">
            <a:spAutoFit/>
          </a:bodyPr>
          <a:lstStyle/>
          <a:p>
            <a:r>
              <a:rPr lang="en-US" sz="1200" dirty="0">
                <a:solidFill>
                  <a:srgbClr val="0000FF"/>
                </a:solidFill>
                <a:latin typeface="Consolas"/>
              </a:rPr>
              <a:t>&lt;?</a:t>
            </a:r>
            <a:r>
              <a:rPr lang="en-US" sz="1200" dirty="0">
                <a:solidFill>
                  <a:srgbClr val="A31515"/>
                </a:solidFill>
                <a:latin typeface="Consolas"/>
              </a:rPr>
              <a:t>xml</a:t>
            </a:r>
            <a:r>
              <a:rPr lang="en-US" sz="1200" dirty="0">
                <a:solidFill>
                  <a:srgbClr val="0000FF"/>
                </a:solidFill>
                <a:latin typeface="Consolas"/>
              </a:rPr>
              <a:t> </a:t>
            </a:r>
            <a:r>
              <a:rPr lang="en-US" sz="1200" dirty="0">
                <a:solidFill>
                  <a:srgbClr val="FF0000"/>
                </a:solidFill>
                <a:latin typeface="Consolas"/>
              </a:rPr>
              <a:t>version</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1.0</a:t>
            </a:r>
            <a:r>
              <a:rPr lang="en-US" sz="1200" dirty="0">
                <a:solidFill>
                  <a:prstClr val="black"/>
                </a:solidFill>
                <a:latin typeface="Consolas"/>
              </a:rPr>
              <a:t>"</a:t>
            </a:r>
            <a:r>
              <a:rPr lang="en-US" sz="1200" dirty="0">
                <a:solidFill>
                  <a:srgbClr val="0000FF"/>
                </a:solidFill>
                <a:latin typeface="Consolas"/>
              </a:rPr>
              <a:t> </a:t>
            </a:r>
            <a:r>
              <a:rPr lang="en-US" sz="1200" dirty="0">
                <a:solidFill>
                  <a:srgbClr val="FF0000"/>
                </a:solidFill>
                <a:latin typeface="Consolas"/>
              </a:rPr>
              <a:t>encoding</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utf-8</a:t>
            </a:r>
            <a:r>
              <a:rPr lang="en-US" sz="1200" dirty="0">
                <a:solidFill>
                  <a:prstClr val="black"/>
                </a:solidFill>
                <a:latin typeface="Consolas"/>
              </a:rPr>
              <a:t>"</a:t>
            </a:r>
            <a:r>
              <a:rPr lang="en-US" sz="1200" dirty="0">
                <a:solidFill>
                  <a:srgbClr val="0000FF"/>
                </a:solidFill>
                <a:latin typeface="Consolas"/>
              </a:rPr>
              <a:t>?&gt;</a:t>
            </a:r>
            <a:endParaRPr lang="en-US" sz="1200" dirty="0">
              <a:solidFill>
                <a:prstClr val="black"/>
              </a:solidFill>
              <a:latin typeface="Consolas"/>
            </a:endParaRPr>
          </a:p>
          <a:p>
            <a:r>
              <a:rPr lang="en-US" sz="1200" dirty="0">
                <a:solidFill>
                  <a:srgbClr val="0000FF"/>
                </a:solidFill>
                <a:latin typeface="Consolas"/>
              </a:rPr>
              <a:t>&lt;</a:t>
            </a:r>
            <a:r>
              <a:rPr lang="en-US" sz="1200" dirty="0" err="1">
                <a:solidFill>
                  <a:srgbClr val="A31515"/>
                </a:solidFill>
                <a:latin typeface="Consolas"/>
              </a:rPr>
              <a:t>ApplicationPackage</a:t>
            </a:r>
            <a:r>
              <a:rPr lang="en-US" sz="1200" dirty="0">
                <a:solidFill>
                  <a:srgbClr val="0000FF"/>
                </a:solidFill>
                <a:latin typeface="Consolas"/>
              </a:rPr>
              <a:t>&gt; </a:t>
            </a:r>
            <a:endParaRPr lang="en-US" sz="1200" dirty="0">
              <a:solidFill>
                <a:prstClr val="black"/>
              </a:solidFill>
              <a:latin typeface="Consolas"/>
            </a:endParaRPr>
          </a:p>
          <a:p>
            <a:r>
              <a:rPr lang="en-US" sz="1200" dirty="0">
                <a:solidFill>
                  <a:srgbClr val="0000FF"/>
                </a:solidFill>
                <a:latin typeface="Consolas"/>
              </a:rPr>
              <a:t>  &lt;</a:t>
            </a:r>
            <a:r>
              <a:rPr lang="en-US" sz="1200" dirty="0">
                <a:solidFill>
                  <a:srgbClr val="A31515"/>
                </a:solidFill>
                <a:latin typeface="Consolas"/>
              </a:rPr>
              <a:t>Components</a:t>
            </a:r>
            <a:r>
              <a:rPr lang="en-US" sz="1200" dirty="0">
                <a:solidFill>
                  <a:srgbClr val="0000FF"/>
                </a:solidFill>
                <a:latin typeface="Consolas"/>
              </a:rPr>
              <a:t> </a:t>
            </a:r>
            <a:r>
              <a:rPr lang="en-US" sz="1200" dirty="0">
                <a:solidFill>
                  <a:srgbClr val="FF0000"/>
                </a:solidFill>
                <a:latin typeface="Consolas"/>
              </a:rPr>
              <a:t>Description</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2014 parts</a:t>
            </a:r>
            <a:r>
              <a:rPr lang="en-US" sz="1200" dirty="0">
                <a:solidFill>
                  <a:prstClr val="black"/>
                </a:solidFill>
                <a:latin typeface="Consolas"/>
              </a:rPr>
              <a:t>"</a:t>
            </a:r>
            <a:r>
              <a:rPr lang="en-US" sz="1200" dirty="0">
                <a:solidFill>
                  <a:srgbClr val="0000FF"/>
                </a:solidFill>
                <a:latin typeface="Consolas"/>
              </a:rPr>
              <a:t>&gt;</a:t>
            </a:r>
            <a:endParaRPr lang="en-US" sz="1200" dirty="0">
              <a:solidFill>
                <a:prstClr val="black"/>
              </a:solidFill>
              <a:latin typeface="Consolas"/>
            </a:endParaRPr>
          </a:p>
          <a:p>
            <a:r>
              <a:rPr lang="en-US" sz="1200" dirty="0">
                <a:solidFill>
                  <a:srgbClr val="0000FF"/>
                </a:solidFill>
                <a:latin typeface="Consolas"/>
              </a:rPr>
              <a:t>    &lt;</a:t>
            </a:r>
            <a:r>
              <a:rPr lang="en-US" sz="1200" dirty="0" err="1">
                <a:solidFill>
                  <a:srgbClr val="A31515"/>
                </a:solidFill>
                <a:latin typeface="Consolas"/>
              </a:rPr>
              <a:t>RuntimeRequirements</a:t>
            </a:r>
            <a:r>
              <a:rPr lang="en-US" sz="1200" dirty="0">
                <a:solidFill>
                  <a:srgbClr val="0000FF"/>
                </a:solidFill>
                <a:latin typeface="Consolas"/>
              </a:rPr>
              <a:t> </a:t>
            </a:r>
            <a:r>
              <a:rPr lang="en-US" sz="1200" dirty="0">
                <a:solidFill>
                  <a:srgbClr val="FF0000"/>
                </a:solidFill>
                <a:latin typeface="Consolas"/>
              </a:rPr>
              <a:t>OS</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Win32|Win64</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a:solidFill>
                  <a:srgbClr val="FF0000"/>
                </a:solidFill>
                <a:latin typeface="Consolas"/>
              </a:rPr>
              <a:t>Platform</a:t>
            </a:r>
            <a:r>
              <a:rPr lang="en-US" sz="1200" dirty="0">
                <a:solidFill>
                  <a:srgbClr val="0000FF"/>
                </a:solidFill>
                <a:latin typeface="Consolas"/>
              </a:rPr>
              <a:t>=</a:t>
            </a:r>
            <a:r>
              <a:rPr lang="en-US" sz="1200" dirty="0">
                <a:solidFill>
                  <a:prstClr val="black"/>
                </a:solidFill>
                <a:latin typeface="Consolas"/>
              </a:rPr>
              <a:t>"</a:t>
            </a:r>
            <a:r>
              <a:rPr lang="en-US" sz="1200" dirty="0" err="1">
                <a:solidFill>
                  <a:srgbClr val="0000FF"/>
                </a:solidFill>
                <a:latin typeface="Consolas"/>
              </a:rPr>
              <a:t>Revit|Revit</a:t>
            </a:r>
            <a:r>
              <a:rPr lang="en-US" sz="1200" dirty="0">
                <a:solidFill>
                  <a:srgbClr val="0000FF"/>
                </a:solidFill>
                <a:latin typeface="Consolas"/>
              </a:rPr>
              <a:t> </a:t>
            </a:r>
            <a:r>
              <a:rPr lang="en-US" sz="1200" dirty="0" err="1">
                <a:solidFill>
                  <a:srgbClr val="0000FF"/>
                </a:solidFill>
                <a:latin typeface="Consolas"/>
              </a:rPr>
              <a:t>Architecture|Revit</a:t>
            </a:r>
            <a:r>
              <a:rPr lang="en-US" sz="1200" dirty="0">
                <a:solidFill>
                  <a:srgbClr val="0000FF"/>
                </a:solidFill>
                <a:latin typeface="Consolas"/>
              </a:rPr>
              <a:t> </a:t>
            </a:r>
            <a:r>
              <a:rPr lang="en-US" sz="1200" dirty="0" err="1">
                <a:solidFill>
                  <a:srgbClr val="0000FF"/>
                </a:solidFill>
                <a:latin typeface="Consolas"/>
              </a:rPr>
              <a:t>Structure|Revit</a:t>
            </a:r>
            <a:r>
              <a:rPr lang="en-US" sz="1200" dirty="0">
                <a:solidFill>
                  <a:srgbClr val="0000FF"/>
                </a:solidFill>
                <a:latin typeface="Consolas"/>
              </a:rPr>
              <a:t> MEP</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err="1">
                <a:solidFill>
                  <a:srgbClr val="FF0000"/>
                </a:solidFill>
                <a:latin typeface="Consolas"/>
              </a:rPr>
              <a:t>SeriesMin</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R2014</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err="1">
                <a:solidFill>
                  <a:srgbClr val="FF0000"/>
                </a:solidFill>
                <a:latin typeface="Consolas"/>
              </a:rPr>
              <a:t>SeriesMax</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R2014</a:t>
            </a:r>
            <a:r>
              <a:rPr lang="en-US" sz="1200" dirty="0">
                <a:solidFill>
                  <a:prstClr val="black"/>
                </a:solidFill>
                <a:latin typeface="Consolas"/>
              </a:rPr>
              <a:t>"</a:t>
            </a:r>
            <a:r>
              <a:rPr lang="en-US" sz="1200" dirty="0">
                <a:solidFill>
                  <a:srgbClr val="0000FF"/>
                </a:solidFill>
                <a:latin typeface="Consolas"/>
              </a:rPr>
              <a:t> /&gt;</a:t>
            </a:r>
            <a:endParaRPr lang="en-US" sz="1200" dirty="0">
              <a:solidFill>
                <a:prstClr val="black"/>
              </a:solidFill>
              <a:latin typeface="Consolas"/>
            </a:endParaRPr>
          </a:p>
          <a:p>
            <a:r>
              <a:rPr lang="en-US" sz="1200" dirty="0">
                <a:solidFill>
                  <a:srgbClr val="0000FF"/>
                </a:solidFill>
                <a:latin typeface="Consolas"/>
              </a:rPr>
              <a:t>    &lt;</a:t>
            </a:r>
            <a:r>
              <a:rPr lang="en-US" sz="1200" dirty="0" err="1">
                <a:solidFill>
                  <a:srgbClr val="A31515"/>
                </a:solidFill>
                <a:latin typeface="Consolas"/>
              </a:rPr>
              <a:t>ComponentEntry</a:t>
            </a:r>
            <a:r>
              <a:rPr lang="en-US" sz="1200" dirty="0">
                <a:solidFill>
                  <a:srgbClr val="0000FF"/>
                </a:solidFill>
                <a:latin typeface="Consolas"/>
              </a:rPr>
              <a:t> </a:t>
            </a:r>
            <a:r>
              <a:rPr lang="en-US" sz="1200" dirty="0" err="1">
                <a:solidFill>
                  <a:srgbClr val="FF0000"/>
                </a:solidFill>
                <a:latin typeface="Consolas"/>
              </a:rPr>
              <a:t>AppName</a:t>
            </a:r>
            <a:r>
              <a:rPr lang="en-US" sz="1200" dirty="0">
                <a:solidFill>
                  <a:srgbClr val="0000FF"/>
                </a:solidFill>
                <a:latin typeface="Consolas"/>
              </a:rPr>
              <a:t>=</a:t>
            </a:r>
            <a:r>
              <a:rPr lang="en-US" sz="1200" dirty="0">
                <a:solidFill>
                  <a:prstClr val="black"/>
                </a:solidFill>
                <a:latin typeface="Consolas"/>
              </a:rPr>
              <a:t>"</a:t>
            </a:r>
            <a:r>
              <a:rPr lang="en-US" sz="1200" dirty="0" err="1">
                <a:solidFill>
                  <a:srgbClr val="0000FF"/>
                </a:solidFill>
                <a:latin typeface="Consolas"/>
              </a:rPr>
              <a:t>FileUpgrader</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a:solidFill>
                  <a:srgbClr val="FF0000"/>
                </a:solidFill>
                <a:latin typeface="Consolas"/>
              </a:rPr>
              <a:t>Version</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2.0.0</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err="1">
                <a:solidFill>
                  <a:srgbClr val="FF0000"/>
                </a:solidFill>
                <a:latin typeface="Consolas"/>
              </a:rPr>
              <a:t>ModuleName</a:t>
            </a:r>
            <a:r>
              <a:rPr lang="en-US" sz="1200" dirty="0">
                <a:solidFill>
                  <a:srgbClr val="0000FF"/>
                </a:solidFill>
                <a:latin typeface="Consolas"/>
              </a:rPr>
              <a:t>=</a:t>
            </a:r>
            <a:r>
              <a:rPr lang="en-US" sz="1200" dirty="0">
                <a:solidFill>
                  <a:prstClr val="black"/>
                </a:solidFill>
                <a:latin typeface="Consolas"/>
              </a:rPr>
              <a:t>"</a:t>
            </a:r>
            <a:r>
              <a:rPr lang="en-US" sz="1200" dirty="0">
                <a:solidFill>
                  <a:srgbClr val="0000FF"/>
                </a:solidFill>
                <a:latin typeface="Consolas"/>
              </a:rPr>
              <a:t>./Contents/2014/</a:t>
            </a:r>
            <a:r>
              <a:rPr lang="en-US" sz="1200" dirty="0" err="1">
                <a:solidFill>
                  <a:srgbClr val="0000FF"/>
                </a:solidFill>
                <a:latin typeface="Consolas"/>
              </a:rPr>
              <a:t>ADNPlugin-FileUpgrader.addin</a:t>
            </a:r>
            <a:r>
              <a:rPr lang="en-US" sz="1200" dirty="0">
                <a:solidFill>
                  <a:prstClr val="black"/>
                </a:solidFill>
                <a:latin typeface="Consolas"/>
              </a:rPr>
              <a:t>"</a:t>
            </a:r>
            <a:r>
              <a:rPr lang="en-US" sz="1200" dirty="0">
                <a:solidFill>
                  <a:srgbClr val="0000FF"/>
                </a:solidFill>
                <a:latin typeface="Consolas"/>
              </a:rPr>
              <a:t> </a:t>
            </a:r>
            <a:endParaRPr lang="en-US" sz="1200" dirty="0">
              <a:solidFill>
                <a:prstClr val="black"/>
              </a:solidFill>
              <a:latin typeface="Consolas"/>
            </a:endParaRPr>
          </a:p>
          <a:p>
            <a:r>
              <a:rPr lang="en-US" sz="1200" dirty="0">
                <a:solidFill>
                  <a:srgbClr val="0000FF"/>
                </a:solidFill>
                <a:latin typeface="Consolas"/>
              </a:rPr>
              <a:t>                    </a:t>
            </a:r>
            <a:r>
              <a:rPr lang="en-US" sz="1200" dirty="0" err="1">
                <a:solidFill>
                  <a:srgbClr val="FF0000"/>
                </a:solidFill>
                <a:latin typeface="Consolas"/>
              </a:rPr>
              <a:t>AppDescription</a:t>
            </a:r>
            <a:r>
              <a:rPr lang="en-US" sz="1200" dirty="0">
                <a:solidFill>
                  <a:srgbClr val="0000FF"/>
                </a:solidFill>
                <a:latin typeface="Consolas"/>
              </a:rPr>
              <a:t>=</a:t>
            </a:r>
            <a:r>
              <a:rPr lang="en-US" sz="1200" dirty="0">
                <a:solidFill>
                  <a:prstClr val="black"/>
                </a:solidFill>
                <a:latin typeface="Consolas"/>
              </a:rPr>
              <a:t>"</a:t>
            </a:r>
            <a:r>
              <a:rPr lang="en-US" sz="1200" dirty="0" err="1">
                <a:solidFill>
                  <a:srgbClr val="0000FF"/>
                </a:solidFill>
                <a:latin typeface="Consolas"/>
              </a:rPr>
              <a:t>FileUpgrader</a:t>
            </a:r>
            <a:r>
              <a:rPr lang="en-US" sz="1200" dirty="0">
                <a:solidFill>
                  <a:prstClr val="black"/>
                </a:solidFill>
                <a:latin typeface="Consolas"/>
              </a:rPr>
              <a:t>"</a:t>
            </a:r>
            <a:r>
              <a:rPr lang="en-US" sz="1200" dirty="0">
                <a:solidFill>
                  <a:srgbClr val="0000FF"/>
                </a:solidFill>
                <a:latin typeface="Consolas"/>
              </a:rPr>
              <a:t> /&gt;</a:t>
            </a:r>
            <a:endParaRPr lang="en-US" sz="1200" dirty="0">
              <a:solidFill>
                <a:prstClr val="black"/>
              </a:solidFill>
              <a:latin typeface="Consolas"/>
            </a:endParaRPr>
          </a:p>
          <a:p>
            <a:r>
              <a:rPr lang="en-US" sz="1200" dirty="0">
                <a:solidFill>
                  <a:srgbClr val="0000FF"/>
                </a:solidFill>
                <a:latin typeface="Consolas"/>
              </a:rPr>
              <a:t>  &lt;/</a:t>
            </a:r>
            <a:r>
              <a:rPr lang="en-US" sz="1200" dirty="0">
                <a:solidFill>
                  <a:srgbClr val="A31515"/>
                </a:solidFill>
                <a:latin typeface="Consolas"/>
              </a:rPr>
              <a:t>Components</a:t>
            </a:r>
            <a:r>
              <a:rPr lang="en-US" sz="1200" dirty="0">
                <a:solidFill>
                  <a:srgbClr val="0000FF"/>
                </a:solidFill>
                <a:latin typeface="Consolas"/>
              </a:rPr>
              <a:t>&gt;</a:t>
            </a:r>
            <a:endParaRPr lang="en-US" sz="1200" dirty="0">
              <a:solidFill>
                <a:prstClr val="black"/>
              </a:solidFill>
              <a:latin typeface="Consolas"/>
            </a:endParaRPr>
          </a:p>
          <a:p>
            <a:r>
              <a:rPr lang="en-US" sz="1200" dirty="0">
                <a:solidFill>
                  <a:srgbClr val="0000FF"/>
                </a:solidFill>
                <a:latin typeface="Consolas"/>
              </a:rPr>
              <a:t>&lt;/</a:t>
            </a:r>
            <a:r>
              <a:rPr lang="en-US" sz="1200" dirty="0" err="1">
                <a:solidFill>
                  <a:srgbClr val="A31515"/>
                </a:solidFill>
                <a:latin typeface="Consolas"/>
              </a:rPr>
              <a:t>ApplicationPackage</a:t>
            </a:r>
            <a:r>
              <a:rPr lang="en-US" sz="1200" dirty="0">
                <a:solidFill>
                  <a:srgbClr val="0000FF"/>
                </a:solidFill>
                <a:latin typeface="Consolas"/>
              </a:rPr>
              <a:t>&gt;</a:t>
            </a:r>
          </a:p>
        </p:txBody>
      </p:sp>
      <p:sp>
        <p:nvSpPr>
          <p:cNvPr id="6" name="Rounded Rectangle 5"/>
          <p:cNvSpPr/>
          <p:nvPr/>
        </p:nvSpPr>
        <p:spPr>
          <a:xfrm>
            <a:off x="6146800" y="3747748"/>
            <a:ext cx="2344060" cy="692172"/>
          </a:xfrm>
          <a:prstGeom prst="round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solidFill>
                  <a:schemeClr val="tx1"/>
                </a:solidFill>
              </a:rPr>
              <a:t>Minimum PackageContents.xml</a:t>
            </a:r>
            <a:br>
              <a:rPr lang="en-US" sz="1200" dirty="0" smtClean="0">
                <a:solidFill>
                  <a:schemeClr val="tx1"/>
                </a:solidFill>
              </a:rPr>
            </a:br>
            <a:r>
              <a:rPr lang="en-US" sz="1200" dirty="0" smtClean="0">
                <a:solidFill>
                  <a:schemeClr val="tx1"/>
                </a:solidFill>
              </a:rPr>
              <a:t>to load to Revit.</a:t>
            </a:r>
          </a:p>
          <a:p>
            <a:pPr algn="r"/>
            <a:r>
              <a:rPr lang="en-US" sz="1200" dirty="0" smtClean="0">
                <a:solidFill>
                  <a:schemeClr val="tx1"/>
                </a:solidFill>
              </a:rPr>
              <a:t>Use for testing purposes</a:t>
            </a:r>
            <a:endParaRPr lang="en-US" sz="1200" dirty="0">
              <a:solidFill>
                <a:schemeClr val="tx1"/>
              </a:solidFill>
            </a:endParaRPr>
          </a:p>
        </p:txBody>
      </p:sp>
    </p:spTree>
    <p:extLst>
      <p:ext uri="{BB962C8B-B14F-4D97-AF65-F5344CB8AC3E}">
        <p14:creationId xmlns:p14="http://schemas.microsoft.com/office/powerpoint/2010/main" val="236979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Use the relative path to your </a:t>
            </a:r>
            <a:r>
              <a:rPr lang="en-US" sz="2400" dirty="0" err="1" smtClean="0"/>
              <a:t>dll</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dirty="0" smtClean="0"/>
              <a:t>By default, Revit will load </a:t>
            </a:r>
            <a:r>
              <a:rPr lang="en-US" sz="2400" dirty="0" err="1" smtClean="0"/>
              <a:t>addins</a:t>
            </a:r>
            <a:r>
              <a:rPr lang="en-US" sz="2400" dirty="0" smtClean="0"/>
              <a:t> without restarting Revit. If you want to change this behavior, add the flag: </a:t>
            </a:r>
            <a:r>
              <a:rPr lang="en-US" sz="2400" baseline="30000" dirty="0" smtClean="0"/>
              <a:t>*1    </a:t>
            </a:r>
          </a:p>
        </p:txBody>
      </p:sp>
      <p:sp>
        <p:nvSpPr>
          <p:cNvPr id="3" name="Title 2"/>
          <p:cNvSpPr>
            <a:spLocks noGrp="1"/>
          </p:cNvSpPr>
          <p:nvPr>
            <p:ph type="title"/>
          </p:nvPr>
        </p:nvSpPr>
        <p:spPr/>
        <p:txBody>
          <a:bodyPr/>
          <a:lstStyle/>
          <a:p>
            <a:r>
              <a:rPr lang="en-US" dirty="0" err="1" smtClean="0"/>
              <a:t>Addin</a:t>
            </a:r>
            <a:r>
              <a:rPr lang="en-US" dirty="0" smtClean="0"/>
              <a:t> Manifest </a:t>
            </a:r>
            <a:endParaRPr lang="en-US" dirty="0"/>
          </a:p>
        </p:txBody>
      </p:sp>
      <p:grpSp>
        <p:nvGrpSpPr>
          <p:cNvPr id="8" name="Group 7"/>
          <p:cNvGrpSpPr/>
          <p:nvPr/>
        </p:nvGrpSpPr>
        <p:grpSpPr>
          <a:xfrm>
            <a:off x="1491342" y="1842195"/>
            <a:ext cx="6096000" cy="2835313"/>
            <a:chOff x="1589314" y="3008878"/>
            <a:chExt cx="6096000" cy="2462213"/>
          </a:xfrm>
        </p:grpSpPr>
        <p:sp>
          <p:nvSpPr>
            <p:cNvPr id="4" name="Rectangle 3"/>
            <p:cNvSpPr/>
            <p:nvPr/>
          </p:nvSpPr>
          <p:spPr>
            <a:xfrm>
              <a:off x="1589314" y="3008878"/>
              <a:ext cx="6096000" cy="2462213"/>
            </a:xfrm>
            <a:prstGeom prst="rect">
              <a:avLst/>
            </a:prstGeom>
            <a:ln>
              <a:solidFill>
                <a:schemeClr val="accent3"/>
              </a:solidFill>
            </a:ln>
          </p:spPr>
          <p:txBody>
            <a:bodyPr wrap="square">
              <a:spAutoFit/>
            </a:bodyPr>
            <a:lstStyle/>
            <a:p>
              <a:r>
                <a:rPr lang="en-US" sz="1400" dirty="0">
                  <a:solidFill>
                    <a:srgbClr val="0000FF"/>
                  </a:solidFill>
                </a:rPr>
                <a:t>&lt;?</a:t>
              </a:r>
              <a:r>
                <a:rPr lang="en-US" sz="1400" dirty="0">
                  <a:solidFill>
                    <a:srgbClr val="A31515"/>
                  </a:solidFill>
                </a:rPr>
                <a:t>xml</a:t>
              </a:r>
              <a:r>
                <a:rPr lang="en-US" sz="1400" dirty="0">
                  <a:solidFill>
                    <a:srgbClr val="0000FF"/>
                  </a:solidFill>
                </a:rPr>
                <a:t> </a:t>
              </a:r>
              <a:r>
                <a:rPr lang="en-US" sz="1400" dirty="0">
                  <a:solidFill>
                    <a:srgbClr val="FF0000"/>
                  </a:solidFill>
                </a:rPr>
                <a:t>version</a:t>
              </a:r>
              <a:r>
                <a:rPr lang="en-US" sz="1400" dirty="0">
                  <a:solidFill>
                    <a:srgbClr val="0000FF"/>
                  </a:solidFill>
                </a:rPr>
                <a:t>=</a:t>
              </a:r>
              <a:r>
                <a:rPr lang="en-US" sz="1400" dirty="0">
                  <a:solidFill>
                    <a:prstClr val="black"/>
                  </a:solidFill>
                </a:rPr>
                <a:t>"</a:t>
              </a:r>
              <a:r>
                <a:rPr lang="en-US" sz="1400" dirty="0">
                  <a:solidFill>
                    <a:srgbClr val="0000FF"/>
                  </a:solidFill>
                </a:rPr>
                <a:t>1.0</a:t>
              </a:r>
              <a:r>
                <a:rPr lang="en-US" sz="1400" dirty="0">
                  <a:solidFill>
                    <a:prstClr val="black"/>
                  </a:solidFill>
                </a:rPr>
                <a:t>"</a:t>
              </a:r>
              <a:r>
                <a:rPr lang="en-US" sz="1400" dirty="0">
                  <a:solidFill>
                    <a:srgbClr val="0000FF"/>
                  </a:solidFill>
                </a:rPr>
                <a:t> </a:t>
              </a:r>
              <a:r>
                <a:rPr lang="en-US" sz="1400" dirty="0">
                  <a:solidFill>
                    <a:srgbClr val="FF0000"/>
                  </a:solidFill>
                </a:rPr>
                <a:t>encoding</a:t>
              </a:r>
              <a:r>
                <a:rPr lang="en-US" sz="1400" dirty="0">
                  <a:solidFill>
                    <a:srgbClr val="0000FF"/>
                  </a:solidFill>
                </a:rPr>
                <a:t>=</a:t>
              </a:r>
              <a:r>
                <a:rPr lang="en-US" sz="1400" dirty="0">
                  <a:solidFill>
                    <a:prstClr val="black"/>
                  </a:solidFill>
                </a:rPr>
                <a:t>"</a:t>
              </a:r>
              <a:r>
                <a:rPr lang="en-US" sz="1400" dirty="0">
                  <a:solidFill>
                    <a:srgbClr val="0000FF"/>
                  </a:solidFill>
                </a:rPr>
                <a:t>utf-8</a:t>
              </a:r>
              <a:r>
                <a:rPr lang="en-US" sz="1400" dirty="0">
                  <a:solidFill>
                    <a:prstClr val="black"/>
                  </a:solidFill>
                </a:rPr>
                <a:t>"</a:t>
              </a:r>
              <a:r>
                <a:rPr lang="en-US" sz="1400" dirty="0">
                  <a:solidFill>
                    <a:srgbClr val="0000FF"/>
                  </a:solidFill>
                </a:rPr>
                <a:t> </a:t>
              </a:r>
              <a:r>
                <a:rPr lang="en-US" sz="1400" dirty="0">
                  <a:solidFill>
                    <a:srgbClr val="FF0000"/>
                  </a:solidFill>
                </a:rPr>
                <a:t>standalone</a:t>
              </a:r>
              <a:r>
                <a:rPr lang="en-US" sz="1400" dirty="0">
                  <a:solidFill>
                    <a:srgbClr val="0000FF"/>
                  </a:solidFill>
                </a:rPr>
                <a:t>=</a:t>
              </a:r>
              <a:r>
                <a:rPr lang="en-US" sz="1400" dirty="0">
                  <a:solidFill>
                    <a:prstClr val="black"/>
                  </a:solidFill>
                </a:rPr>
                <a:t>"</a:t>
              </a:r>
              <a:r>
                <a:rPr lang="en-US" sz="1400" dirty="0">
                  <a:solidFill>
                    <a:srgbClr val="0000FF"/>
                  </a:solidFill>
                </a:rPr>
                <a:t>no</a:t>
              </a:r>
              <a:r>
                <a:rPr lang="en-US" sz="1400" dirty="0">
                  <a:solidFill>
                    <a:prstClr val="black"/>
                  </a:solidFill>
                </a:rPr>
                <a:t>"</a:t>
              </a:r>
              <a:r>
                <a:rPr lang="en-US" sz="1400" dirty="0">
                  <a:solidFill>
                    <a:srgbClr val="0000FF"/>
                  </a:solidFill>
                </a:rPr>
                <a:t>?&gt;</a:t>
              </a:r>
            </a:p>
            <a:p>
              <a:r>
                <a:rPr lang="en-US" sz="1400" dirty="0">
                  <a:solidFill>
                    <a:srgbClr val="0000FF"/>
                  </a:solidFill>
                </a:rPr>
                <a:t>&lt;</a:t>
              </a:r>
              <a:r>
                <a:rPr lang="en-US" sz="1400" dirty="0" err="1">
                  <a:solidFill>
                    <a:srgbClr val="A31515"/>
                  </a:solidFill>
                </a:rPr>
                <a:t>RevitAddIns</a:t>
              </a:r>
              <a:r>
                <a:rPr lang="en-US" sz="1400" dirty="0">
                  <a:solidFill>
                    <a:srgbClr val="0000FF"/>
                  </a:solidFill>
                </a:rPr>
                <a:t>&gt;</a:t>
              </a:r>
            </a:p>
            <a:p>
              <a:r>
                <a:rPr lang="en-US" sz="1400" dirty="0">
                  <a:solidFill>
                    <a:srgbClr val="0000FF"/>
                  </a:solidFill>
                </a:rPr>
                <a:t>  &lt;</a:t>
              </a:r>
              <a:r>
                <a:rPr lang="en-US" sz="1400" dirty="0" err="1">
                  <a:solidFill>
                    <a:srgbClr val="A31515"/>
                  </a:solidFill>
                </a:rPr>
                <a:t>AddIn</a:t>
              </a:r>
              <a:r>
                <a:rPr lang="en-US" sz="1400" dirty="0">
                  <a:solidFill>
                    <a:srgbClr val="0000FF"/>
                  </a:solidFill>
                </a:rPr>
                <a:t> </a:t>
              </a:r>
              <a:r>
                <a:rPr lang="en-US" sz="1400" dirty="0">
                  <a:solidFill>
                    <a:srgbClr val="FF0000"/>
                  </a:solidFill>
                </a:rPr>
                <a:t>Type</a:t>
              </a:r>
              <a:r>
                <a:rPr lang="en-US" sz="1400" dirty="0">
                  <a:solidFill>
                    <a:srgbClr val="0000FF"/>
                  </a:solidFill>
                </a:rPr>
                <a:t>=</a:t>
              </a:r>
              <a:r>
                <a:rPr lang="en-US" sz="1400" dirty="0">
                  <a:solidFill>
                    <a:prstClr val="black"/>
                  </a:solidFill>
                </a:rPr>
                <a:t>"</a:t>
              </a:r>
              <a:r>
                <a:rPr lang="en-US" sz="1400" dirty="0">
                  <a:solidFill>
                    <a:srgbClr val="0000FF"/>
                  </a:solidFill>
                </a:rPr>
                <a:t>Application</a:t>
              </a:r>
              <a:r>
                <a:rPr lang="en-US" sz="1400" dirty="0">
                  <a:solidFill>
                    <a:prstClr val="black"/>
                  </a:solidFill>
                </a:rPr>
                <a:t>"</a:t>
              </a:r>
              <a:r>
                <a:rPr lang="en-US" sz="1400" dirty="0">
                  <a:solidFill>
                    <a:srgbClr val="0000FF"/>
                  </a:solidFill>
                </a:rPr>
                <a:t>&gt;</a:t>
              </a:r>
            </a:p>
            <a:p>
              <a:r>
                <a:rPr lang="en-US" sz="1400" dirty="0">
                  <a:solidFill>
                    <a:srgbClr val="0000FF"/>
                  </a:solidFill>
                </a:rPr>
                <a:t>    &lt;</a:t>
              </a:r>
              <a:r>
                <a:rPr lang="en-US" sz="1400" dirty="0">
                  <a:solidFill>
                    <a:srgbClr val="A31515"/>
                  </a:solidFill>
                </a:rPr>
                <a:t>Name</a:t>
              </a:r>
              <a:r>
                <a:rPr lang="en-US" sz="1400" dirty="0">
                  <a:solidFill>
                    <a:srgbClr val="0000FF"/>
                  </a:solidFill>
                </a:rPr>
                <a:t>&gt;</a:t>
              </a:r>
              <a:r>
                <a:rPr lang="en-US" sz="1400" dirty="0">
                  <a:solidFill>
                    <a:prstClr val="black"/>
                  </a:solidFill>
                </a:rPr>
                <a:t>File Upgrader</a:t>
              </a:r>
              <a:r>
                <a:rPr lang="en-US" sz="1400" dirty="0">
                  <a:solidFill>
                    <a:srgbClr val="0000FF"/>
                  </a:solidFill>
                </a:rPr>
                <a:t>&lt;/</a:t>
              </a:r>
              <a:r>
                <a:rPr lang="en-US" sz="1400" dirty="0">
                  <a:solidFill>
                    <a:srgbClr val="A31515"/>
                  </a:solidFill>
                </a:rPr>
                <a:t>Name</a:t>
              </a:r>
              <a:r>
                <a:rPr lang="en-US" sz="1400" dirty="0">
                  <a:solidFill>
                    <a:srgbClr val="0000FF"/>
                  </a:solidFill>
                </a:rPr>
                <a:t>&gt;</a:t>
              </a:r>
            </a:p>
            <a:p>
              <a:r>
                <a:rPr lang="en-US" sz="1400" dirty="0">
                  <a:solidFill>
                    <a:srgbClr val="0000FF"/>
                  </a:solidFill>
                </a:rPr>
                <a:t>    &lt;</a:t>
              </a:r>
              <a:r>
                <a:rPr lang="en-US" sz="1400" dirty="0">
                  <a:solidFill>
                    <a:srgbClr val="A31515"/>
                  </a:solidFill>
                </a:rPr>
                <a:t>Assembly</a:t>
              </a:r>
              <a:r>
                <a:rPr lang="en-US" sz="1400" dirty="0">
                  <a:solidFill>
                    <a:srgbClr val="0000FF"/>
                  </a:solidFill>
                </a:rPr>
                <a:t>&gt;</a:t>
              </a:r>
              <a:r>
                <a:rPr lang="en-US" sz="1400" dirty="0">
                  <a:solidFill>
                    <a:prstClr val="black"/>
                  </a:solidFill>
                </a:rPr>
                <a:t>.\ADNPlugin-FileUpgrader.dll</a:t>
              </a:r>
              <a:r>
                <a:rPr lang="en-US" sz="1400" dirty="0">
                  <a:solidFill>
                    <a:srgbClr val="0000FF"/>
                  </a:solidFill>
                </a:rPr>
                <a:t>&lt;/</a:t>
              </a:r>
              <a:r>
                <a:rPr lang="en-US" sz="1400" dirty="0">
                  <a:solidFill>
                    <a:srgbClr val="A31515"/>
                  </a:solidFill>
                </a:rPr>
                <a:t>Assembly</a:t>
              </a:r>
              <a:r>
                <a:rPr lang="en-US" sz="1400" dirty="0">
                  <a:solidFill>
                    <a:srgbClr val="0000FF"/>
                  </a:solidFill>
                </a:rPr>
                <a:t>&gt;</a:t>
              </a:r>
            </a:p>
            <a:p>
              <a:r>
                <a:rPr lang="en-US" sz="1400" dirty="0">
                  <a:solidFill>
                    <a:srgbClr val="0000FF"/>
                  </a:solidFill>
                </a:rPr>
                <a:t>    &lt;</a:t>
              </a:r>
              <a:r>
                <a:rPr lang="en-US" sz="1400" dirty="0" err="1" smtClean="0">
                  <a:solidFill>
                    <a:srgbClr val="A31515"/>
                  </a:solidFill>
                </a:rPr>
                <a:t>ClientId</a:t>
              </a:r>
              <a:r>
                <a:rPr lang="en-US" sz="1400" dirty="0" smtClean="0">
                  <a:solidFill>
                    <a:srgbClr val="0000FF"/>
                  </a:solidFill>
                </a:rPr>
                <a:t>&gt;</a:t>
              </a:r>
              <a:r>
                <a:rPr lang="en-US" sz="1400" dirty="0" smtClean="0">
                  <a:solidFill>
                    <a:prstClr val="black"/>
                  </a:solidFill>
                </a:rPr>
                <a:t>BEA80927-9044-4c31-AAE1-48AB3527AAAA</a:t>
              </a:r>
              <a:r>
                <a:rPr lang="en-US" sz="1400" dirty="0" smtClean="0">
                  <a:solidFill>
                    <a:srgbClr val="0000FF"/>
                  </a:solidFill>
                </a:rPr>
                <a:t>&lt;/</a:t>
              </a:r>
              <a:r>
                <a:rPr lang="en-US" sz="1400" dirty="0" err="1">
                  <a:solidFill>
                    <a:srgbClr val="A31515"/>
                  </a:solidFill>
                </a:rPr>
                <a:t>ClientId</a:t>
              </a:r>
              <a:r>
                <a:rPr lang="en-US" sz="1400" dirty="0">
                  <a:solidFill>
                    <a:srgbClr val="0000FF"/>
                  </a:solidFill>
                </a:rPr>
                <a:t>&gt;</a:t>
              </a:r>
            </a:p>
            <a:p>
              <a:r>
                <a:rPr lang="en-US" sz="1400" dirty="0">
                  <a:solidFill>
                    <a:srgbClr val="0000FF"/>
                  </a:solidFill>
                </a:rPr>
                <a:t>    &lt;</a:t>
              </a:r>
              <a:r>
                <a:rPr lang="en-US" sz="1400" dirty="0" err="1">
                  <a:solidFill>
                    <a:srgbClr val="A31515"/>
                  </a:solidFill>
                </a:rPr>
                <a:t>FullClassName</a:t>
              </a:r>
              <a:r>
                <a:rPr lang="en-US" sz="1400" dirty="0">
                  <a:solidFill>
                    <a:srgbClr val="0000FF"/>
                  </a:solidFill>
                </a:rPr>
                <a:t>&gt;</a:t>
              </a:r>
              <a:r>
                <a:rPr lang="en-US" sz="1400" dirty="0" err="1">
                  <a:solidFill>
                    <a:prstClr val="black"/>
                  </a:solidFill>
                </a:rPr>
                <a:t>ADNPlugin.Revit.FileUpgrader.Ribbon</a:t>
              </a:r>
              <a:r>
                <a:rPr lang="en-US" sz="1400" dirty="0">
                  <a:solidFill>
                    <a:srgbClr val="0000FF"/>
                  </a:solidFill>
                </a:rPr>
                <a:t>&lt;/</a:t>
              </a:r>
              <a:r>
                <a:rPr lang="en-US" sz="1400" dirty="0" err="1">
                  <a:solidFill>
                    <a:srgbClr val="A31515"/>
                  </a:solidFill>
                </a:rPr>
                <a:t>FullClassName</a:t>
              </a:r>
              <a:r>
                <a:rPr lang="en-US" sz="1400" dirty="0">
                  <a:solidFill>
                    <a:srgbClr val="0000FF"/>
                  </a:solidFill>
                </a:rPr>
                <a:t>&gt;</a:t>
              </a:r>
            </a:p>
            <a:p>
              <a:r>
                <a:rPr lang="en-US" sz="1400" dirty="0">
                  <a:solidFill>
                    <a:srgbClr val="0000FF"/>
                  </a:solidFill>
                </a:rPr>
                <a:t>    &lt;</a:t>
              </a:r>
              <a:r>
                <a:rPr lang="en-US" sz="1400" dirty="0" err="1">
                  <a:solidFill>
                    <a:srgbClr val="A31515"/>
                  </a:solidFill>
                </a:rPr>
                <a:t>VendorId</a:t>
              </a:r>
              <a:r>
                <a:rPr lang="en-US" sz="1400" dirty="0">
                  <a:solidFill>
                    <a:srgbClr val="0000FF"/>
                  </a:solidFill>
                </a:rPr>
                <a:t>&gt;</a:t>
              </a:r>
              <a:r>
                <a:rPr lang="en-US" sz="1400" dirty="0">
                  <a:solidFill>
                    <a:prstClr val="black"/>
                  </a:solidFill>
                </a:rPr>
                <a:t>ADNP</a:t>
              </a:r>
              <a:r>
                <a:rPr lang="en-US" sz="1400" dirty="0">
                  <a:solidFill>
                    <a:srgbClr val="0000FF"/>
                  </a:solidFill>
                </a:rPr>
                <a:t>&lt;/</a:t>
              </a:r>
              <a:r>
                <a:rPr lang="en-US" sz="1400" dirty="0" err="1">
                  <a:solidFill>
                    <a:srgbClr val="A31515"/>
                  </a:solidFill>
                </a:rPr>
                <a:t>VendorId</a:t>
              </a:r>
              <a:r>
                <a:rPr lang="en-US" sz="1400" dirty="0">
                  <a:solidFill>
                    <a:srgbClr val="0000FF"/>
                  </a:solidFill>
                </a:rPr>
                <a:t>&gt;</a:t>
              </a:r>
            </a:p>
            <a:p>
              <a:r>
                <a:rPr lang="en-US" sz="1400" dirty="0">
                  <a:solidFill>
                    <a:srgbClr val="0000FF"/>
                  </a:solidFill>
                </a:rPr>
                <a:t>    &lt;</a:t>
              </a:r>
              <a:r>
                <a:rPr lang="en-US" sz="1400" dirty="0" err="1">
                  <a:solidFill>
                    <a:srgbClr val="A31515"/>
                  </a:solidFill>
                </a:rPr>
                <a:t>VendorDescription</a:t>
              </a:r>
              <a:r>
                <a:rPr lang="en-US" sz="1400" dirty="0">
                  <a:solidFill>
                    <a:srgbClr val="0000FF"/>
                  </a:solidFill>
                </a:rPr>
                <a:t>&gt;</a:t>
              </a:r>
              <a:r>
                <a:rPr lang="en-US" sz="1400" dirty="0">
                  <a:solidFill>
                    <a:prstClr val="black"/>
                  </a:solidFill>
                </a:rPr>
                <a:t>Autodesk, www.autodesk.com</a:t>
              </a:r>
              <a:r>
                <a:rPr lang="en-US" sz="1400" dirty="0">
                  <a:solidFill>
                    <a:srgbClr val="0000FF"/>
                  </a:solidFill>
                </a:rPr>
                <a:t>&lt;/</a:t>
              </a:r>
              <a:r>
                <a:rPr lang="en-US" sz="1400" dirty="0">
                  <a:solidFill>
                    <a:srgbClr val="A31515"/>
                  </a:solidFill>
                </a:rPr>
                <a:t>VendorDescription</a:t>
              </a:r>
              <a:r>
                <a:rPr lang="en-US" sz="1400" dirty="0" smtClean="0">
                  <a:solidFill>
                    <a:srgbClr val="0000FF"/>
                  </a:solidFill>
                </a:rPr>
                <a:t>&gt;</a:t>
              </a:r>
            </a:p>
            <a:p>
              <a:r>
                <a:rPr lang="en-US" sz="1400" dirty="0" smtClean="0">
                  <a:solidFill>
                    <a:srgbClr val="0000FF"/>
                  </a:solidFill>
                </a:rPr>
                <a:t>&lt;/</a:t>
              </a:r>
              <a:r>
                <a:rPr lang="en-US" sz="1400" dirty="0" err="1">
                  <a:solidFill>
                    <a:srgbClr val="A31515"/>
                  </a:solidFill>
                </a:rPr>
                <a:t>AddIn</a:t>
              </a:r>
              <a:r>
                <a:rPr lang="en-US" sz="1400" dirty="0">
                  <a:solidFill>
                    <a:srgbClr val="0000FF"/>
                  </a:solidFill>
                </a:rPr>
                <a:t>&gt;</a:t>
              </a:r>
            </a:p>
            <a:p>
              <a:r>
                <a:rPr lang="en-US" sz="1400" dirty="0">
                  <a:solidFill>
                    <a:srgbClr val="0000FF"/>
                  </a:solidFill>
                </a:rPr>
                <a:t>&lt;/</a:t>
              </a:r>
              <a:r>
                <a:rPr lang="en-US" sz="1400" dirty="0" err="1">
                  <a:solidFill>
                    <a:srgbClr val="A31515"/>
                  </a:solidFill>
                </a:rPr>
                <a:t>RevitAddIns</a:t>
              </a:r>
              <a:r>
                <a:rPr lang="en-US" sz="1400" dirty="0">
                  <a:solidFill>
                    <a:srgbClr val="0000FF"/>
                  </a:solidFill>
                </a:rPr>
                <a:t>&gt;</a:t>
              </a:r>
              <a:endParaRPr lang="en-US" sz="1400" dirty="0"/>
            </a:p>
          </p:txBody>
        </p:sp>
        <p:sp>
          <p:nvSpPr>
            <p:cNvPr id="5" name="Rectangle 4"/>
            <p:cNvSpPr/>
            <p:nvPr/>
          </p:nvSpPr>
          <p:spPr>
            <a:xfrm>
              <a:off x="1874854" y="3767286"/>
              <a:ext cx="4191000" cy="250371"/>
            </a:xfrm>
            <a:prstGeom prst="rect">
              <a:avLst/>
            </a:prstGeom>
            <a:noFill/>
            <a:ln w="190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5225142" y="3336248"/>
              <a:ext cx="2133599" cy="283024"/>
            </a:xfrm>
            <a:prstGeom prst="wedgeRoundRectCallout">
              <a:avLst>
                <a:gd name="adj1" fmla="val -45442"/>
                <a:gd name="adj2" fmla="val 98863"/>
                <a:gd name="adj3" fmla="val 16667"/>
              </a:avLst>
            </a:prstGeom>
            <a:noFill/>
            <a:ln w="190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Relative path to your </a:t>
              </a:r>
              <a:r>
                <a:rPr lang="en-US" sz="1400" dirty="0" err="1" smtClean="0">
                  <a:solidFill>
                    <a:schemeClr val="tx1"/>
                  </a:solidFill>
                </a:rPr>
                <a:t>dll</a:t>
              </a:r>
              <a:r>
                <a:rPr lang="en-US" sz="1400" dirty="0" smtClean="0">
                  <a:solidFill>
                    <a:schemeClr val="tx1"/>
                  </a:solidFill>
                </a:rPr>
                <a:t> </a:t>
              </a:r>
              <a:endParaRPr lang="en-US" sz="1400" dirty="0">
                <a:solidFill>
                  <a:schemeClr val="tx1"/>
                </a:solidFill>
              </a:endParaRPr>
            </a:p>
          </p:txBody>
        </p:sp>
      </p:grpSp>
      <p:sp>
        <p:nvSpPr>
          <p:cNvPr id="7" name="Rectangle 6"/>
          <p:cNvSpPr/>
          <p:nvPr/>
        </p:nvSpPr>
        <p:spPr>
          <a:xfrm>
            <a:off x="1491342" y="5637293"/>
            <a:ext cx="5841443" cy="307777"/>
          </a:xfrm>
          <a:prstGeom prst="rect">
            <a:avLst/>
          </a:prstGeom>
        </p:spPr>
        <p:txBody>
          <a:bodyPr wrap="square">
            <a:spAutoFit/>
          </a:bodyPr>
          <a:lstStyle/>
          <a:p>
            <a:r>
              <a:rPr lang="en-US" sz="1400" dirty="0">
                <a:solidFill>
                  <a:srgbClr val="0000FF"/>
                </a:solidFill>
              </a:rPr>
              <a:t>&lt;</a:t>
            </a:r>
            <a:r>
              <a:rPr lang="en-US" sz="1400" dirty="0" err="1" smtClean="0">
                <a:solidFill>
                  <a:srgbClr val="A31515"/>
                </a:solidFill>
              </a:rPr>
              <a:t>AllowLoadIntoExistingSession</a:t>
            </a:r>
            <a:r>
              <a:rPr lang="en-US" sz="1400" dirty="0" smtClean="0">
                <a:solidFill>
                  <a:srgbClr val="0000FF"/>
                </a:solidFill>
              </a:rPr>
              <a:t>&gt;</a:t>
            </a:r>
            <a:r>
              <a:rPr lang="en-US" sz="1400" dirty="0" smtClean="0">
                <a:solidFill>
                  <a:prstClr val="black"/>
                </a:solidFill>
              </a:rPr>
              <a:t>false</a:t>
            </a:r>
            <a:r>
              <a:rPr lang="en-US" sz="1400" dirty="0" smtClean="0">
                <a:solidFill>
                  <a:srgbClr val="0000FF"/>
                </a:solidFill>
              </a:rPr>
              <a:t>&lt;/</a:t>
            </a:r>
            <a:r>
              <a:rPr lang="en-US" sz="1400" dirty="0" err="1" smtClean="0">
                <a:solidFill>
                  <a:srgbClr val="A31515"/>
                </a:solidFill>
              </a:rPr>
              <a:t>AllowLoadIntoExistingSession</a:t>
            </a:r>
            <a:r>
              <a:rPr lang="en-US" sz="1400" dirty="0" smtClean="0">
                <a:solidFill>
                  <a:srgbClr val="0000FF"/>
                </a:solidFill>
              </a:rPr>
              <a:t>&gt;</a:t>
            </a:r>
            <a:endParaRPr lang="en-US" sz="1400" dirty="0"/>
          </a:p>
        </p:txBody>
      </p:sp>
      <p:sp>
        <p:nvSpPr>
          <p:cNvPr id="9" name="TextBox 8"/>
          <p:cNvSpPr txBox="1"/>
          <p:nvPr/>
        </p:nvSpPr>
        <p:spPr>
          <a:xfrm>
            <a:off x="520418" y="5976901"/>
            <a:ext cx="7970439" cy="307777"/>
          </a:xfrm>
          <a:prstGeom prst="rect">
            <a:avLst/>
          </a:prstGeom>
          <a:noFill/>
        </p:spPr>
        <p:txBody>
          <a:bodyPr wrap="square" rtlCol="0">
            <a:spAutoFit/>
          </a:bodyPr>
          <a:lstStyle/>
          <a:p>
            <a:pPr marL="0" lvl="1"/>
            <a:r>
              <a:rPr lang="en-US" sz="1400" dirty="0"/>
              <a:t>*1) Revit supports </a:t>
            </a:r>
            <a:r>
              <a:rPr lang="en-US" sz="1400" dirty="0" smtClean="0"/>
              <a:t>in-session loading since </a:t>
            </a:r>
            <a:r>
              <a:rPr lang="en-US" sz="1400" dirty="0"/>
              <a:t>the release </a:t>
            </a:r>
            <a:r>
              <a:rPr lang="en-US" sz="1400" dirty="0" smtClean="0"/>
              <a:t>2014. Earlier releases require restarting Revit.  </a:t>
            </a:r>
            <a:endParaRPr lang="en-US" sz="1400" dirty="0"/>
          </a:p>
        </p:txBody>
      </p:sp>
    </p:spTree>
    <p:extLst>
      <p:ext uri="{BB962C8B-B14F-4D97-AF65-F5344CB8AC3E}">
        <p14:creationId xmlns:p14="http://schemas.microsoft.com/office/powerpoint/2010/main" val="362722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Ribbon buttons</a:t>
            </a:r>
          </a:p>
          <a:p>
            <a:pPr>
              <a:lnSpc>
                <a:spcPct val="150000"/>
              </a:lnSpc>
            </a:pPr>
            <a:r>
              <a:rPr lang="en-US" dirty="0" smtClean="0"/>
              <a:t>Contextual (F1) help</a:t>
            </a:r>
          </a:p>
          <a:p>
            <a:pPr>
              <a:lnSpc>
                <a:spcPct val="150000"/>
              </a:lnSpc>
            </a:pPr>
            <a:r>
              <a:rPr lang="en-US" dirty="0"/>
              <a:t>Install locations   </a:t>
            </a:r>
          </a:p>
          <a:p>
            <a:pPr>
              <a:lnSpc>
                <a:spcPct val="150000"/>
              </a:lnSpc>
            </a:pPr>
            <a:r>
              <a:rPr lang="en-US" dirty="0" smtClean="0"/>
              <a:t>“Bundle” structure </a:t>
            </a:r>
          </a:p>
          <a:p>
            <a:pPr>
              <a:lnSpc>
                <a:spcPct val="150000"/>
              </a:lnSpc>
            </a:pPr>
            <a:endParaRPr lang="en-US" dirty="0"/>
          </a:p>
          <a:p>
            <a:pPr marL="67200" indent="0">
              <a:lnSpc>
                <a:spcPct val="150000"/>
              </a:lnSpc>
              <a:buNone/>
            </a:pPr>
            <a:r>
              <a:rPr lang="en-US" dirty="0" smtClean="0"/>
              <a:t>Next: App Submission Processes </a:t>
            </a:r>
          </a:p>
        </p:txBody>
      </p:sp>
      <p:sp>
        <p:nvSpPr>
          <p:cNvPr id="3" name="Title 2"/>
          <p:cNvSpPr>
            <a:spLocks noGrp="1"/>
          </p:cNvSpPr>
          <p:nvPr>
            <p:ph type="title"/>
          </p:nvPr>
        </p:nvSpPr>
        <p:spPr/>
        <p:txBody>
          <a:bodyPr/>
          <a:lstStyle/>
          <a:p>
            <a:r>
              <a:rPr lang="en-US" dirty="0" smtClean="0"/>
              <a:t>Preparing Apps for the Store:</a:t>
            </a:r>
            <a:br>
              <a:rPr lang="en-US" dirty="0" smtClean="0"/>
            </a:br>
            <a:r>
              <a:rPr lang="en-US" dirty="0"/>
              <a:t>Guidelines </a:t>
            </a:r>
          </a:p>
        </p:txBody>
      </p:sp>
    </p:spTree>
    <p:extLst>
      <p:ext uri="{BB962C8B-B14F-4D97-AF65-F5344CB8AC3E}">
        <p14:creationId xmlns:p14="http://schemas.microsoft.com/office/powerpoint/2010/main" val="126843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08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Publishing Workflow Overview </a:t>
            </a:r>
            <a:endParaRPr lang="en-US" dirty="0"/>
          </a:p>
        </p:txBody>
      </p:sp>
      <p:grpSp>
        <p:nvGrpSpPr>
          <p:cNvPr id="11" name="Group 10"/>
          <p:cNvGrpSpPr/>
          <p:nvPr/>
        </p:nvGrpSpPr>
        <p:grpSpPr>
          <a:xfrm>
            <a:off x="1178288" y="2521199"/>
            <a:ext cx="5566543" cy="3083570"/>
            <a:chOff x="1886735" y="2423196"/>
            <a:chExt cx="5974940" cy="3309795"/>
          </a:xfrm>
        </p:grpSpPr>
        <p:sp>
          <p:nvSpPr>
            <p:cNvPr id="12" name="Freeform 11"/>
            <p:cNvSpPr/>
            <p:nvPr/>
          </p:nvSpPr>
          <p:spPr>
            <a:xfrm>
              <a:off x="3872160" y="4387251"/>
              <a:ext cx="1345740" cy="1345740"/>
            </a:xfrm>
            <a:custGeom>
              <a:avLst/>
              <a:gdLst>
                <a:gd name="connsiteX0" fmla="*/ 0 w 1430178"/>
                <a:gd name="connsiteY0" fmla="*/ 238368 h 1430178"/>
                <a:gd name="connsiteX1" fmla="*/ 238368 w 1430178"/>
                <a:gd name="connsiteY1" fmla="*/ 0 h 1430178"/>
                <a:gd name="connsiteX2" fmla="*/ 1191810 w 1430178"/>
                <a:gd name="connsiteY2" fmla="*/ 0 h 1430178"/>
                <a:gd name="connsiteX3" fmla="*/ 1430178 w 1430178"/>
                <a:gd name="connsiteY3" fmla="*/ 238368 h 1430178"/>
                <a:gd name="connsiteX4" fmla="*/ 1430178 w 1430178"/>
                <a:gd name="connsiteY4" fmla="*/ 1191810 h 1430178"/>
                <a:gd name="connsiteX5" fmla="*/ 1191810 w 1430178"/>
                <a:gd name="connsiteY5" fmla="*/ 1430178 h 1430178"/>
                <a:gd name="connsiteX6" fmla="*/ 238368 w 1430178"/>
                <a:gd name="connsiteY6" fmla="*/ 1430178 h 1430178"/>
                <a:gd name="connsiteX7" fmla="*/ 0 w 1430178"/>
                <a:gd name="connsiteY7" fmla="*/ 1191810 h 1430178"/>
                <a:gd name="connsiteX8" fmla="*/ 0 w 1430178"/>
                <a:gd name="connsiteY8" fmla="*/ 238368 h 143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0178" h="1430178">
                  <a:moveTo>
                    <a:pt x="0" y="238368"/>
                  </a:moveTo>
                  <a:cubicBezTo>
                    <a:pt x="0" y="106721"/>
                    <a:pt x="106721" y="0"/>
                    <a:pt x="238368" y="0"/>
                  </a:cubicBezTo>
                  <a:lnTo>
                    <a:pt x="1191810" y="0"/>
                  </a:lnTo>
                  <a:cubicBezTo>
                    <a:pt x="1323457" y="0"/>
                    <a:pt x="1430178" y="106721"/>
                    <a:pt x="1430178" y="238368"/>
                  </a:cubicBezTo>
                  <a:lnTo>
                    <a:pt x="1430178" y="1191810"/>
                  </a:lnTo>
                  <a:cubicBezTo>
                    <a:pt x="1430178" y="1323457"/>
                    <a:pt x="1323457" y="1430178"/>
                    <a:pt x="1191810" y="1430178"/>
                  </a:cubicBezTo>
                  <a:lnTo>
                    <a:pt x="238368" y="1430178"/>
                  </a:lnTo>
                  <a:cubicBezTo>
                    <a:pt x="106721" y="1430178"/>
                    <a:pt x="0" y="1323457"/>
                    <a:pt x="0" y="1191810"/>
                  </a:cubicBezTo>
                  <a:lnTo>
                    <a:pt x="0" y="238368"/>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0456" tIns="110456" rIns="110456" bIns="110456" numCol="1" spcCol="1270" anchor="ctr" anchorCtr="0">
              <a:noAutofit/>
            </a:bodyPr>
            <a:lstStyle/>
            <a:p>
              <a:pPr lvl="0" algn="ctr" defTabSz="711200">
                <a:lnSpc>
                  <a:spcPct val="90000"/>
                </a:lnSpc>
                <a:spcBef>
                  <a:spcPct val="0"/>
                </a:spcBef>
                <a:spcAft>
                  <a:spcPct val="35000"/>
                </a:spcAft>
              </a:pPr>
              <a:r>
                <a:rPr lang="en-US" sz="1600" b="1" kern="1200" dirty="0" smtClean="0"/>
                <a:t>2. Publish-</a:t>
              </a:r>
              <a:r>
                <a:rPr lang="en-US" sz="1600" b="1" kern="1200" dirty="0" err="1" smtClean="0"/>
                <a:t>ing</a:t>
              </a:r>
              <a:r>
                <a:rPr lang="en-US" sz="1600" b="1" kern="1200" dirty="0" smtClean="0"/>
                <a:t> Info. </a:t>
              </a:r>
              <a:endParaRPr lang="en-US" sz="1400" b="1" kern="1200" dirty="0"/>
            </a:p>
          </p:txBody>
        </p:sp>
        <p:sp>
          <p:nvSpPr>
            <p:cNvPr id="14" name="Freeform 13"/>
            <p:cNvSpPr/>
            <p:nvPr/>
          </p:nvSpPr>
          <p:spPr>
            <a:xfrm>
              <a:off x="3834684" y="2423196"/>
              <a:ext cx="1383217" cy="1383217"/>
            </a:xfrm>
            <a:custGeom>
              <a:avLst/>
              <a:gdLst>
                <a:gd name="connsiteX0" fmla="*/ 0 w 1505104"/>
                <a:gd name="connsiteY0" fmla="*/ 250856 h 1505104"/>
                <a:gd name="connsiteX1" fmla="*/ 250856 w 1505104"/>
                <a:gd name="connsiteY1" fmla="*/ 0 h 1505104"/>
                <a:gd name="connsiteX2" fmla="*/ 1254248 w 1505104"/>
                <a:gd name="connsiteY2" fmla="*/ 0 h 1505104"/>
                <a:gd name="connsiteX3" fmla="*/ 1505104 w 1505104"/>
                <a:gd name="connsiteY3" fmla="*/ 250856 h 1505104"/>
                <a:gd name="connsiteX4" fmla="*/ 1505104 w 1505104"/>
                <a:gd name="connsiteY4" fmla="*/ 1254248 h 1505104"/>
                <a:gd name="connsiteX5" fmla="*/ 1254248 w 1505104"/>
                <a:gd name="connsiteY5" fmla="*/ 1505104 h 1505104"/>
                <a:gd name="connsiteX6" fmla="*/ 250856 w 1505104"/>
                <a:gd name="connsiteY6" fmla="*/ 1505104 h 1505104"/>
                <a:gd name="connsiteX7" fmla="*/ 0 w 1505104"/>
                <a:gd name="connsiteY7" fmla="*/ 1254248 h 1505104"/>
                <a:gd name="connsiteX8" fmla="*/ 0 w 1505104"/>
                <a:gd name="connsiteY8" fmla="*/ 250856 h 15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104" h="1505104">
                  <a:moveTo>
                    <a:pt x="0" y="250856"/>
                  </a:moveTo>
                  <a:cubicBezTo>
                    <a:pt x="0" y="112312"/>
                    <a:pt x="112312" y="0"/>
                    <a:pt x="250856" y="0"/>
                  </a:cubicBezTo>
                  <a:lnTo>
                    <a:pt x="1254248" y="0"/>
                  </a:lnTo>
                  <a:cubicBezTo>
                    <a:pt x="1392792" y="0"/>
                    <a:pt x="1505104" y="112312"/>
                    <a:pt x="1505104" y="250856"/>
                  </a:cubicBezTo>
                  <a:lnTo>
                    <a:pt x="1505104" y="1254248"/>
                  </a:lnTo>
                  <a:cubicBezTo>
                    <a:pt x="1505104" y="1392792"/>
                    <a:pt x="1392792" y="1505104"/>
                    <a:pt x="1254248" y="1505104"/>
                  </a:cubicBezTo>
                  <a:lnTo>
                    <a:pt x="250856" y="1505104"/>
                  </a:lnTo>
                  <a:cubicBezTo>
                    <a:pt x="112312" y="1505104"/>
                    <a:pt x="0" y="1392792"/>
                    <a:pt x="0" y="1254248"/>
                  </a:cubicBezTo>
                  <a:lnTo>
                    <a:pt x="0" y="250856"/>
                  </a:lnTo>
                  <a:close/>
                </a:path>
              </a:pathLst>
            </a:custGeom>
          </p:spPr>
          <p:style>
            <a:lnRef idx="2">
              <a:schemeClr val="lt1">
                <a:hueOff val="0"/>
                <a:satOff val="0"/>
                <a:lumOff val="0"/>
                <a:alphaOff val="0"/>
              </a:schemeClr>
            </a:lnRef>
            <a:fillRef idx="1">
              <a:schemeClr val="accent3">
                <a:hueOff val="503628"/>
                <a:satOff val="12197"/>
                <a:lumOff val="-1111"/>
                <a:alphaOff val="0"/>
              </a:schemeClr>
            </a:fillRef>
            <a:effectRef idx="0">
              <a:schemeClr val="accent3">
                <a:hueOff val="503628"/>
                <a:satOff val="12197"/>
                <a:lumOff val="-1111"/>
                <a:alphaOff val="0"/>
              </a:schemeClr>
            </a:effectRef>
            <a:fontRef idx="minor">
              <a:schemeClr val="lt1"/>
            </a:fontRef>
          </p:style>
          <p:txBody>
            <a:bodyPr spcFirstLastPara="0" vert="horz" wrap="square" lIns="114113" tIns="114113" rIns="114113" bIns="114113" numCol="1" spcCol="1270" anchor="ctr" anchorCtr="0">
              <a:noAutofit/>
            </a:bodyPr>
            <a:lstStyle/>
            <a:p>
              <a:pPr lvl="0" algn="ctr" defTabSz="711200">
                <a:lnSpc>
                  <a:spcPct val="90000"/>
                </a:lnSpc>
                <a:spcBef>
                  <a:spcPct val="0"/>
                </a:spcBef>
                <a:spcAft>
                  <a:spcPct val="35000"/>
                </a:spcAft>
              </a:pPr>
              <a:r>
                <a:rPr lang="en-US" sz="1600" b="1" kern="1200" dirty="0" smtClean="0"/>
                <a:t>1. App</a:t>
              </a:r>
              <a:endParaRPr lang="en-US" sz="1400" b="1" kern="1200" dirty="0"/>
            </a:p>
          </p:txBody>
        </p:sp>
        <p:sp>
          <p:nvSpPr>
            <p:cNvPr id="16" name="Freeform 15"/>
            <p:cNvSpPr/>
            <p:nvPr/>
          </p:nvSpPr>
          <p:spPr>
            <a:xfrm>
              <a:off x="6721570" y="3646673"/>
              <a:ext cx="1140105" cy="958219"/>
            </a:xfrm>
            <a:custGeom>
              <a:avLst/>
              <a:gdLst>
                <a:gd name="connsiteX0" fmla="*/ 0 w 958219"/>
                <a:gd name="connsiteY0" fmla="*/ 159706 h 958219"/>
                <a:gd name="connsiteX1" fmla="*/ 159706 w 958219"/>
                <a:gd name="connsiteY1" fmla="*/ 0 h 958219"/>
                <a:gd name="connsiteX2" fmla="*/ 798513 w 958219"/>
                <a:gd name="connsiteY2" fmla="*/ 0 h 958219"/>
                <a:gd name="connsiteX3" fmla="*/ 958219 w 958219"/>
                <a:gd name="connsiteY3" fmla="*/ 159706 h 958219"/>
                <a:gd name="connsiteX4" fmla="*/ 958219 w 958219"/>
                <a:gd name="connsiteY4" fmla="*/ 798513 h 958219"/>
                <a:gd name="connsiteX5" fmla="*/ 798513 w 958219"/>
                <a:gd name="connsiteY5" fmla="*/ 958219 h 958219"/>
                <a:gd name="connsiteX6" fmla="*/ 159706 w 958219"/>
                <a:gd name="connsiteY6" fmla="*/ 958219 h 958219"/>
                <a:gd name="connsiteX7" fmla="*/ 0 w 958219"/>
                <a:gd name="connsiteY7" fmla="*/ 798513 h 958219"/>
                <a:gd name="connsiteX8" fmla="*/ 0 w 958219"/>
                <a:gd name="connsiteY8" fmla="*/ 159706 h 95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219" h="958219">
                  <a:moveTo>
                    <a:pt x="0" y="159706"/>
                  </a:moveTo>
                  <a:cubicBezTo>
                    <a:pt x="0" y="71503"/>
                    <a:pt x="71503" y="0"/>
                    <a:pt x="159706" y="0"/>
                  </a:cubicBezTo>
                  <a:lnTo>
                    <a:pt x="798513" y="0"/>
                  </a:lnTo>
                  <a:cubicBezTo>
                    <a:pt x="886716" y="0"/>
                    <a:pt x="958219" y="71503"/>
                    <a:pt x="958219" y="159706"/>
                  </a:cubicBezTo>
                  <a:lnTo>
                    <a:pt x="958219" y="798513"/>
                  </a:lnTo>
                  <a:cubicBezTo>
                    <a:pt x="958219" y="886716"/>
                    <a:pt x="886716" y="958219"/>
                    <a:pt x="798513" y="958219"/>
                  </a:cubicBezTo>
                  <a:lnTo>
                    <a:pt x="159706" y="958219"/>
                  </a:lnTo>
                  <a:cubicBezTo>
                    <a:pt x="71503" y="958219"/>
                    <a:pt x="0" y="886716"/>
                    <a:pt x="0" y="798513"/>
                  </a:cubicBezTo>
                  <a:lnTo>
                    <a:pt x="0" y="159706"/>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84876" tIns="84876" rIns="84876" bIns="84876" numCol="1" spcCol="1270" anchor="ctr" anchorCtr="0">
              <a:noAutofit/>
            </a:bodyPr>
            <a:lstStyle/>
            <a:p>
              <a:pPr lvl="0" algn="ctr" defTabSz="666750">
                <a:lnSpc>
                  <a:spcPct val="90000"/>
                </a:lnSpc>
                <a:spcBef>
                  <a:spcPct val="0"/>
                </a:spcBef>
                <a:spcAft>
                  <a:spcPct val="35000"/>
                </a:spcAft>
              </a:pPr>
              <a:r>
                <a:rPr lang="en-US" sz="1500" b="1" kern="1200" dirty="0" smtClean="0"/>
                <a:t>Autodesk</a:t>
              </a:r>
              <a:endParaRPr lang="en-US" sz="1500" b="1" kern="1200" dirty="0"/>
            </a:p>
          </p:txBody>
        </p:sp>
        <p:sp>
          <p:nvSpPr>
            <p:cNvPr id="18" name="Freeform 17"/>
            <p:cNvSpPr/>
            <p:nvPr/>
          </p:nvSpPr>
          <p:spPr>
            <a:xfrm>
              <a:off x="1886735" y="3594982"/>
              <a:ext cx="1128276" cy="958219"/>
            </a:xfrm>
            <a:custGeom>
              <a:avLst/>
              <a:gdLst>
                <a:gd name="connsiteX0" fmla="*/ 0 w 958219"/>
                <a:gd name="connsiteY0" fmla="*/ 159706 h 958219"/>
                <a:gd name="connsiteX1" fmla="*/ 159706 w 958219"/>
                <a:gd name="connsiteY1" fmla="*/ 0 h 958219"/>
                <a:gd name="connsiteX2" fmla="*/ 798513 w 958219"/>
                <a:gd name="connsiteY2" fmla="*/ 0 h 958219"/>
                <a:gd name="connsiteX3" fmla="*/ 958219 w 958219"/>
                <a:gd name="connsiteY3" fmla="*/ 159706 h 958219"/>
                <a:gd name="connsiteX4" fmla="*/ 958219 w 958219"/>
                <a:gd name="connsiteY4" fmla="*/ 798513 h 958219"/>
                <a:gd name="connsiteX5" fmla="*/ 798513 w 958219"/>
                <a:gd name="connsiteY5" fmla="*/ 958219 h 958219"/>
                <a:gd name="connsiteX6" fmla="*/ 159706 w 958219"/>
                <a:gd name="connsiteY6" fmla="*/ 958219 h 958219"/>
                <a:gd name="connsiteX7" fmla="*/ 0 w 958219"/>
                <a:gd name="connsiteY7" fmla="*/ 798513 h 958219"/>
                <a:gd name="connsiteX8" fmla="*/ 0 w 958219"/>
                <a:gd name="connsiteY8" fmla="*/ 159706 h 95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219" h="958219">
                  <a:moveTo>
                    <a:pt x="0" y="159706"/>
                  </a:moveTo>
                  <a:cubicBezTo>
                    <a:pt x="0" y="71503"/>
                    <a:pt x="71503" y="0"/>
                    <a:pt x="159706" y="0"/>
                  </a:cubicBezTo>
                  <a:lnTo>
                    <a:pt x="798513" y="0"/>
                  </a:lnTo>
                  <a:cubicBezTo>
                    <a:pt x="886716" y="0"/>
                    <a:pt x="958219" y="71503"/>
                    <a:pt x="958219" y="159706"/>
                  </a:cubicBezTo>
                  <a:lnTo>
                    <a:pt x="958219" y="798513"/>
                  </a:lnTo>
                  <a:cubicBezTo>
                    <a:pt x="958219" y="886716"/>
                    <a:pt x="886716" y="958219"/>
                    <a:pt x="798513" y="958219"/>
                  </a:cubicBezTo>
                  <a:lnTo>
                    <a:pt x="159706" y="958219"/>
                  </a:lnTo>
                  <a:cubicBezTo>
                    <a:pt x="71503" y="958219"/>
                    <a:pt x="0" y="886716"/>
                    <a:pt x="0" y="798513"/>
                  </a:cubicBezTo>
                  <a:lnTo>
                    <a:pt x="0" y="159706"/>
                  </a:ln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79796" tIns="79796" rIns="79796" bIns="79796" numCol="1" spcCol="1270" anchor="ctr" anchorCtr="0">
              <a:noAutofit/>
            </a:bodyPr>
            <a:lstStyle/>
            <a:p>
              <a:pPr lvl="0" algn="ctr" defTabSz="577850">
                <a:lnSpc>
                  <a:spcPct val="90000"/>
                </a:lnSpc>
                <a:spcBef>
                  <a:spcPct val="0"/>
                </a:spcBef>
                <a:spcAft>
                  <a:spcPct val="35000"/>
                </a:spcAft>
              </a:pPr>
              <a:r>
                <a:rPr lang="en-US" sz="1200" b="1" kern="1200" dirty="0" smtClean="0"/>
                <a:t>Publisher (developer)</a:t>
              </a:r>
              <a:endParaRPr lang="en-US" sz="1200" b="1" kern="1200" dirty="0"/>
            </a:p>
          </p:txBody>
        </p:sp>
      </p:grpSp>
      <p:sp>
        <p:nvSpPr>
          <p:cNvPr id="10" name="Rounded Rectangle 9"/>
          <p:cNvSpPr/>
          <p:nvPr/>
        </p:nvSpPr>
        <p:spPr>
          <a:xfrm>
            <a:off x="2586780" y="2369438"/>
            <a:ext cx="2031884" cy="3314314"/>
          </a:xfrm>
          <a:prstGeom prst="roundRect">
            <a:avLst/>
          </a:prstGeom>
          <a:noFill/>
          <a:ln w="2857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ross 18"/>
          <p:cNvSpPr/>
          <p:nvPr/>
        </p:nvSpPr>
        <p:spPr>
          <a:xfrm>
            <a:off x="3447002" y="3896667"/>
            <a:ext cx="380851" cy="380851"/>
          </a:xfrm>
          <a:prstGeom prst="plus">
            <a:avLst>
              <a:gd name="adj" fmla="val 39444"/>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4281766" y="3956211"/>
            <a:ext cx="955364" cy="255483"/>
          </a:xfrm>
          <a:prstGeom prst="rightArrow">
            <a:avLst>
              <a:gd name="adj1" fmla="val 37037"/>
              <a:gd name="adj2" fmla="val 50000"/>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ircular Arrow 22"/>
          <p:cNvSpPr/>
          <p:nvPr/>
        </p:nvSpPr>
        <p:spPr>
          <a:xfrm rot="7327507">
            <a:off x="1358457" y="1928527"/>
            <a:ext cx="4424655" cy="4424655"/>
          </a:xfrm>
          <a:prstGeom prst="circularArrow">
            <a:avLst>
              <a:gd name="adj1" fmla="val 2884"/>
              <a:gd name="adj2" fmla="val 343712"/>
              <a:gd name="adj3" fmla="val 561795"/>
              <a:gd name="adj4" fmla="val 16654738"/>
              <a:gd name="adj5" fmla="val 3783"/>
            </a:avLst>
          </a:prstGeom>
          <a:solidFill>
            <a:schemeClr val="accent3">
              <a:lumMod val="40000"/>
              <a:lumOff val="60000"/>
            </a:schemeClr>
          </a:solidFill>
          <a:ln w="19050">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Circular Arrow 24"/>
          <p:cNvSpPr/>
          <p:nvPr/>
        </p:nvSpPr>
        <p:spPr>
          <a:xfrm rot="18215866">
            <a:off x="1390394" y="1850581"/>
            <a:ext cx="4424655" cy="4424655"/>
          </a:xfrm>
          <a:prstGeom prst="circularArrow">
            <a:avLst>
              <a:gd name="adj1" fmla="val 2884"/>
              <a:gd name="adj2" fmla="val 343712"/>
              <a:gd name="adj3" fmla="val 561795"/>
              <a:gd name="adj4" fmla="val 16711679"/>
              <a:gd name="adj5" fmla="val 3783"/>
            </a:avLst>
          </a:prstGeom>
          <a:solidFill>
            <a:schemeClr val="accent3">
              <a:lumMod val="40000"/>
              <a:lumOff val="60000"/>
            </a:schemeClr>
          </a:solidFill>
          <a:ln w="19050">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Bent Arrow 21"/>
          <p:cNvSpPr/>
          <p:nvPr/>
        </p:nvSpPr>
        <p:spPr>
          <a:xfrm rot="5400000" flipH="1">
            <a:off x="6852501" y="3271935"/>
            <a:ext cx="941878" cy="868680"/>
          </a:xfrm>
          <a:prstGeom prst="bentArrow">
            <a:avLst>
              <a:gd name="adj1" fmla="val 12516"/>
              <a:gd name="adj2" fmla="val 15013"/>
              <a:gd name="adj3" fmla="val 25000"/>
              <a:gd name="adj4" fmla="val 43750"/>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8" name="Straight Connector 27"/>
          <p:cNvCxnSpPr/>
          <p:nvPr/>
        </p:nvCxnSpPr>
        <p:spPr>
          <a:xfrm>
            <a:off x="2229446" y="4059253"/>
            <a:ext cx="357334"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25" name="TextBox 1024"/>
          <p:cNvSpPr txBox="1"/>
          <p:nvPr/>
        </p:nvSpPr>
        <p:spPr>
          <a:xfrm>
            <a:off x="3231533" y="3379662"/>
            <a:ext cx="846707" cy="461665"/>
          </a:xfrm>
          <a:prstGeom prst="rect">
            <a:avLst/>
          </a:prstGeom>
          <a:noFill/>
        </p:spPr>
        <p:txBody>
          <a:bodyPr wrap="none" rtlCol="0">
            <a:spAutoFit/>
          </a:bodyPr>
          <a:lstStyle/>
          <a:p>
            <a:pPr algn="ctr"/>
            <a:r>
              <a:rPr lang="en-US" sz="1200" dirty="0" smtClean="0"/>
              <a:t>.bundle </a:t>
            </a:r>
            <a:br>
              <a:rPr lang="en-US" sz="1200" dirty="0" smtClean="0"/>
            </a:br>
            <a:r>
              <a:rPr lang="en-US" sz="1200" dirty="0" smtClean="0"/>
              <a:t>Guidelines</a:t>
            </a:r>
            <a:endParaRPr lang="en-US" sz="1200" dirty="0"/>
          </a:p>
        </p:txBody>
      </p:sp>
      <p:sp>
        <p:nvSpPr>
          <p:cNvPr id="1027" name="TextBox 1026"/>
          <p:cNvSpPr txBox="1"/>
          <p:nvPr/>
        </p:nvSpPr>
        <p:spPr>
          <a:xfrm>
            <a:off x="3111253" y="5143104"/>
            <a:ext cx="1212191" cy="461665"/>
          </a:xfrm>
          <a:prstGeom prst="rect">
            <a:avLst/>
          </a:prstGeom>
          <a:noFill/>
        </p:spPr>
        <p:txBody>
          <a:bodyPr wrap="none" rtlCol="0">
            <a:spAutoFit/>
          </a:bodyPr>
          <a:lstStyle/>
          <a:p>
            <a:r>
              <a:rPr lang="en-US" sz="1200" dirty="0" smtClean="0"/>
              <a:t>Icons, help files,</a:t>
            </a:r>
          </a:p>
          <a:p>
            <a:r>
              <a:rPr lang="en-US" sz="1200" dirty="0" smtClean="0"/>
              <a:t> contact, etc.</a:t>
            </a:r>
            <a:endParaRPr lang="en-US" sz="1200" dirty="0"/>
          </a:p>
        </p:txBody>
      </p:sp>
      <p:sp>
        <p:nvSpPr>
          <p:cNvPr id="1028" name="TextBox 1027"/>
          <p:cNvSpPr txBox="1"/>
          <p:nvPr/>
        </p:nvSpPr>
        <p:spPr>
          <a:xfrm>
            <a:off x="6728326" y="2915648"/>
            <a:ext cx="2014398" cy="307777"/>
          </a:xfrm>
          <a:prstGeom prst="rect">
            <a:avLst/>
          </a:prstGeom>
          <a:noFill/>
        </p:spPr>
        <p:txBody>
          <a:bodyPr wrap="none" rtlCol="0">
            <a:spAutoFit/>
          </a:bodyPr>
          <a:lstStyle/>
          <a:p>
            <a:r>
              <a:rPr lang="en-US" sz="1400" b="1" dirty="0" smtClean="0"/>
              <a:t>7. Go live on the store</a:t>
            </a:r>
            <a:endParaRPr lang="en-US" sz="1400" b="1" dirty="0"/>
          </a:p>
        </p:txBody>
      </p:sp>
      <p:sp>
        <p:nvSpPr>
          <p:cNvPr id="1029" name="Rounded Rectangle 1028"/>
          <p:cNvSpPr/>
          <p:nvPr/>
        </p:nvSpPr>
        <p:spPr>
          <a:xfrm>
            <a:off x="2956561" y="2483377"/>
            <a:ext cx="1365846" cy="1356976"/>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4363867" y="3432991"/>
            <a:ext cx="1309974" cy="523220"/>
          </a:xfrm>
          <a:prstGeom prst="rect">
            <a:avLst/>
          </a:prstGeom>
          <a:noFill/>
        </p:spPr>
        <p:txBody>
          <a:bodyPr wrap="none" rtlCol="0">
            <a:spAutoFit/>
          </a:bodyPr>
          <a:lstStyle/>
          <a:p>
            <a:r>
              <a:rPr lang="en-US" sz="1400" b="1" dirty="0" smtClean="0"/>
              <a:t>3. Initial</a:t>
            </a:r>
            <a:br>
              <a:rPr lang="en-US" sz="1400" b="1" dirty="0" smtClean="0"/>
            </a:br>
            <a:r>
              <a:rPr lang="en-US" sz="1400" b="1" dirty="0" smtClean="0"/>
              <a:t>    submission</a:t>
            </a:r>
            <a:endParaRPr lang="en-US" sz="1400" b="1" dirty="0"/>
          </a:p>
        </p:txBody>
      </p:sp>
      <p:sp>
        <p:nvSpPr>
          <p:cNvPr id="39" name="TextBox 38"/>
          <p:cNvSpPr txBox="1"/>
          <p:nvPr/>
        </p:nvSpPr>
        <p:spPr>
          <a:xfrm>
            <a:off x="5283180" y="4670680"/>
            <a:ext cx="1875770" cy="307777"/>
          </a:xfrm>
          <a:prstGeom prst="rect">
            <a:avLst/>
          </a:prstGeom>
          <a:noFill/>
        </p:spPr>
        <p:txBody>
          <a:bodyPr wrap="none" rtlCol="0">
            <a:spAutoFit/>
          </a:bodyPr>
          <a:lstStyle/>
          <a:p>
            <a:r>
              <a:rPr lang="en-US" sz="1400" b="1" dirty="0" smtClean="0"/>
              <a:t>4. Packaging/testing</a:t>
            </a:r>
            <a:endParaRPr lang="en-US" sz="1400" b="1" dirty="0"/>
          </a:p>
        </p:txBody>
      </p:sp>
      <p:sp>
        <p:nvSpPr>
          <p:cNvPr id="40" name="TextBox 39"/>
          <p:cNvSpPr txBox="1"/>
          <p:nvPr/>
        </p:nvSpPr>
        <p:spPr>
          <a:xfrm>
            <a:off x="4551761" y="5926482"/>
            <a:ext cx="2393797" cy="523220"/>
          </a:xfrm>
          <a:prstGeom prst="rect">
            <a:avLst/>
          </a:prstGeom>
          <a:noFill/>
        </p:spPr>
        <p:txBody>
          <a:bodyPr wrap="none" rtlCol="0">
            <a:spAutoFit/>
          </a:bodyPr>
          <a:lstStyle/>
          <a:p>
            <a:r>
              <a:rPr lang="en-US" sz="1400" b="1" dirty="0" smtClean="0"/>
              <a:t>5. Send updated bundle or</a:t>
            </a:r>
            <a:br>
              <a:rPr lang="en-US" sz="1400" b="1" dirty="0" smtClean="0"/>
            </a:br>
            <a:r>
              <a:rPr lang="en-US" sz="1400" b="1" dirty="0" smtClean="0"/>
              <a:t>    </a:t>
            </a:r>
            <a:r>
              <a:rPr lang="en-US" sz="1400" b="1" dirty="0" err="1" smtClean="0"/>
              <a:t>msi</a:t>
            </a:r>
            <a:r>
              <a:rPr lang="en-US" sz="1400" b="1" dirty="0" smtClean="0"/>
              <a:t> for testing </a:t>
            </a:r>
            <a:endParaRPr lang="en-US" sz="1400" b="1" dirty="0"/>
          </a:p>
        </p:txBody>
      </p:sp>
      <p:sp>
        <p:nvSpPr>
          <p:cNvPr id="41" name="TextBox 40"/>
          <p:cNvSpPr txBox="1"/>
          <p:nvPr/>
        </p:nvSpPr>
        <p:spPr>
          <a:xfrm>
            <a:off x="2258200" y="1417639"/>
            <a:ext cx="3402085" cy="523220"/>
          </a:xfrm>
          <a:prstGeom prst="rect">
            <a:avLst/>
          </a:prstGeom>
          <a:noFill/>
        </p:spPr>
        <p:txBody>
          <a:bodyPr wrap="none" rtlCol="0">
            <a:spAutoFit/>
          </a:bodyPr>
          <a:lstStyle/>
          <a:p>
            <a:r>
              <a:rPr lang="en-US" sz="1400" b="1" dirty="0"/>
              <a:t>6</a:t>
            </a:r>
            <a:r>
              <a:rPr lang="en-US" sz="1400" b="1" dirty="0" smtClean="0"/>
              <a:t>. Update bundle or </a:t>
            </a:r>
            <a:br>
              <a:rPr lang="en-US" sz="1400" b="1" dirty="0" smtClean="0"/>
            </a:br>
            <a:r>
              <a:rPr lang="en-US" sz="1400" b="1" dirty="0" smtClean="0"/>
              <a:t>    upload the </a:t>
            </a:r>
            <a:r>
              <a:rPr lang="en-US" sz="1400" b="1" dirty="0" err="1" smtClean="0"/>
              <a:t>msi</a:t>
            </a:r>
            <a:r>
              <a:rPr lang="en-US" sz="1400" b="1" dirty="0" smtClean="0"/>
              <a:t> for final publishing  </a:t>
            </a:r>
            <a:endParaRPr lang="en-US" sz="1400" b="1" dirty="0"/>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253" y="945921"/>
            <a:ext cx="2971485" cy="1951738"/>
          </a:xfrm>
          <a:prstGeom prst="rect">
            <a:avLst/>
          </a:prstGeom>
          <a:ln>
            <a:solidFill>
              <a:schemeClr val="accent3"/>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8635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heel(1)">
                                      <p:cBhvr>
                                        <p:cTn id="7"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Ribbon buttons</a:t>
            </a:r>
          </a:p>
          <a:p>
            <a:pPr>
              <a:lnSpc>
                <a:spcPct val="150000"/>
              </a:lnSpc>
            </a:pPr>
            <a:r>
              <a:rPr lang="en-US" dirty="0" smtClean="0"/>
              <a:t>Contextual (F1) help</a:t>
            </a:r>
          </a:p>
          <a:p>
            <a:pPr>
              <a:lnSpc>
                <a:spcPct val="150000"/>
              </a:lnSpc>
            </a:pPr>
            <a:r>
              <a:rPr lang="en-US" dirty="0"/>
              <a:t>Install locations   </a:t>
            </a:r>
          </a:p>
          <a:p>
            <a:pPr>
              <a:lnSpc>
                <a:spcPct val="150000"/>
              </a:lnSpc>
            </a:pPr>
            <a:r>
              <a:rPr lang="en-US" dirty="0" smtClean="0"/>
              <a:t>“Bundle” structure</a:t>
            </a:r>
          </a:p>
          <a:p>
            <a:pPr>
              <a:lnSpc>
                <a:spcPct val="150000"/>
              </a:lnSpc>
            </a:pPr>
            <a:endParaRPr lang="en-US" dirty="0"/>
          </a:p>
        </p:txBody>
      </p:sp>
      <p:sp>
        <p:nvSpPr>
          <p:cNvPr id="3" name="Title 2"/>
          <p:cNvSpPr>
            <a:spLocks noGrp="1"/>
          </p:cNvSpPr>
          <p:nvPr>
            <p:ph type="title"/>
          </p:nvPr>
        </p:nvSpPr>
        <p:spPr/>
        <p:txBody>
          <a:bodyPr/>
          <a:lstStyle/>
          <a:p>
            <a:r>
              <a:rPr lang="en-US" dirty="0" smtClean="0"/>
              <a:t>Guidelines </a:t>
            </a:r>
            <a:endParaRPr lang="en-US" dirty="0"/>
          </a:p>
        </p:txBody>
      </p:sp>
    </p:spTree>
    <p:extLst>
      <p:ext uri="{BB962C8B-B14F-4D97-AF65-F5344CB8AC3E}">
        <p14:creationId xmlns:p14="http://schemas.microsoft.com/office/powerpoint/2010/main" val="145897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Need to have Ribbon Button (not under external tools) </a:t>
            </a:r>
          </a:p>
          <a:p>
            <a:r>
              <a:rPr lang="en-US" sz="2400" dirty="0"/>
              <a:t>Add-ins tab (by default) </a:t>
            </a:r>
          </a:p>
          <a:p>
            <a:r>
              <a:rPr lang="en-US" sz="2400" dirty="0"/>
              <a:t>Custom tabs (optional)  </a:t>
            </a:r>
            <a:endParaRPr lang="en-US" sz="2400" dirty="0" smtClean="0"/>
          </a:p>
          <a:p>
            <a:r>
              <a:rPr lang="en-US" sz="2400" dirty="0" smtClean="0"/>
              <a:t>Autodesk Icon Guidelines.pdf under Revit SDK</a:t>
            </a:r>
          </a:p>
          <a:p>
            <a:r>
              <a:rPr lang="en-US" sz="2400" dirty="0" smtClean="0"/>
              <a:t>Autodesk </a:t>
            </a:r>
            <a:r>
              <a:rPr lang="en-US" sz="2400" dirty="0" err="1" smtClean="0"/>
              <a:t>WikiHelp</a:t>
            </a:r>
            <a:r>
              <a:rPr lang="en-US" sz="2400" dirty="0" smtClean="0"/>
              <a:t> &gt; Revit &gt; Developers &gt; Appendices &gt; API User Interface Guidelines &gt; Ribbon Guidelines</a:t>
            </a:r>
            <a:r>
              <a:rPr lang="en-US" sz="1800" dirty="0" smtClean="0"/>
              <a:t/>
            </a:r>
            <a:br>
              <a:rPr lang="en-US" sz="1800" dirty="0" smtClean="0"/>
            </a:br>
            <a:r>
              <a:rPr lang="en-US" sz="1800" dirty="0">
                <a:hlinkClick r:id="rId3"/>
              </a:rPr>
              <a:t>http://wikihelp.autodesk.com/Revit/enu/2014/Help</a:t>
            </a:r>
            <a:r>
              <a:rPr lang="en-US" sz="1800" dirty="0" smtClean="0">
                <a:hlinkClick r:id="rId3"/>
              </a:rPr>
              <a:t>/</a:t>
            </a:r>
            <a:br>
              <a:rPr lang="en-US" sz="1800" dirty="0" smtClean="0">
                <a:hlinkClick r:id="rId3"/>
              </a:rPr>
            </a:br>
            <a:r>
              <a:rPr lang="en-US" sz="1800" dirty="0" smtClean="0">
                <a:hlinkClick r:id="rId3"/>
              </a:rPr>
              <a:t>3665-Developers/0170-Appendic170/0206-API_User206/0215-Ribbon_G215</a:t>
            </a:r>
            <a:r>
              <a:rPr lang="en-US" sz="1800" dirty="0" smtClean="0"/>
              <a:t/>
            </a:r>
            <a:br>
              <a:rPr lang="en-US" sz="1800" dirty="0" smtClean="0"/>
            </a:br>
            <a:r>
              <a:rPr lang="en-US" sz="2000" dirty="0" smtClean="0"/>
              <a:t> </a:t>
            </a:r>
          </a:p>
          <a:p>
            <a:pPr marL="67200"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Ribbon Buttons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3872" y="4659500"/>
            <a:ext cx="4297512" cy="1305453"/>
          </a:xfrm>
          <a:prstGeom prst="rect">
            <a:avLst/>
          </a:prstGeom>
          <a:ln>
            <a:solidFill>
              <a:schemeClr val="accent4"/>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09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err="1"/>
              <a:t>RibbonItem</a:t>
            </a:r>
            <a:r>
              <a:rPr lang="en-US" dirty="0" smtClean="0"/>
              <a:t>.</a:t>
            </a:r>
            <a:br>
              <a:rPr lang="en-US" dirty="0" smtClean="0"/>
            </a:br>
            <a:r>
              <a:rPr lang="en-US" dirty="0" err="1" smtClean="0"/>
              <a:t>SetContextualHelp</a:t>
            </a:r>
            <a:r>
              <a:rPr lang="en-US" dirty="0"/>
              <a:t>()</a:t>
            </a:r>
          </a:p>
          <a:p>
            <a:pPr>
              <a:lnSpc>
                <a:spcPct val="150000"/>
              </a:lnSpc>
            </a:pPr>
            <a:r>
              <a:rPr lang="en-US" dirty="0"/>
              <a:t>Link to:  </a:t>
            </a:r>
          </a:p>
          <a:p>
            <a:pPr lvl="1">
              <a:lnSpc>
                <a:spcPct val="150000"/>
              </a:lnSpc>
            </a:pPr>
            <a:r>
              <a:rPr lang="en-US" dirty="0"/>
              <a:t>External URL</a:t>
            </a:r>
          </a:p>
          <a:p>
            <a:pPr lvl="1">
              <a:lnSpc>
                <a:spcPct val="150000"/>
              </a:lnSpc>
            </a:pPr>
            <a:r>
              <a:rPr lang="en-US" dirty="0"/>
              <a:t>Local help file </a:t>
            </a:r>
          </a:p>
          <a:p>
            <a:pPr lvl="1">
              <a:lnSpc>
                <a:spcPct val="150000"/>
              </a:lnSpc>
            </a:pPr>
            <a:r>
              <a:rPr lang="en-US" dirty="0" smtClean="0"/>
              <a:t>Autodesk help file</a:t>
            </a:r>
            <a:endParaRPr lang="en-US" dirty="0"/>
          </a:p>
          <a:p>
            <a:pPr>
              <a:lnSpc>
                <a:spcPct val="150000"/>
              </a:lnSpc>
            </a:pPr>
            <a:endParaRPr lang="en-US" dirty="0"/>
          </a:p>
        </p:txBody>
      </p:sp>
      <p:sp>
        <p:nvSpPr>
          <p:cNvPr id="3" name="Title 2"/>
          <p:cNvSpPr>
            <a:spLocks noGrp="1"/>
          </p:cNvSpPr>
          <p:nvPr>
            <p:ph type="title"/>
          </p:nvPr>
        </p:nvSpPr>
        <p:spPr/>
        <p:txBody>
          <a:bodyPr/>
          <a:lstStyle/>
          <a:p>
            <a:r>
              <a:rPr lang="en-US" dirty="0"/>
              <a:t>Contextual (F1) Help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768" y="1006023"/>
            <a:ext cx="4305901" cy="1324160"/>
          </a:xfrm>
          <a:prstGeom prst="rect">
            <a:avLst/>
          </a:prstGeom>
          <a:ln>
            <a:no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7768" y="3079196"/>
            <a:ext cx="5060117" cy="3214583"/>
          </a:xfrm>
          <a:prstGeom prst="rect">
            <a:avLst/>
          </a:prstGeom>
          <a:ln>
            <a:solidFill>
              <a:schemeClr val="accent3"/>
            </a:solidFill>
          </a:ln>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1630" y="2127393"/>
            <a:ext cx="3229426" cy="12098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1265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User (Default)  </a:t>
            </a:r>
          </a:p>
          <a:p>
            <a:pPr lvl="1"/>
            <a:r>
              <a:rPr lang="en-US" sz="2000" dirty="0" smtClean="0">
                <a:solidFill>
                  <a:schemeClr val="accent3"/>
                </a:solidFill>
              </a:rPr>
              <a:t>%</a:t>
            </a:r>
            <a:r>
              <a:rPr lang="en-US" sz="2000" dirty="0" err="1">
                <a:solidFill>
                  <a:schemeClr val="accent3"/>
                </a:solidFill>
              </a:rPr>
              <a:t>ProgramData</a:t>
            </a:r>
            <a:r>
              <a:rPr lang="en-US" sz="2000" dirty="0" smtClean="0">
                <a:solidFill>
                  <a:schemeClr val="accent3"/>
                </a:solidFill>
              </a:rPr>
              <a:t>%</a:t>
            </a:r>
            <a:r>
              <a:rPr lang="en-US" sz="2000" dirty="0" smtClean="0">
                <a:solidFill>
                  <a:schemeClr val="accent1">
                    <a:lumMod val="75000"/>
                  </a:schemeClr>
                </a:solidFill>
              </a:rPr>
              <a:t>\</a:t>
            </a:r>
            <a:r>
              <a:rPr lang="en-US" sz="2000" dirty="0">
                <a:solidFill>
                  <a:schemeClr val="accent1">
                    <a:lumMod val="75000"/>
                  </a:schemeClr>
                </a:solidFill>
              </a:rPr>
              <a:t>Autodesk\</a:t>
            </a:r>
            <a:r>
              <a:rPr lang="en-US" sz="2000" dirty="0" err="1">
                <a:solidFill>
                  <a:schemeClr val="accent1">
                    <a:lumMod val="75000"/>
                  </a:schemeClr>
                </a:solidFill>
              </a:rPr>
              <a:t>ApplicationPlugins</a:t>
            </a:r>
            <a:r>
              <a:rPr lang="en-US" sz="2000" dirty="0" smtClean="0">
                <a:solidFill>
                  <a:schemeClr val="accent1">
                    <a:lumMod val="75000"/>
                  </a:schemeClr>
                </a:solidFill>
              </a:rPr>
              <a:t>\</a:t>
            </a:r>
            <a:r>
              <a:rPr lang="en-US" sz="2000" dirty="0" smtClean="0">
                <a:solidFill>
                  <a:schemeClr val="accent2">
                    <a:lumMod val="75000"/>
                  </a:schemeClr>
                </a:solidFill>
              </a:rPr>
              <a:t>&lt;</a:t>
            </a:r>
            <a:r>
              <a:rPr lang="en-US" sz="2000" dirty="0" err="1">
                <a:solidFill>
                  <a:schemeClr val="accent2">
                    <a:lumMod val="75000"/>
                  </a:schemeClr>
                </a:solidFill>
              </a:rPr>
              <a:t>myApp</a:t>
            </a:r>
            <a:r>
              <a:rPr lang="en-US" sz="2000" dirty="0">
                <a:solidFill>
                  <a:schemeClr val="accent2">
                    <a:lumMod val="75000"/>
                  </a:schemeClr>
                </a:solidFill>
              </a:rPr>
              <a:t>&gt;.bundle </a:t>
            </a:r>
            <a:endParaRPr lang="en-US" sz="2000" dirty="0" smtClean="0">
              <a:solidFill>
                <a:schemeClr val="accent2">
                  <a:lumMod val="75000"/>
                </a:schemeClr>
              </a:solidFill>
            </a:endParaRPr>
          </a:p>
          <a:p>
            <a:pPr lvl="1"/>
            <a:endParaRPr lang="en-US" sz="2000" dirty="0"/>
          </a:p>
          <a:p>
            <a:pPr marL="67200" indent="0">
              <a:buNone/>
            </a:pPr>
            <a:endParaRPr lang="en-US" sz="2000" dirty="0"/>
          </a:p>
          <a:p>
            <a:pPr marL="67200" indent="0">
              <a:buNone/>
            </a:pPr>
            <a:endParaRPr lang="en-US" sz="2000" dirty="0" smtClean="0"/>
          </a:p>
          <a:p>
            <a:pPr marL="67200" indent="0">
              <a:buNone/>
            </a:pPr>
            <a:endParaRPr lang="en-US" dirty="0" smtClean="0"/>
          </a:p>
          <a:p>
            <a:r>
              <a:rPr lang="en-US" dirty="0" smtClean="0"/>
              <a:t>Per User  </a:t>
            </a:r>
          </a:p>
          <a:p>
            <a:pPr lvl="1"/>
            <a:r>
              <a:rPr lang="en-US" sz="2000" dirty="0" smtClean="0">
                <a:solidFill>
                  <a:schemeClr val="accent4"/>
                </a:solidFill>
              </a:rPr>
              <a:t>%</a:t>
            </a:r>
            <a:r>
              <a:rPr lang="en-US" sz="2000" dirty="0" err="1" smtClean="0">
                <a:solidFill>
                  <a:schemeClr val="accent4"/>
                </a:solidFill>
              </a:rPr>
              <a:t>AppData</a:t>
            </a:r>
            <a:r>
              <a:rPr lang="en-US" sz="2000" dirty="0" smtClean="0">
                <a:solidFill>
                  <a:schemeClr val="accent4"/>
                </a:solidFill>
              </a:rPr>
              <a:t>%</a:t>
            </a:r>
            <a:r>
              <a:rPr lang="en-US" sz="2000" dirty="0" smtClean="0">
                <a:solidFill>
                  <a:schemeClr val="accent1">
                    <a:lumMod val="75000"/>
                  </a:schemeClr>
                </a:solidFill>
              </a:rPr>
              <a:t>\Autodesk\</a:t>
            </a:r>
            <a:r>
              <a:rPr lang="en-US" sz="2000" dirty="0" err="1" smtClean="0">
                <a:solidFill>
                  <a:schemeClr val="accent1">
                    <a:lumMod val="75000"/>
                  </a:schemeClr>
                </a:solidFill>
              </a:rPr>
              <a:t>ApplicationPlugins</a:t>
            </a:r>
            <a:r>
              <a:rPr lang="en-US" sz="2000" dirty="0" smtClean="0">
                <a:solidFill>
                  <a:schemeClr val="accent1">
                    <a:lumMod val="75000"/>
                  </a:schemeClr>
                </a:solidFill>
              </a:rPr>
              <a:t>\</a:t>
            </a:r>
            <a:r>
              <a:rPr lang="en-US" sz="2000" dirty="0" smtClean="0">
                <a:solidFill>
                  <a:schemeClr val="accent2">
                    <a:lumMod val="75000"/>
                  </a:schemeClr>
                </a:solidFill>
              </a:rPr>
              <a:t>&lt;</a:t>
            </a:r>
            <a:r>
              <a:rPr lang="en-US" sz="2000" dirty="0" err="1" smtClean="0">
                <a:solidFill>
                  <a:schemeClr val="accent2">
                    <a:lumMod val="75000"/>
                  </a:schemeClr>
                </a:solidFill>
              </a:rPr>
              <a:t>myApp</a:t>
            </a:r>
            <a:r>
              <a:rPr lang="en-US" sz="2000" dirty="0" smtClean="0">
                <a:solidFill>
                  <a:schemeClr val="accent2">
                    <a:lumMod val="75000"/>
                  </a:schemeClr>
                </a:solidFill>
              </a:rPr>
              <a:t>&gt;.bundle </a:t>
            </a:r>
          </a:p>
          <a:p>
            <a:pPr lvl="1"/>
            <a:endParaRPr lang="en-US" sz="2000" dirty="0" smtClean="0"/>
          </a:p>
          <a:p>
            <a:pPr lvl="1"/>
            <a:endParaRPr lang="en-US" sz="2000" dirty="0" smtClean="0"/>
          </a:p>
          <a:p>
            <a:pPr marL="67200" indent="0">
              <a:buNone/>
            </a:pPr>
            <a:endParaRPr lang="en-US" sz="2000" dirty="0"/>
          </a:p>
        </p:txBody>
      </p:sp>
      <p:sp>
        <p:nvSpPr>
          <p:cNvPr id="3" name="Title 2"/>
          <p:cNvSpPr>
            <a:spLocks noGrp="1"/>
          </p:cNvSpPr>
          <p:nvPr>
            <p:ph type="title"/>
          </p:nvPr>
        </p:nvSpPr>
        <p:spPr/>
        <p:txBody>
          <a:bodyPr/>
          <a:lstStyle/>
          <a:p>
            <a:r>
              <a:rPr lang="en-US" dirty="0"/>
              <a:t>Install Locations</a:t>
            </a:r>
          </a:p>
        </p:txBody>
      </p:sp>
      <p:sp>
        <p:nvSpPr>
          <p:cNvPr id="4" name="Right Brace 3"/>
          <p:cNvSpPr/>
          <p:nvPr/>
        </p:nvSpPr>
        <p:spPr>
          <a:xfrm rot="5400000">
            <a:off x="4533900" y="925291"/>
            <a:ext cx="342897" cy="306432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442605" y="2742104"/>
            <a:ext cx="2525486" cy="584775"/>
          </a:xfrm>
          <a:prstGeom prst="rect">
            <a:avLst/>
          </a:prstGeom>
          <a:noFill/>
        </p:spPr>
        <p:txBody>
          <a:bodyPr wrap="square" rtlCol="0">
            <a:spAutoFit/>
          </a:bodyPr>
          <a:lstStyle/>
          <a:p>
            <a:r>
              <a:rPr lang="en-US" sz="1600" dirty="0" smtClean="0"/>
              <a:t>Fixed location. Shares with other Autodesk products</a:t>
            </a:r>
            <a:endParaRPr lang="en-US" sz="1600" dirty="0"/>
          </a:p>
        </p:txBody>
      </p:sp>
      <p:sp>
        <p:nvSpPr>
          <p:cNvPr id="6" name="Right Brace 5"/>
          <p:cNvSpPr/>
          <p:nvPr/>
        </p:nvSpPr>
        <p:spPr>
          <a:xfrm rot="5400000">
            <a:off x="2024745" y="1583878"/>
            <a:ext cx="342896" cy="1747157"/>
          </a:xfrm>
          <a:prstGeom prst="rightBrace">
            <a:avLst>
              <a:gd name="adj1" fmla="val 8333"/>
              <a:gd name="adj2" fmla="val 49377"/>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1509947" y="2737209"/>
            <a:ext cx="1585883" cy="338554"/>
          </a:xfrm>
          <a:prstGeom prst="rect">
            <a:avLst/>
          </a:prstGeom>
          <a:noFill/>
        </p:spPr>
        <p:txBody>
          <a:bodyPr wrap="none" rtlCol="0">
            <a:spAutoFit/>
          </a:bodyPr>
          <a:lstStyle/>
          <a:p>
            <a:r>
              <a:rPr lang="en-US" sz="1600" dirty="0" smtClean="0"/>
              <a:t>All User location</a:t>
            </a:r>
            <a:endParaRPr lang="en-US" sz="1600" dirty="0"/>
          </a:p>
        </p:txBody>
      </p:sp>
      <p:sp>
        <p:nvSpPr>
          <p:cNvPr id="8" name="Right Brace 7"/>
          <p:cNvSpPr/>
          <p:nvPr/>
        </p:nvSpPr>
        <p:spPr>
          <a:xfrm rot="5400000">
            <a:off x="7094240" y="1581682"/>
            <a:ext cx="342899" cy="175155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rot="5400000">
            <a:off x="1793999" y="3952805"/>
            <a:ext cx="342902" cy="131601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223486" y="4921060"/>
            <a:ext cx="1633652" cy="338554"/>
          </a:xfrm>
          <a:prstGeom prst="rect">
            <a:avLst/>
          </a:prstGeom>
          <a:noFill/>
        </p:spPr>
        <p:txBody>
          <a:bodyPr wrap="none" rtlCol="0">
            <a:spAutoFit/>
          </a:bodyPr>
          <a:lstStyle/>
          <a:p>
            <a:r>
              <a:rPr lang="en-US" sz="1600" dirty="0" smtClean="0"/>
              <a:t>Per User location</a:t>
            </a:r>
            <a:endParaRPr lang="en-US" sz="1600" dirty="0"/>
          </a:p>
        </p:txBody>
      </p:sp>
      <p:sp>
        <p:nvSpPr>
          <p:cNvPr id="11" name="TextBox 10"/>
          <p:cNvSpPr txBox="1"/>
          <p:nvPr/>
        </p:nvSpPr>
        <p:spPr>
          <a:xfrm>
            <a:off x="6472747" y="2742104"/>
            <a:ext cx="1837362" cy="584775"/>
          </a:xfrm>
          <a:prstGeom prst="rect">
            <a:avLst/>
          </a:prstGeom>
          <a:noFill/>
        </p:spPr>
        <p:txBody>
          <a:bodyPr wrap="none" rtlCol="0">
            <a:spAutoFit/>
          </a:bodyPr>
          <a:lstStyle/>
          <a:p>
            <a:r>
              <a:rPr lang="en-US" sz="1600" dirty="0" smtClean="0"/>
              <a:t>A folder containing</a:t>
            </a:r>
            <a:br>
              <a:rPr lang="en-US" sz="1600" dirty="0" smtClean="0"/>
            </a:br>
            <a:r>
              <a:rPr lang="en-US" sz="1600" dirty="0" smtClean="0"/>
              <a:t>your application</a:t>
            </a:r>
            <a:endParaRPr lang="en-US" sz="1600" dirty="0"/>
          </a:p>
        </p:txBody>
      </p:sp>
    </p:spTree>
    <p:extLst>
      <p:ext uri="{BB962C8B-B14F-4D97-AF65-F5344CB8AC3E}">
        <p14:creationId xmlns:p14="http://schemas.microsoft.com/office/powerpoint/2010/main" val="123545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Bundle Folder Structure</a:t>
            </a:r>
            <a:br>
              <a:rPr lang="en-US" dirty="0" smtClean="0"/>
            </a:br>
            <a:r>
              <a:rPr lang="en-US" dirty="0" smtClean="0"/>
              <a:t>(1) Typical Single App</a:t>
            </a:r>
            <a:endParaRPr lang="en-US" dirty="0"/>
          </a:p>
        </p:txBody>
      </p:sp>
      <p:sp>
        <p:nvSpPr>
          <p:cNvPr id="3" name="Content Placeholder 2"/>
          <p:cNvSpPr>
            <a:spLocks noGrp="1"/>
          </p:cNvSpPr>
          <p:nvPr>
            <p:ph idx="1"/>
          </p:nvPr>
        </p:nvSpPr>
        <p:spPr>
          <a:xfrm>
            <a:off x="1001486" y="1508760"/>
            <a:ext cx="7681951" cy="4709161"/>
          </a:xfrm>
        </p:spPr>
        <p:txBody>
          <a:bodyPr/>
          <a:lstStyle/>
          <a:p>
            <a:pPr marL="0" indent="0">
              <a:buNone/>
            </a:pPr>
            <a:r>
              <a:rPr lang="en-US" dirty="0" smtClean="0"/>
              <a:t>&lt;</a:t>
            </a:r>
            <a:r>
              <a:rPr lang="en-US" dirty="0" err="1" smtClean="0"/>
              <a:t>myApp</a:t>
            </a:r>
            <a:r>
              <a:rPr lang="en-US" dirty="0" smtClean="0"/>
              <a:t>&gt;</a:t>
            </a:r>
            <a:r>
              <a:rPr lang="en-US" dirty="0" smtClean="0">
                <a:solidFill>
                  <a:schemeClr val="accent2">
                    <a:lumMod val="75000"/>
                  </a:schemeClr>
                </a:solidFill>
              </a:rPr>
              <a:t>.bundle</a:t>
            </a:r>
            <a:endParaRPr lang="en-US" dirty="0"/>
          </a:p>
          <a:p>
            <a:pPr marL="0" indent="0">
              <a:buNone/>
            </a:pPr>
            <a:r>
              <a:rPr lang="en-US" dirty="0"/>
              <a:t>	</a:t>
            </a:r>
            <a:r>
              <a:rPr lang="en-US" dirty="0" smtClean="0">
                <a:solidFill>
                  <a:schemeClr val="accent1">
                    <a:lumMod val="75000"/>
                  </a:schemeClr>
                </a:solidFill>
              </a:rPr>
              <a:t>PackageContents.xml </a:t>
            </a:r>
            <a:endParaRPr lang="en-US" dirty="0">
              <a:solidFill>
                <a:schemeClr val="accent1">
                  <a:lumMod val="75000"/>
                </a:schemeClr>
              </a:solidFill>
            </a:endParaRPr>
          </a:p>
          <a:p>
            <a:pPr marL="0" indent="0">
              <a:buNone/>
            </a:pPr>
            <a:r>
              <a:rPr lang="en-US" dirty="0"/>
              <a:t>	</a:t>
            </a:r>
            <a:r>
              <a:rPr lang="en-US" dirty="0" smtClean="0"/>
              <a:t>Contents</a:t>
            </a:r>
            <a:endParaRPr lang="en-US" dirty="0"/>
          </a:p>
          <a:p>
            <a:pPr marL="0" indent="0">
              <a:buNone/>
            </a:pPr>
            <a:r>
              <a:rPr lang="en-US" dirty="0"/>
              <a:t>		</a:t>
            </a:r>
            <a:r>
              <a:rPr lang="en-US" dirty="0" smtClean="0"/>
              <a:t>&lt;</a:t>
            </a:r>
            <a:r>
              <a:rPr lang="en-US" dirty="0" err="1" smtClean="0"/>
              <a:t>myApp</a:t>
            </a:r>
            <a:r>
              <a:rPr lang="en-US" dirty="0" smtClean="0"/>
              <a:t>&gt;.dll</a:t>
            </a:r>
            <a:endParaRPr lang="en-US" dirty="0"/>
          </a:p>
          <a:p>
            <a:pPr marL="0" indent="0">
              <a:buNone/>
            </a:pPr>
            <a:r>
              <a:rPr lang="en-US" dirty="0"/>
              <a:t>		</a:t>
            </a:r>
            <a:r>
              <a:rPr lang="en-US" dirty="0" smtClean="0"/>
              <a:t>&lt;</a:t>
            </a:r>
            <a:r>
              <a:rPr lang="en-US" dirty="0" err="1" smtClean="0"/>
              <a:t>myApp</a:t>
            </a:r>
            <a:r>
              <a:rPr lang="en-US" dirty="0" smtClean="0"/>
              <a:t>&gt;.</a:t>
            </a:r>
            <a:r>
              <a:rPr lang="en-US" dirty="0" err="1" smtClean="0"/>
              <a:t>addin</a:t>
            </a:r>
            <a:endParaRPr lang="en-US" dirty="0"/>
          </a:p>
          <a:p>
            <a:pPr marL="0" indent="0">
              <a:buNone/>
            </a:pPr>
            <a:r>
              <a:rPr lang="en-US" dirty="0"/>
              <a:t>		</a:t>
            </a:r>
            <a:r>
              <a:rPr lang="en-US" dirty="0" smtClean="0"/>
              <a:t>Resources</a:t>
            </a:r>
          </a:p>
          <a:p>
            <a:pPr marL="0" indent="0">
              <a:buNone/>
            </a:pPr>
            <a:r>
              <a:rPr lang="en-US" dirty="0"/>
              <a:t>	</a:t>
            </a:r>
            <a:r>
              <a:rPr lang="en-US" dirty="0" smtClean="0"/>
              <a:t>		myIconImage.png</a:t>
            </a:r>
          </a:p>
          <a:p>
            <a:pPr marL="0" indent="0">
              <a:buNone/>
            </a:pPr>
            <a:r>
              <a:rPr lang="en-US" dirty="0"/>
              <a:t>	</a:t>
            </a:r>
            <a:r>
              <a:rPr lang="en-US" dirty="0" smtClean="0"/>
              <a:t>		myHelp.html</a:t>
            </a:r>
          </a:p>
          <a:p>
            <a:pPr marL="0" indent="0">
              <a:buNone/>
            </a:pPr>
            <a:r>
              <a:rPr lang="en-US" dirty="0"/>
              <a:t>	</a:t>
            </a:r>
            <a:r>
              <a:rPr lang="en-US" dirty="0" smtClean="0"/>
              <a:t>		&lt;any </a:t>
            </a:r>
            <a:r>
              <a:rPr lang="en-US" dirty="0"/>
              <a:t>other supporting </a:t>
            </a:r>
            <a:r>
              <a:rPr lang="en-US" dirty="0" smtClean="0"/>
              <a:t>files/folders</a:t>
            </a:r>
            <a:r>
              <a:rPr lang="en-US" dirty="0"/>
              <a:t>&gt;</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95" y="1539625"/>
            <a:ext cx="324391" cy="50586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73" y="2340948"/>
            <a:ext cx="324391" cy="50586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150" y="3669005"/>
            <a:ext cx="324391" cy="505868"/>
          </a:xfrm>
          <a:prstGeom prst="rect">
            <a:avLst/>
          </a:prstGeom>
        </p:spPr>
      </p:pic>
      <p:sp>
        <p:nvSpPr>
          <p:cNvPr id="7" name="Rectangle 6"/>
          <p:cNvSpPr/>
          <p:nvPr/>
        </p:nvSpPr>
        <p:spPr>
          <a:xfrm>
            <a:off x="1545771" y="2384492"/>
            <a:ext cx="7061463" cy="3221652"/>
          </a:xfrm>
          <a:prstGeom prst="rect">
            <a:avLst/>
          </a:prstGeom>
          <a:noFill/>
          <a:ln w="190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74178" y="2384492"/>
            <a:ext cx="3265715" cy="646331"/>
          </a:xfrm>
          <a:prstGeom prst="rect">
            <a:avLst/>
          </a:prstGeom>
          <a:noFill/>
        </p:spPr>
        <p:txBody>
          <a:bodyPr wrap="square" rtlCol="0">
            <a:spAutoFit/>
          </a:bodyPr>
          <a:lstStyle/>
          <a:p>
            <a:pPr algn="r"/>
            <a:r>
              <a:rPr lang="en-US" sz="1800" dirty="0" smtClean="0">
                <a:solidFill>
                  <a:schemeClr val="accent3"/>
                </a:solidFill>
              </a:rPr>
              <a:t>Organize and place necessary files under .bundle</a:t>
            </a:r>
          </a:p>
        </p:txBody>
      </p:sp>
      <p:sp>
        <p:nvSpPr>
          <p:cNvPr id="19" name="Rounded Rectangular Callout 18"/>
          <p:cNvSpPr/>
          <p:nvPr/>
        </p:nvSpPr>
        <p:spPr>
          <a:xfrm>
            <a:off x="5073040" y="977030"/>
            <a:ext cx="4014550" cy="841973"/>
          </a:xfrm>
          <a:prstGeom prst="wedgeRoundRectCallout">
            <a:avLst>
              <a:gd name="adj1" fmla="val -52969"/>
              <a:gd name="adj2" fmla="val 96301"/>
              <a:gd name="adj3" fmla="val 16667"/>
            </a:avLst>
          </a:prstGeom>
          <a:solidFill>
            <a:srgbClr val="FFF5CC">
              <a:alpha val="21961"/>
            </a:srgb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solidFill>
                  <a:schemeClr val="accent1">
                    <a:lumMod val="75000"/>
                  </a:schemeClr>
                </a:solidFill>
              </a:rPr>
              <a:t>Contain Installer and run-time info.</a:t>
            </a:r>
            <a:r>
              <a:rPr lang="en-US" sz="1800" baseline="30000" dirty="0" smtClean="0">
                <a:solidFill>
                  <a:schemeClr val="accent1">
                    <a:lumMod val="75000"/>
                  </a:schemeClr>
                </a:solidFill>
              </a:rPr>
              <a:t>*1 </a:t>
            </a:r>
            <a:r>
              <a:rPr lang="en-US" sz="1800" dirty="0" smtClean="0">
                <a:solidFill>
                  <a:schemeClr val="accent1">
                    <a:lumMod val="75000"/>
                  </a:schemeClr>
                </a:solidFill>
              </a:rPr>
              <a:t/>
            </a:r>
            <a:br>
              <a:rPr lang="en-US" sz="1800" dirty="0" smtClean="0">
                <a:solidFill>
                  <a:schemeClr val="accent1">
                    <a:lumMod val="75000"/>
                  </a:schemeClr>
                </a:solidFill>
              </a:rPr>
            </a:br>
            <a:r>
              <a:rPr lang="en-US" sz="1800" dirty="0" smtClean="0">
                <a:solidFill>
                  <a:schemeClr val="accent1">
                    <a:lumMod val="75000"/>
                  </a:schemeClr>
                </a:solidFill>
              </a:rPr>
              <a:t>To be completed upon submission</a:t>
            </a:r>
            <a:endParaRPr lang="en-US" sz="1800" dirty="0">
              <a:solidFill>
                <a:schemeClr val="accent1">
                  <a:lumMod val="75000"/>
                </a:schemeClr>
              </a:solidFill>
            </a:endParaRPr>
          </a:p>
        </p:txBody>
      </p:sp>
      <p:sp>
        <p:nvSpPr>
          <p:cNvPr id="20" name="TextBox 19"/>
          <p:cNvSpPr txBox="1"/>
          <p:nvPr/>
        </p:nvSpPr>
        <p:spPr>
          <a:xfrm>
            <a:off x="677095" y="5800986"/>
            <a:ext cx="6783889" cy="307777"/>
          </a:xfrm>
          <a:prstGeom prst="rect">
            <a:avLst/>
          </a:prstGeom>
          <a:noFill/>
        </p:spPr>
        <p:txBody>
          <a:bodyPr wrap="square" rtlCol="0">
            <a:spAutoFit/>
          </a:bodyPr>
          <a:lstStyle/>
          <a:p>
            <a:pPr marL="0" lvl="1"/>
            <a:r>
              <a:rPr lang="en-US" sz="1400" dirty="0"/>
              <a:t>*1) Revit supports the store location or PackageContents.xml since the release 2014 </a:t>
            </a:r>
          </a:p>
        </p:txBody>
      </p:sp>
    </p:spTree>
    <p:extLst>
      <p:ext uri="{BB962C8B-B14F-4D97-AF65-F5344CB8AC3E}">
        <p14:creationId xmlns:p14="http://schemas.microsoft.com/office/powerpoint/2010/main" val="13789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Bundle Folder Structure</a:t>
            </a:r>
            <a:br>
              <a:rPr lang="en-US" dirty="0" smtClean="0"/>
            </a:br>
            <a:r>
              <a:rPr lang="en-US" dirty="0" smtClean="0"/>
              <a:t>(2) App Supporting Multiple Versions</a:t>
            </a:r>
            <a:endParaRPr lang="en-US" dirty="0"/>
          </a:p>
        </p:txBody>
      </p:sp>
      <p:sp>
        <p:nvSpPr>
          <p:cNvPr id="3" name="Content Placeholder 2"/>
          <p:cNvSpPr>
            <a:spLocks noGrp="1"/>
          </p:cNvSpPr>
          <p:nvPr>
            <p:ph idx="1"/>
          </p:nvPr>
        </p:nvSpPr>
        <p:spPr>
          <a:xfrm>
            <a:off x="1001487" y="1508760"/>
            <a:ext cx="7324036" cy="4489753"/>
          </a:xfrm>
        </p:spPr>
        <p:txBody>
          <a:bodyPr/>
          <a:lstStyle/>
          <a:p>
            <a:pPr marL="0" indent="0">
              <a:buNone/>
            </a:pPr>
            <a:r>
              <a:rPr lang="en-US" sz="2400" dirty="0" smtClean="0"/>
              <a:t>&lt;</a:t>
            </a:r>
            <a:r>
              <a:rPr lang="en-US" sz="2400" dirty="0" err="1" smtClean="0"/>
              <a:t>myApp</a:t>
            </a:r>
            <a:r>
              <a:rPr lang="en-US" sz="2400" dirty="0" smtClean="0"/>
              <a:t>&gt;</a:t>
            </a:r>
            <a:r>
              <a:rPr lang="en-US" sz="2400" dirty="0" smtClean="0">
                <a:solidFill>
                  <a:schemeClr val="accent2">
                    <a:lumMod val="75000"/>
                  </a:schemeClr>
                </a:solidFill>
              </a:rPr>
              <a:t>.bundle</a:t>
            </a:r>
            <a:endParaRPr lang="en-US" sz="2400" dirty="0"/>
          </a:p>
          <a:p>
            <a:pPr marL="0" indent="0">
              <a:buNone/>
            </a:pPr>
            <a:r>
              <a:rPr lang="en-US" sz="2400" dirty="0"/>
              <a:t>	</a:t>
            </a:r>
            <a:r>
              <a:rPr lang="en-US" sz="2400" dirty="0" smtClean="0">
                <a:solidFill>
                  <a:schemeClr val="accent1">
                    <a:lumMod val="75000"/>
                  </a:schemeClr>
                </a:solidFill>
              </a:rPr>
              <a:t>PackageContents.xml </a:t>
            </a:r>
            <a:endParaRPr lang="en-US" sz="2400" dirty="0">
              <a:solidFill>
                <a:schemeClr val="accent1">
                  <a:lumMod val="75000"/>
                </a:schemeClr>
              </a:solidFill>
            </a:endParaRPr>
          </a:p>
          <a:p>
            <a:pPr marL="0" indent="0">
              <a:buNone/>
            </a:pPr>
            <a:r>
              <a:rPr lang="en-US" sz="2400" dirty="0"/>
              <a:t>	</a:t>
            </a:r>
            <a:r>
              <a:rPr lang="en-US" sz="2400" dirty="0" smtClean="0"/>
              <a:t>Contents</a:t>
            </a:r>
            <a:endParaRPr lang="en-US" sz="2400" dirty="0"/>
          </a:p>
          <a:p>
            <a:pPr marL="0" indent="0">
              <a:buNone/>
            </a:pPr>
            <a:r>
              <a:rPr lang="en-US" sz="2400" dirty="0"/>
              <a:t>		</a:t>
            </a:r>
            <a:r>
              <a:rPr lang="en-US" sz="2400" dirty="0" smtClean="0"/>
              <a:t>2014 </a:t>
            </a:r>
          </a:p>
          <a:p>
            <a:pPr marL="0" indent="0">
              <a:buNone/>
            </a:pPr>
            <a:r>
              <a:rPr lang="en-US" sz="2400" dirty="0"/>
              <a:t>	</a:t>
            </a:r>
            <a:r>
              <a:rPr lang="en-US" sz="2400" dirty="0" smtClean="0"/>
              <a:t>		&lt;</a:t>
            </a:r>
            <a:r>
              <a:rPr lang="en-US" sz="2400" dirty="0" err="1" smtClean="0"/>
              <a:t>myApp</a:t>
            </a:r>
            <a:r>
              <a:rPr lang="en-US" sz="2400" dirty="0" smtClean="0"/>
              <a:t>&gt;.dll</a:t>
            </a:r>
            <a:endParaRPr lang="en-US" sz="2400" dirty="0"/>
          </a:p>
          <a:p>
            <a:pPr marL="0" indent="0">
              <a:buNone/>
            </a:pPr>
            <a:r>
              <a:rPr lang="en-US" sz="2400" dirty="0"/>
              <a:t>		</a:t>
            </a:r>
            <a:r>
              <a:rPr lang="en-US" sz="2400" dirty="0" smtClean="0"/>
              <a:t>	&lt;</a:t>
            </a:r>
            <a:r>
              <a:rPr lang="en-US" sz="2400" dirty="0" err="1" smtClean="0"/>
              <a:t>myApp</a:t>
            </a:r>
            <a:r>
              <a:rPr lang="en-US" sz="2400" dirty="0" smtClean="0"/>
              <a:t>&gt;.</a:t>
            </a:r>
            <a:r>
              <a:rPr lang="en-US" sz="2400" dirty="0" err="1" smtClean="0"/>
              <a:t>addin</a:t>
            </a:r>
            <a:endParaRPr lang="en-US" sz="2400" dirty="0"/>
          </a:p>
          <a:p>
            <a:pPr marL="0" indent="0">
              <a:buNone/>
            </a:pPr>
            <a:r>
              <a:rPr lang="en-US" sz="2400" dirty="0"/>
              <a:t>	</a:t>
            </a:r>
            <a:r>
              <a:rPr lang="en-US" sz="2400" dirty="0" smtClean="0"/>
              <a:t>	20xx </a:t>
            </a:r>
            <a:endParaRPr lang="en-US" sz="2400" dirty="0"/>
          </a:p>
          <a:p>
            <a:pPr marL="0" indent="0">
              <a:buNone/>
            </a:pPr>
            <a:r>
              <a:rPr lang="en-US" sz="2400" dirty="0"/>
              <a:t>			&lt;</a:t>
            </a:r>
            <a:r>
              <a:rPr lang="en-US" sz="2400" dirty="0" err="1"/>
              <a:t>myApp</a:t>
            </a:r>
            <a:r>
              <a:rPr lang="en-US" sz="2400" dirty="0"/>
              <a:t>&gt;.</a:t>
            </a:r>
            <a:r>
              <a:rPr lang="en-US" sz="2400" dirty="0" err="1"/>
              <a:t>dll</a:t>
            </a:r>
            <a:endParaRPr lang="en-US" sz="2400" dirty="0"/>
          </a:p>
          <a:p>
            <a:pPr marL="0" indent="0">
              <a:buNone/>
            </a:pPr>
            <a:r>
              <a:rPr lang="en-US" sz="2400" dirty="0"/>
              <a:t>			&lt;</a:t>
            </a:r>
            <a:r>
              <a:rPr lang="en-US" sz="2400" dirty="0" err="1"/>
              <a:t>myApp</a:t>
            </a:r>
            <a:r>
              <a:rPr lang="en-US" sz="2400" dirty="0"/>
              <a:t>&gt;.</a:t>
            </a:r>
            <a:r>
              <a:rPr lang="en-US" sz="2400" dirty="0" err="1"/>
              <a:t>addin</a:t>
            </a:r>
            <a:endParaRPr lang="en-US" sz="2400" dirty="0"/>
          </a:p>
          <a:p>
            <a:pPr marL="0" indent="0">
              <a:buNone/>
            </a:pPr>
            <a:r>
              <a:rPr lang="en-US" sz="2400" dirty="0"/>
              <a:t>		</a:t>
            </a:r>
            <a:r>
              <a:rPr lang="en-US" sz="2400" dirty="0" smtClean="0"/>
              <a:t>Resources</a:t>
            </a:r>
            <a:endParaRPr lang="en-US" sz="2400" dirty="0"/>
          </a:p>
          <a:p>
            <a:pPr marL="0" indent="0">
              <a:buNone/>
            </a:pPr>
            <a:r>
              <a:rPr lang="en-US" sz="2400" dirty="0"/>
              <a:t>			</a:t>
            </a:r>
            <a:r>
              <a:rPr lang="en-US" sz="2400" dirty="0" smtClean="0"/>
              <a:t>myIconImage.png</a:t>
            </a:r>
            <a:endParaRPr lang="en-US" sz="2400" dirty="0"/>
          </a:p>
          <a:p>
            <a:pPr marL="0" indent="0">
              <a:buNone/>
            </a:pPr>
            <a:r>
              <a:rPr lang="en-US" sz="2400" dirty="0"/>
              <a:t>			</a:t>
            </a:r>
            <a:r>
              <a:rPr lang="en-US" sz="2400" dirty="0" smtClean="0"/>
              <a:t>myHelp.html</a:t>
            </a:r>
            <a:endParaRPr lang="en-US" sz="2400" dirty="0"/>
          </a:p>
          <a:p>
            <a:pPr marL="0" indent="0">
              <a:buNone/>
            </a:pPr>
            <a:r>
              <a:rPr lang="en-US" sz="2400" dirty="0"/>
              <a:t>			</a:t>
            </a:r>
            <a:r>
              <a:rPr lang="en-US" sz="2400" dirty="0" smtClean="0"/>
              <a:t>&lt;</a:t>
            </a:r>
            <a:r>
              <a:rPr lang="en-US" sz="2400" dirty="0"/>
              <a:t>any other supporting files and folders&gt;</a:t>
            </a:r>
          </a:p>
          <a:p>
            <a:pPr marL="0" indent="0">
              <a:buNone/>
            </a:pP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3" y="1485195"/>
            <a:ext cx="325895" cy="50821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59" y="2192960"/>
            <a:ext cx="325895" cy="50821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99" y="2583963"/>
            <a:ext cx="325895" cy="508213"/>
          </a:xfrm>
          <a:prstGeom prst="rect">
            <a:avLst/>
          </a:prstGeom>
        </p:spPr>
      </p:pic>
      <p:sp>
        <p:nvSpPr>
          <p:cNvPr id="7" name="Rectangle 6"/>
          <p:cNvSpPr/>
          <p:nvPr/>
        </p:nvSpPr>
        <p:spPr>
          <a:xfrm>
            <a:off x="1534885" y="2261325"/>
            <a:ext cx="7061463" cy="4041503"/>
          </a:xfrm>
          <a:prstGeom prst="rect">
            <a:avLst/>
          </a:prstGeom>
          <a:noFill/>
          <a:ln w="190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30633" y="2261325"/>
            <a:ext cx="3265715" cy="646331"/>
          </a:xfrm>
          <a:prstGeom prst="rect">
            <a:avLst/>
          </a:prstGeom>
          <a:noFill/>
        </p:spPr>
        <p:txBody>
          <a:bodyPr wrap="square" rtlCol="0">
            <a:spAutoFit/>
          </a:bodyPr>
          <a:lstStyle/>
          <a:p>
            <a:pPr algn="r"/>
            <a:r>
              <a:rPr lang="en-US" sz="1800" dirty="0" smtClean="0">
                <a:solidFill>
                  <a:schemeClr val="accent3"/>
                </a:solidFill>
              </a:rPr>
              <a:t>Organize and place necessary files under .bundle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538" y="3651803"/>
            <a:ext cx="325895" cy="50821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425" y="4767673"/>
            <a:ext cx="325895" cy="508213"/>
          </a:xfrm>
          <a:prstGeom prst="rect">
            <a:avLst/>
          </a:prstGeom>
        </p:spPr>
      </p:pic>
    </p:spTree>
    <p:extLst>
      <p:ext uri="{BB962C8B-B14F-4D97-AF65-F5344CB8AC3E}">
        <p14:creationId xmlns:p14="http://schemas.microsoft.com/office/powerpoint/2010/main" val="15872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400" dirty="0"/>
              <a:t>Generated by the Autodesk installer tool after </a:t>
            </a:r>
            <a:r>
              <a:rPr lang="en-US" sz="2400" dirty="0" smtClean="0"/>
              <a:t>the initial submission of an app (populated from submission information. No need for publisher to provide as such) </a:t>
            </a:r>
            <a:endParaRPr lang="en-US" sz="2400" dirty="0"/>
          </a:p>
          <a:p>
            <a:pPr>
              <a:lnSpc>
                <a:spcPct val="150000"/>
              </a:lnSpc>
            </a:pPr>
            <a:r>
              <a:rPr lang="en-US" sz="2400" dirty="0">
                <a:solidFill>
                  <a:schemeClr val="tx2"/>
                </a:solidFill>
              </a:rPr>
              <a:t>Contains installer information  </a:t>
            </a:r>
          </a:p>
          <a:p>
            <a:pPr>
              <a:lnSpc>
                <a:spcPct val="150000"/>
              </a:lnSpc>
            </a:pPr>
            <a:r>
              <a:rPr lang="en-US" sz="2400" dirty="0">
                <a:solidFill>
                  <a:schemeClr val="tx2"/>
                </a:solidFill>
              </a:rPr>
              <a:t>Revit 2014 (and above) will read this file and pick up the location of .</a:t>
            </a:r>
            <a:r>
              <a:rPr lang="en-US" sz="2400" dirty="0" err="1">
                <a:solidFill>
                  <a:schemeClr val="tx2"/>
                </a:solidFill>
              </a:rPr>
              <a:t>addin</a:t>
            </a:r>
            <a:r>
              <a:rPr lang="en-US" sz="2400" dirty="0">
                <a:solidFill>
                  <a:schemeClr val="tx2"/>
                </a:solidFill>
              </a:rPr>
              <a:t> </a:t>
            </a:r>
            <a:r>
              <a:rPr lang="en-US" sz="2400" dirty="0" smtClean="0">
                <a:solidFill>
                  <a:schemeClr val="tx2"/>
                </a:solidFill>
              </a:rPr>
              <a:t>manifest</a:t>
            </a:r>
            <a:endParaRPr lang="en-US" sz="2400" dirty="0">
              <a:solidFill>
                <a:schemeClr val="tx2"/>
              </a:solidFill>
            </a:endParaRPr>
          </a:p>
          <a:p>
            <a:pPr>
              <a:lnSpc>
                <a:spcPct val="150000"/>
              </a:lnSpc>
            </a:pPr>
            <a:r>
              <a:rPr lang="en-US" sz="2400" b="1" dirty="0">
                <a:solidFill>
                  <a:schemeClr val="accent1">
                    <a:lumMod val="75000"/>
                  </a:schemeClr>
                </a:solidFill>
              </a:rPr>
              <a:t>Important: </a:t>
            </a:r>
            <a:r>
              <a:rPr lang="en-US" sz="2400" dirty="0">
                <a:solidFill>
                  <a:schemeClr val="accent1">
                    <a:lumMod val="75000"/>
                  </a:schemeClr>
                </a:solidFill>
              </a:rPr>
              <a:t>keep it in your bundle once it is generated after </a:t>
            </a:r>
            <a:r>
              <a:rPr lang="en-US" sz="2400" dirty="0" smtClean="0">
                <a:solidFill>
                  <a:schemeClr val="accent1">
                    <a:lumMod val="75000"/>
                  </a:schemeClr>
                </a:solidFill>
              </a:rPr>
              <a:t>the initial </a:t>
            </a:r>
            <a:r>
              <a:rPr lang="en-US" sz="2400" dirty="0">
                <a:solidFill>
                  <a:schemeClr val="accent1">
                    <a:lumMod val="75000"/>
                  </a:schemeClr>
                </a:solidFill>
              </a:rPr>
              <a:t>submission</a:t>
            </a:r>
          </a:p>
          <a:p>
            <a:pPr>
              <a:lnSpc>
                <a:spcPct val="150000"/>
              </a:lnSpc>
            </a:pPr>
            <a:endParaRPr lang="en-US" sz="2400" dirty="0"/>
          </a:p>
        </p:txBody>
      </p:sp>
      <p:sp>
        <p:nvSpPr>
          <p:cNvPr id="3" name="Title 2"/>
          <p:cNvSpPr>
            <a:spLocks noGrp="1"/>
          </p:cNvSpPr>
          <p:nvPr>
            <p:ph type="title"/>
          </p:nvPr>
        </p:nvSpPr>
        <p:spPr/>
        <p:txBody>
          <a:bodyPr/>
          <a:lstStyle/>
          <a:p>
            <a:r>
              <a:rPr lang="en-US" dirty="0" smtClean="0"/>
              <a:t>PackageContents.xml</a:t>
            </a:r>
            <a:endParaRPr lang="en-US" dirty="0"/>
          </a:p>
        </p:txBody>
      </p:sp>
    </p:spTree>
    <p:extLst>
      <p:ext uri="{BB962C8B-B14F-4D97-AF65-F5344CB8AC3E}">
        <p14:creationId xmlns:p14="http://schemas.microsoft.com/office/powerpoint/2010/main" val="2621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utodesk Theme">
  <a:themeElements>
    <a:clrScheme name="Autodesk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Custom 1">
      <a:majorFont>
        <a:latin typeface="Frutiger Next LT W1G"/>
        <a:ea typeface=""/>
        <a:cs typeface=""/>
      </a:majorFont>
      <a:minorFont>
        <a:latin typeface="Frutiger Next LT W1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ADSK_COV_Q2FY14 4x3</Template>
  <TotalTime>10422</TotalTime>
  <Words>1588</Words>
  <Application>Microsoft Office PowerPoint</Application>
  <PresentationFormat>Letter Paper (8.5x11 in)</PresentationFormat>
  <Paragraphs>245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Autodesk Theme</vt:lpstr>
      <vt:lpstr>PowerPoint Presentation</vt:lpstr>
      <vt:lpstr>Publishing Workflow Overview </vt:lpstr>
      <vt:lpstr>Guidelines </vt:lpstr>
      <vt:lpstr>Ribbon Buttons </vt:lpstr>
      <vt:lpstr>Contextual (F1) Help </vt:lpstr>
      <vt:lpstr>Install Locations</vt:lpstr>
      <vt:lpstr>Bundle Folder Structure (1) Typical Single App</vt:lpstr>
      <vt:lpstr>Bundle Folder Structure (2) App Supporting Multiple Versions</vt:lpstr>
      <vt:lpstr>PackageContents.xml</vt:lpstr>
      <vt:lpstr>PackageContents.xml Populated by Installer Tool </vt:lpstr>
      <vt:lpstr>Revit App Auto Load Flow </vt:lpstr>
      <vt:lpstr>Addin Manifest </vt:lpstr>
      <vt:lpstr>Preparing Apps for the Store: Guidelines </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Mikako Harada</cp:lastModifiedBy>
  <cp:revision>629</cp:revision>
  <cp:lastPrinted>2013-07-31T17:22:49Z</cp:lastPrinted>
  <dcterms:created xsi:type="dcterms:W3CDTF">2012-10-19T15:38:24Z</dcterms:created>
  <dcterms:modified xsi:type="dcterms:W3CDTF">2013-08-12T20:46:05Z</dcterms:modified>
</cp:coreProperties>
</file>