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687" r:id="rId5"/>
  </p:sldMasterIdLst>
  <p:notesMasterIdLst>
    <p:notesMasterId r:id="rId42"/>
  </p:notesMasterIdLst>
  <p:handoutMasterIdLst>
    <p:handoutMasterId r:id="rId43"/>
  </p:handoutMasterIdLst>
  <p:sldIdLst>
    <p:sldId id="422" r:id="rId6"/>
    <p:sldId id="436" r:id="rId7"/>
    <p:sldId id="440" r:id="rId8"/>
    <p:sldId id="431" r:id="rId9"/>
    <p:sldId id="432" r:id="rId10"/>
    <p:sldId id="425" r:id="rId11"/>
    <p:sldId id="428" r:id="rId12"/>
    <p:sldId id="437" r:id="rId13"/>
    <p:sldId id="439" r:id="rId14"/>
    <p:sldId id="433" r:id="rId15"/>
    <p:sldId id="430" r:id="rId16"/>
    <p:sldId id="438" r:id="rId17"/>
    <p:sldId id="441" r:id="rId18"/>
    <p:sldId id="442" r:id="rId19"/>
    <p:sldId id="455" r:id="rId20"/>
    <p:sldId id="453" r:id="rId21"/>
    <p:sldId id="454" r:id="rId22"/>
    <p:sldId id="456" r:id="rId23"/>
    <p:sldId id="434" r:id="rId24"/>
    <p:sldId id="457" r:id="rId25"/>
    <p:sldId id="458" r:id="rId26"/>
    <p:sldId id="459" r:id="rId27"/>
    <p:sldId id="460" r:id="rId28"/>
    <p:sldId id="461" r:id="rId29"/>
    <p:sldId id="462" r:id="rId30"/>
    <p:sldId id="435" r:id="rId31"/>
    <p:sldId id="443" r:id="rId32"/>
    <p:sldId id="444" r:id="rId33"/>
    <p:sldId id="445" r:id="rId34"/>
    <p:sldId id="446" r:id="rId35"/>
    <p:sldId id="447" r:id="rId36"/>
    <p:sldId id="452" r:id="rId37"/>
    <p:sldId id="449" r:id="rId38"/>
    <p:sldId id="450" r:id="rId39"/>
    <p:sldId id="451" r:id="rId40"/>
    <p:sldId id="369" r:id="rId41"/>
  </p:sldIdLst>
  <p:sldSz cx="13011150" cy="9756775"/>
  <p:notesSz cx="7010400" cy="9296400"/>
  <p:custDataLst>
    <p:tags r:id="rId44"/>
  </p:custDataLst>
  <p:defaultTextStyle>
    <a:defPPr>
      <a:defRPr lang="en-US"/>
    </a:defPPr>
    <a:lvl1pPr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9252" indent="-192077"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300091" indent="-385741"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50929" indent="-579405"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600178" indent="-771482"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85872" algn="l" defTabSz="914348" rtl="0" eaLnBrk="1" latinLnBrk="0" hangingPunct="1">
      <a:defRPr sz="2600" kern="1200">
        <a:solidFill>
          <a:schemeClr val="tx1"/>
        </a:solidFill>
        <a:latin typeface="Arial" pitchFamily="34" charset="0"/>
        <a:ea typeface="ヒラギノ角ゴ Pro W3"/>
        <a:cs typeface="ヒラギノ角ゴ Pro W3"/>
      </a:defRPr>
    </a:lvl6pPr>
    <a:lvl7pPr marL="2743046" algn="l" defTabSz="914348" rtl="0" eaLnBrk="1" latinLnBrk="0" hangingPunct="1">
      <a:defRPr sz="2600" kern="1200">
        <a:solidFill>
          <a:schemeClr val="tx1"/>
        </a:solidFill>
        <a:latin typeface="Arial" pitchFamily="34" charset="0"/>
        <a:ea typeface="ヒラギノ角ゴ Pro W3"/>
        <a:cs typeface="ヒラギノ角ゴ Pro W3"/>
      </a:defRPr>
    </a:lvl7pPr>
    <a:lvl8pPr marL="3200220" algn="l" defTabSz="914348" rtl="0" eaLnBrk="1" latinLnBrk="0" hangingPunct="1">
      <a:defRPr sz="2600" kern="1200">
        <a:solidFill>
          <a:schemeClr val="tx1"/>
        </a:solidFill>
        <a:latin typeface="Arial" pitchFamily="34" charset="0"/>
        <a:ea typeface="ヒラギノ角ゴ Pro W3"/>
        <a:cs typeface="ヒラギノ角ゴ Pro W3"/>
      </a:defRPr>
    </a:lvl8pPr>
    <a:lvl9pPr marL="3657394" algn="l" defTabSz="914348"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60"/>
    <a:srgbClr val="001F3E"/>
    <a:srgbClr val="001932"/>
    <a:srgbClr val="006666"/>
    <a:srgbClr val="008080"/>
    <a:srgbClr val="DD0000"/>
    <a:srgbClr val="EE0066"/>
    <a:srgbClr val="118888"/>
    <a:srgbClr val="77BB11"/>
    <a:srgbClr val="00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9" autoAdjust="0"/>
    <p:restoredTop sz="80471" autoAdjust="0"/>
  </p:normalViewPr>
  <p:slideViewPr>
    <p:cSldViewPr>
      <p:cViewPr>
        <p:scale>
          <a:sx n="51" d="100"/>
          <a:sy n="51" d="100"/>
        </p:scale>
        <p:origin x="-876" y="-174"/>
      </p:cViewPr>
      <p:guideLst>
        <p:guide orient="horz" pos="3073"/>
        <p:guide pos="4098"/>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0" d="100"/>
        <a:sy n="60" d="100"/>
      </p:scale>
      <p:origin x="0" y="0"/>
    </p:cViewPr>
  </p:sorterViewPr>
  <p:notesViewPr>
    <p:cSldViewPr>
      <p:cViewPr varScale="1">
        <p:scale>
          <a:sx n="76" d="100"/>
          <a:sy n="76" d="100"/>
        </p:scale>
        <p:origin x="-168" y="-108"/>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0688" y="1"/>
            <a:ext cx="3038612" cy="464765"/>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6/4/2012</a:t>
            </a:fld>
            <a:endParaRPr lang="en-US" dirty="0"/>
          </a:p>
        </p:txBody>
      </p:sp>
      <p:sp>
        <p:nvSpPr>
          <p:cNvPr id="4" name="Footer Placeholder 3"/>
          <p:cNvSpPr>
            <a:spLocks noGrp="1"/>
          </p:cNvSpPr>
          <p:nvPr>
            <p:ph type="ftr" sz="quarter" idx="2"/>
          </p:nvPr>
        </p:nvSpPr>
        <p:spPr>
          <a:xfrm>
            <a:off x="0" y="8829429"/>
            <a:ext cx="3037510" cy="465869"/>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0688" y="8829429"/>
            <a:ext cx="3038612" cy="465869"/>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dirty="0"/>
          </a:p>
        </p:txBody>
      </p:sp>
    </p:spTree>
    <p:extLst>
      <p:ext uri="{BB962C8B-B14F-4D97-AF65-F5344CB8AC3E}">
        <p14:creationId xmlns:p14="http://schemas.microsoft.com/office/powerpoint/2010/main" val="1452034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688" y="1"/>
            <a:ext cx="3038612" cy="464765"/>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6/4/2012</a:t>
            </a:fld>
            <a:endParaRPr lang="en-US" dirty="0"/>
          </a:p>
        </p:txBody>
      </p:sp>
      <p:sp>
        <p:nvSpPr>
          <p:cNvPr id="4" name="Slide Image Placeholder 3"/>
          <p:cNvSpPr>
            <a:spLocks noGrp="1" noRot="1" noChangeAspect="1"/>
          </p:cNvSpPr>
          <p:nvPr>
            <p:ph type="sldImg" idx="2"/>
          </p:nvPr>
        </p:nvSpPr>
        <p:spPr>
          <a:xfrm>
            <a:off x="1762125" y="774700"/>
            <a:ext cx="3486150" cy="2614613"/>
          </a:xfrm>
          <a:prstGeom prst="rect">
            <a:avLst/>
          </a:prstGeom>
          <a:noFill/>
          <a:ln w="12700">
            <a:solidFill>
              <a:prstClr val="black"/>
            </a:solidFill>
          </a:ln>
        </p:spPr>
        <p:txBody>
          <a:bodyPr vert="horz" lIns="95662" tIns="47831" rIns="95662" bIns="47831" rtlCol="0" anchor="ctr"/>
          <a:lstStyle/>
          <a:p>
            <a:pPr lvl="0"/>
            <a:endParaRPr lang="en-US" noProof="0" dirty="0"/>
          </a:p>
        </p:txBody>
      </p:sp>
      <p:sp>
        <p:nvSpPr>
          <p:cNvPr id="5" name="Notes Placeholder 4"/>
          <p:cNvSpPr>
            <a:spLocks noGrp="1"/>
          </p:cNvSpPr>
          <p:nvPr>
            <p:ph type="body" sz="quarter" idx="3"/>
          </p:nvPr>
        </p:nvSpPr>
        <p:spPr>
          <a:xfrm>
            <a:off x="700711" y="3718119"/>
            <a:ext cx="5608981" cy="4880582"/>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29429"/>
            <a:ext cx="3037510" cy="465869"/>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688" y="8829429"/>
            <a:ext cx="3038612" cy="465869"/>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dirty="0"/>
          </a:p>
        </p:txBody>
      </p:sp>
    </p:spTree>
    <p:extLst>
      <p:ext uri="{BB962C8B-B14F-4D97-AF65-F5344CB8AC3E}">
        <p14:creationId xmlns:p14="http://schemas.microsoft.com/office/powerpoint/2010/main" val="319551510"/>
      </p:ext>
    </p:extLst>
  </p:cSld>
  <p:clrMap bg1="lt1" tx1="dk1" bg2="lt2" tx2="dk2" accent1="accent1" accent2="accent2" accent3="accent3" accent4="accent4" accent5="accent5" accent6="accent6" hlink="hlink" folHlink="folHlink"/>
  <p:notesStyle>
    <a:lvl1pPr algn="l" defTabSz="1300091" rtl="0" fontAlgn="base">
      <a:spcBef>
        <a:spcPct val="30000"/>
      </a:spcBef>
      <a:spcAft>
        <a:spcPct val="0"/>
      </a:spcAft>
      <a:defRPr sz="1400" kern="1200">
        <a:solidFill>
          <a:schemeClr val="tx1"/>
        </a:solidFill>
        <a:latin typeface="+mn-lt"/>
        <a:ea typeface="+mn-ea"/>
        <a:cs typeface="+mn-cs"/>
      </a:defRPr>
    </a:lvl1pPr>
    <a:lvl2pPr marL="273035" algn="l" defTabSz="1300091" rtl="0" fontAlgn="base">
      <a:spcBef>
        <a:spcPct val="30000"/>
      </a:spcBef>
      <a:spcAft>
        <a:spcPct val="0"/>
      </a:spcAft>
      <a:defRPr sz="1400" kern="1200">
        <a:solidFill>
          <a:schemeClr val="tx1"/>
        </a:solidFill>
        <a:latin typeface="+mn-lt"/>
        <a:ea typeface="+mn-ea"/>
        <a:cs typeface="+mn-cs"/>
      </a:defRPr>
    </a:lvl2pPr>
    <a:lvl3pPr marL="547657" algn="l" defTabSz="1300091" rtl="0" fontAlgn="base">
      <a:spcBef>
        <a:spcPct val="30000"/>
      </a:spcBef>
      <a:spcAft>
        <a:spcPct val="0"/>
      </a:spcAft>
      <a:defRPr sz="1400" kern="1200">
        <a:solidFill>
          <a:schemeClr val="tx1"/>
        </a:solidFill>
        <a:latin typeface="+mn-lt"/>
        <a:ea typeface="+mn-ea"/>
        <a:cs typeface="+mn-cs"/>
      </a:defRPr>
    </a:lvl3pPr>
    <a:lvl4pPr marL="822279" algn="l" defTabSz="1300091" rtl="0" fontAlgn="base">
      <a:spcBef>
        <a:spcPct val="30000"/>
      </a:spcBef>
      <a:spcAft>
        <a:spcPct val="0"/>
      </a:spcAft>
      <a:defRPr sz="1400" kern="1200">
        <a:solidFill>
          <a:schemeClr val="tx1"/>
        </a:solidFill>
        <a:latin typeface="+mn-lt"/>
        <a:ea typeface="+mn-ea"/>
        <a:cs typeface="+mn-cs"/>
      </a:defRPr>
    </a:lvl4pPr>
    <a:lvl5pPr marL="1096902" algn="l" defTabSz="1300091" rtl="0" fontAlgn="base">
      <a:spcBef>
        <a:spcPct val="30000"/>
      </a:spcBef>
      <a:spcAft>
        <a:spcPct val="0"/>
      </a:spcAft>
      <a:defRPr sz="1400" kern="1200">
        <a:solidFill>
          <a:schemeClr val="tx1"/>
        </a:solidFill>
        <a:latin typeface="+mn-lt"/>
        <a:ea typeface="+mn-ea"/>
        <a:cs typeface="+mn-cs"/>
      </a:defRPr>
    </a:lvl5pPr>
    <a:lvl6pPr marL="3251926" algn="l" defTabSz="1300769" rtl="0" eaLnBrk="1" latinLnBrk="0" hangingPunct="1">
      <a:defRPr sz="1700" kern="1200">
        <a:solidFill>
          <a:schemeClr val="tx1"/>
        </a:solidFill>
        <a:latin typeface="+mn-lt"/>
        <a:ea typeface="+mn-ea"/>
        <a:cs typeface="+mn-cs"/>
      </a:defRPr>
    </a:lvl6pPr>
    <a:lvl7pPr marL="3902311" algn="l" defTabSz="1300769" rtl="0" eaLnBrk="1" latinLnBrk="0" hangingPunct="1">
      <a:defRPr sz="1700" kern="1200">
        <a:solidFill>
          <a:schemeClr val="tx1"/>
        </a:solidFill>
        <a:latin typeface="+mn-lt"/>
        <a:ea typeface="+mn-ea"/>
        <a:cs typeface="+mn-cs"/>
      </a:defRPr>
    </a:lvl7pPr>
    <a:lvl8pPr marL="4552697" algn="l" defTabSz="1300769" rtl="0" eaLnBrk="1" latinLnBrk="0" hangingPunct="1">
      <a:defRPr sz="1700" kern="1200">
        <a:solidFill>
          <a:schemeClr val="tx1"/>
        </a:solidFill>
        <a:latin typeface="+mn-lt"/>
        <a:ea typeface="+mn-ea"/>
        <a:cs typeface="+mn-cs"/>
      </a:defRPr>
    </a:lvl8pPr>
    <a:lvl9pPr marL="5203081" algn="l" defTabSz="13007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IfcProductExtension/Pset_CoveringCeiling.x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GB" dirty="0" smtClean="0"/>
              <a:t>Introduce</a:t>
            </a:r>
            <a:r>
              <a:rPr lang="en-GB" baseline="0" dirty="0" smtClean="0"/>
              <a:t> self; started with Revit when it was Charles River Software; worked on Revit for 12 out of last 13 years; last almost 8 years on interoperability issues, primarily IFC.</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a:t>
            </a:fld>
            <a:endParaRPr lang="en-US" dirty="0"/>
          </a:p>
        </p:txBody>
      </p:sp>
    </p:spTree>
    <p:extLst>
      <p:ext uri="{BB962C8B-B14F-4D97-AF65-F5344CB8AC3E}">
        <p14:creationId xmlns:p14="http://schemas.microsoft.com/office/powerpoint/2010/main" val="4264290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Initializes property sets and quantities to use: we’ll discuss this in more detail later.</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dirty="0"/>
          </a:p>
        </p:txBody>
      </p:sp>
    </p:spTree>
    <p:extLst>
      <p:ext uri="{BB962C8B-B14F-4D97-AF65-F5344CB8AC3E}">
        <p14:creationId xmlns:p14="http://schemas.microsoft.com/office/powerpoint/2010/main" val="547199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majority of the export happens here.</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dirty="0"/>
          </a:p>
        </p:txBody>
      </p:sp>
    </p:spTree>
    <p:extLst>
      <p:ext uri="{BB962C8B-B14F-4D97-AF65-F5344CB8AC3E}">
        <p14:creationId xmlns:p14="http://schemas.microsoft.com/office/powerpoint/2010/main" val="3889539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GB" dirty="0" smtClean="0"/>
              <a:t>There is a lot of detail in the </a:t>
            </a:r>
            <a:r>
              <a:rPr lang="en-US" sz="1400" dirty="0" err="1" smtClean="0"/>
              <a:t>CreateSurfaceProductDefinitionShape</a:t>
            </a:r>
            <a:r>
              <a:rPr lang="en-US" sz="1400" dirty="0" smtClean="0"/>
              <a:t> routine;</a:t>
            </a:r>
            <a:r>
              <a:rPr lang="en-US" sz="1400" baseline="0" dirty="0" smtClean="0"/>
              <a:t> we won’t go into detail on this function, but will instead cover the more interesting </a:t>
            </a:r>
            <a:r>
              <a:rPr lang="en-US" sz="1400" kern="1200" dirty="0" err="1" smtClean="0">
                <a:solidFill>
                  <a:schemeClr val="tx1"/>
                </a:solidFill>
                <a:latin typeface="+mn-lt"/>
                <a:ea typeface="+mn-ea"/>
                <a:cs typeface="+mn-cs"/>
              </a:rPr>
              <a:t>CreateBRepProductDefinitionShape</a:t>
            </a:r>
            <a:endParaRPr lang="en-US" sz="1400" kern="1200" dirty="0" smtClean="0">
              <a:solidFill>
                <a:schemeClr val="tx1"/>
              </a:solidFill>
              <a:latin typeface="+mn-lt"/>
              <a:ea typeface="+mn-ea"/>
              <a:cs typeface="+mn-cs"/>
            </a:endParaRPr>
          </a:p>
          <a:p>
            <a:r>
              <a:rPr lang="en-GB" dirty="0" smtClean="0"/>
              <a:t>function</a:t>
            </a:r>
            <a:r>
              <a:rPr lang="en-GB" baseline="0" dirty="0" smtClean="0"/>
              <a:t> later.</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dirty="0"/>
          </a:p>
        </p:txBody>
      </p:sp>
    </p:spTree>
    <p:extLst>
      <p:ext uri="{BB962C8B-B14F-4D97-AF65-F5344CB8AC3E}">
        <p14:creationId xmlns:p14="http://schemas.microsoft.com/office/powerpoint/2010/main" val="1223981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GB" sz="1400" dirty="0" smtClean="0"/>
              <a:t>There is a lot of detail in the </a:t>
            </a:r>
            <a:r>
              <a:rPr lang="en-US" sz="1400" dirty="0" err="1" smtClean="0"/>
              <a:t>CreateSurfaceProductDefinitionShape</a:t>
            </a:r>
            <a:r>
              <a:rPr lang="en-US" sz="1400" dirty="0" smtClean="0"/>
              <a:t> routine;</a:t>
            </a:r>
            <a:r>
              <a:rPr lang="en-US" sz="1400" baseline="0" dirty="0" smtClean="0"/>
              <a:t> we won’t go into detail on this function, but will instead cover the more interesting </a:t>
            </a:r>
            <a:r>
              <a:rPr lang="en-US" sz="1400" kern="1200" dirty="0" err="1" smtClean="0">
                <a:solidFill>
                  <a:schemeClr val="tx1"/>
                </a:solidFill>
                <a:latin typeface="+mn-lt"/>
                <a:ea typeface="+mn-ea"/>
                <a:cs typeface="+mn-cs"/>
              </a:rPr>
              <a:t>CreateBRepProductDefinitionShape</a:t>
            </a:r>
            <a:endParaRPr lang="en-US" sz="1400" kern="1200" dirty="0" smtClean="0">
              <a:solidFill>
                <a:schemeClr val="tx1"/>
              </a:solidFill>
              <a:latin typeface="+mn-lt"/>
              <a:ea typeface="+mn-ea"/>
              <a:cs typeface="+mn-cs"/>
            </a:endParaRPr>
          </a:p>
          <a:p>
            <a:r>
              <a:rPr lang="en-GB" sz="1400" dirty="0" smtClean="0"/>
              <a:t>function</a:t>
            </a:r>
            <a:r>
              <a:rPr lang="en-GB" sz="1400" baseline="0" dirty="0" smtClean="0"/>
              <a:t> later.</a:t>
            </a:r>
          </a:p>
          <a:p>
            <a:pPr marL="0" marR="0" indent="0" algn="l" defTabSz="1300091" rtl="0" eaLnBrk="1" fontAlgn="base" latinLnBrk="0" hangingPunct="1">
              <a:lnSpc>
                <a:spcPct val="100000"/>
              </a:lnSpc>
              <a:spcBef>
                <a:spcPct val="30000"/>
              </a:spcBef>
              <a:spcAft>
                <a:spcPct val="0"/>
              </a:spcAft>
              <a:buClrTx/>
              <a:buSzTx/>
              <a:buFontTx/>
              <a:buNone/>
              <a:tabLst/>
              <a:defRPr/>
            </a:pPr>
            <a:r>
              <a:rPr lang="en-GB" sz="1400" baseline="0" dirty="0" smtClean="0"/>
              <a:t>Ceilings also use native code to export</a:t>
            </a:r>
            <a:r>
              <a:rPr lang="en-GB" sz="1400" u="none" baseline="0" dirty="0" smtClean="0">
                <a:solidFill>
                  <a:schemeClr val="bg1"/>
                </a:solidFill>
              </a:rPr>
              <a:t> the </a:t>
            </a:r>
            <a:r>
              <a:rPr lang="en-US" sz="1400" b="0" i="0" u="none" strike="noStrike" kern="1200" baseline="0" dirty="0" err="1" smtClean="0">
                <a:solidFill>
                  <a:schemeClr val="bg1"/>
                </a:solidFill>
                <a:latin typeface="+mn-lt"/>
                <a:ea typeface="+mn-ea"/>
                <a:cs typeface="+mn-cs"/>
                <a:hlinkClick r:id="rId3"/>
              </a:rPr>
              <a:t>Pset_CoveringCeiling</a:t>
            </a:r>
            <a:r>
              <a:rPr lang="en-US" sz="1400" b="0" i="0" u="none" strike="noStrike" kern="1200" baseline="0" dirty="0" smtClean="0">
                <a:solidFill>
                  <a:schemeClr val="bg1"/>
                </a:solidFill>
                <a:latin typeface="+mn-lt"/>
                <a:ea typeface="+mn-ea"/>
                <a:cs typeface="+mn-cs"/>
                <a:hlinkClick r:id="rId3"/>
              </a:rPr>
              <a:t> – this could be transferred to .NET code.</a:t>
            </a:r>
          </a:p>
          <a:p>
            <a:endParaRPr lang="en-US" sz="14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dirty="0"/>
          </a:p>
        </p:txBody>
      </p:sp>
    </p:spTree>
    <p:extLst>
      <p:ext uri="{BB962C8B-B14F-4D97-AF65-F5344CB8AC3E}">
        <p14:creationId xmlns:p14="http://schemas.microsoft.com/office/powerpoint/2010/main" val="1223981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dirty="0" smtClean="0"/>
              <a:t>Look at code here.</a:t>
            </a:r>
            <a:endParaRPr lang="en-US" sz="14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dirty="0"/>
          </a:p>
        </p:txBody>
      </p:sp>
    </p:spTree>
    <p:extLst>
      <p:ext uri="{BB962C8B-B14F-4D97-AF65-F5344CB8AC3E}">
        <p14:creationId xmlns:p14="http://schemas.microsoft.com/office/powerpoint/2010/main" val="1223981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Exception #1: did this to avoid regression</a:t>
            </a:r>
            <a:r>
              <a:rPr lang="en-GB" baseline="0" dirty="0" smtClean="0"/>
              <a:t> in functionality from R2011 to R2012.</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dirty="0"/>
          </a:p>
        </p:txBody>
      </p:sp>
    </p:spTree>
    <p:extLst>
      <p:ext uri="{BB962C8B-B14F-4D97-AF65-F5344CB8AC3E}">
        <p14:creationId xmlns:p14="http://schemas.microsoft.com/office/powerpoint/2010/main" val="19046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Exception #1: did this to avoid regression</a:t>
            </a:r>
            <a:r>
              <a:rPr lang="en-GB" baseline="0" dirty="0" smtClean="0"/>
              <a:t> in functionality from R2011 to R2012.</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dirty="0"/>
          </a:p>
        </p:txBody>
      </p:sp>
    </p:spTree>
    <p:extLst>
      <p:ext uri="{BB962C8B-B14F-4D97-AF65-F5344CB8AC3E}">
        <p14:creationId xmlns:p14="http://schemas.microsoft.com/office/powerpoint/2010/main" val="19046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Exception #1: did this to avoid regression</a:t>
            </a:r>
            <a:r>
              <a:rPr lang="en-GB" baseline="0" dirty="0" smtClean="0"/>
              <a:t> in functionality from R2011 to R2012.</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dirty="0"/>
          </a:p>
        </p:txBody>
      </p:sp>
    </p:spTree>
    <p:extLst>
      <p:ext uri="{BB962C8B-B14F-4D97-AF65-F5344CB8AC3E}">
        <p14:creationId xmlns:p14="http://schemas.microsoft.com/office/powerpoint/2010/main" val="19046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Exception #1: did this to avoid regression</a:t>
            </a:r>
            <a:r>
              <a:rPr lang="en-GB" baseline="0" dirty="0" smtClean="0"/>
              <a:t> in functionality from R2011 to R2012.</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dirty="0"/>
          </a:p>
        </p:txBody>
      </p:sp>
    </p:spTree>
    <p:extLst>
      <p:ext uri="{BB962C8B-B14F-4D97-AF65-F5344CB8AC3E}">
        <p14:creationId xmlns:p14="http://schemas.microsoft.com/office/powerpoint/2010/main" val="19046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Requirement:</a:t>
            </a:r>
            <a:r>
              <a:rPr lang="en-GB" baseline="0" dirty="0" smtClean="0"/>
              <a:t> in other words, for the example above, we are using the index 1 for the </a:t>
            </a:r>
            <a:r>
              <a:rPr lang="en-GB" baseline="0" dirty="0" err="1" smtClean="0"/>
              <a:t>Pset_WallCommon</a:t>
            </a:r>
            <a:r>
              <a:rPr lang="en-GB" baseline="0" dirty="0" smtClean="0"/>
              <a:t> property set.  We can’t use that </a:t>
            </a:r>
            <a:r>
              <a:rPr lang="en-GB" baseline="0" dirty="0" err="1" smtClean="0"/>
              <a:t>subindex</a:t>
            </a:r>
            <a:r>
              <a:rPr lang="en-GB" baseline="0" dirty="0" smtClean="0"/>
              <a:t> for any other property set, quantity set, or relation that references an </a:t>
            </a:r>
            <a:r>
              <a:rPr lang="en-GB" baseline="0" dirty="0" err="1" smtClean="0"/>
              <a:t>IfcWall</a:t>
            </a:r>
            <a:r>
              <a:rPr lang="en-GB" baseline="0" dirty="0" smtClean="0"/>
              <a:t> or </a:t>
            </a:r>
            <a:r>
              <a:rPr lang="en-GB" baseline="0" dirty="0" err="1" smtClean="0"/>
              <a:t>IfcWallStandardCase</a:t>
            </a:r>
            <a:r>
              <a:rPr lang="en-GB" baseline="0" dirty="0" smtClean="0"/>
              <a:t>.</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dirty="0"/>
          </a:p>
        </p:txBody>
      </p:sp>
    </p:spTree>
    <p:extLst>
      <p:ext uri="{BB962C8B-B14F-4D97-AF65-F5344CB8AC3E}">
        <p14:creationId xmlns:p14="http://schemas.microsoft.com/office/powerpoint/2010/main" val="558401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Code Checking View is a</a:t>
            </a:r>
            <a:r>
              <a:rPr lang="en-GB" baseline="0" dirty="0" smtClean="0"/>
              <a:t>n IFC2x2 export-only view used in Singapore</a:t>
            </a:r>
            <a:r>
              <a:rPr lang="en-GB" baseline="0" smtClean="0"/>
              <a:t>.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dirty="0"/>
          </a:p>
        </p:txBody>
      </p:sp>
    </p:spTree>
    <p:extLst>
      <p:ext uri="{BB962C8B-B14F-4D97-AF65-F5344CB8AC3E}">
        <p14:creationId xmlns:p14="http://schemas.microsoft.com/office/powerpoint/2010/main" val="2057100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36</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solidFill>
                <a:srgbClr val="FF0000"/>
              </a:solidFill>
            </a:endParaRPr>
          </a:p>
        </p:txBody>
      </p:sp>
      <p:sp>
        <p:nvSpPr>
          <p:cNvPr id="8" name="Slide Image Placeholder 7"/>
          <p:cNvSpPr>
            <a:spLocks noGrp="1" noRot="1" noChangeAspect="1"/>
          </p:cNvSpPr>
          <p:nvPr>
            <p:ph type="sldImg"/>
          </p:nvPr>
        </p:nvSpPr>
        <p:spPr>
          <a:xfrm>
            <a:off x="1760538" y="774700"/>
            <a:ext cx="3489325" cy="261620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Limited IFC entity creation functionality: Covers export of most common Revit elements,</a:t>
            </a:r>
            <a:r>
              <a:rPr lang="en-GB" baseline="0" dirty="0" smtClean="0"/>
              <a:t> and a</a:t>
            </a:r>
            <a:r>
              <a:rPr lang="en-GB" dirty="0" smtClean="0"/>
              <a:t>llows creation of custom Property sets for most common elements.</a:t>
            </a:r>
          </a:p>
          <a:p>
            <a:pPr marL="0" marR="0" lvl="1" indent="0" algn="l" defTabSz="1300091" rtl="0" eaLnBrk="1" fontAlgn="base" latinLnBrk="0" hangingPunct="1">
              <a:lnSpc>
                <a:spcPct val="100000"/>
              </a:lnSpc>
              <a:spcBef>
                <a:spcPct val="30000"/>
              </a:spcBef>
              <a:spcAft>
                <a:spcPct val="0"/>
              </a:spcAft>
              <a:buClrTx/>
              <a:buSzTx/>
              <a:buFontTx/>
              <a:buNone/>
              <a:tabLst/>
              <a:defRPr/>
            </a:pPr>
            <a:r>
              <a:rPr lang="en-GB" dirty="0" smtClean="0"/>
              <a:t>R2012:</a:t>
            </a:r>
            <a:r>
              <a:rPr lang="en-GB" baseline="0" dirty="0" smtClean="0"/>
              <a:t> </a:t>
            </a:r>
            <a:r>
              <a:rPr lang="en-GB" dirty="0" smtClean="0"/>
              <a:t>Can be entirely replaced by custom exporter, but has similar limitations to the open source</a:t>
            </a:r>
            <a:r>
              <a:rPr lang="en-GB" baseline="0" dirty="0" smtClean="0"/>
              <a:t> code because of the API.</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dirty="0"/>
          </a:p>
        </p:txBody>
      </p:sp>
    </p:spTree>
    <p:extLst>
      <p:ext uri="{BB962C8B-B14F-4D97-AF65-F5344CB8AC3E}">
        <p14:creationId xmlns:p14="http://schemas.microsoft.com/office/powerpoint/2010/main" val="2320078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000" dirty="0" smtClean="0"/>
              <a:t>The </a:t>
            </a:r>
            <a:r>
              <a:rPr lang="en-US" sz="1000" dirty="0" smtClean="0"/>
              <a:t>Current </a:t>
            </a:r>
            <a:r>
              <a:rPr lang="en-US" sz="1400" dirty="0" smtClean="0"/>
              <a:t>View</a:t>
            </a:r>
            <a:r>
              <a:rPr lang="en-US" sz="1000" dirty="0" smtClean="0"/>
              <a:t> only export</a:t>
            </a:r>
            <a:r>
              <a:rPr lang="en-US" sz="1000" baseline="0" dirty="0" smtClean="0"/>
              <a:t> bug is a great example of the promise of the open source solution.  The bug was reported by a customer after Update Release 2 had been shipped, who stated that they would not be able to upgrade to Revit 2012 because of the interruption to their workflow.  We were able to identify the bug, submit a fix, test it, and upload a new version to the open source in 24 hours.  Before open source, we would have either had to wait until R2013, or started a lengthy process to try to get a hotfix for the customer.</a:t>
            </a:r>
            <a:endParaRPr lang="en-US" sz="10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dirty="0"/>
          </a:p>
        </p:txBody>
      </p:sp>
    </p:spTree>
    <p:extLst>
      <p:ext uri="{BB962C8B-B14F-4D97-AF65-F5344CB8AC3E}">
        <p14:creationId xmlns:p14="http://schemas.microsoft.com/office/powerpoint/2010/main" val="457267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dirty="0"/>
          </a:p>
        </p:txBody>
      </p:sp>
    </p:spTree>
    <p:extLst>
      <p:ext uri="{BB962C8B-B14F-4D97-AF65-F5344CB8AC3E}">
        <p14:creationId xmlns:p14="http://schemas.microsoft.com/office/powerpoint/2010/main" val="342408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can’t track who is downloading the actual source</a:t>
            </a:r>
            <a:r>
              <a:rPr lang="en-GB" baseline="0" dirty="0" smtClean="0"/>
              <a:t> code, just who is downloading </a:t>
            </a:r>
            <a:r>
              <a:rPr lang="en-GB" baseline="0" smtClean="0"/>
              <a:t>the installers.</a:t>
            </a:r>
            <a:endParaRPr lang="en-US"/>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dirty="0"/>
          </a:p>
        </p:txBody>
      </p:sp>
    </p:spTree>
    <p:extLst>
      <p:ext uri="{BB962C8B-B14F-4D97-AF65-F5344CB8AC3E}">
        <p14:creationId xmlns:p14="http://schemas.microsoft.com/office/powerpoint/2010/main" val="4162966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Don’t be</a:t>
            </a:r>
            <a:r>
              <a:rPr lang="en-GB" baseline="0" dirty="0" smtClean="0"/>
              <a:t> scared by the process … we welcome all contributions and, if they seem like they would be generally useful, will integrate them into our code, do internal testing and modify the </a:t>
            </a:r>
            <a:r>
              <a:rPr lang="en-GB" baseline="0" smtClean="0"/>
              <a:t>open source.</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dirty="0"/>
          </a:p>
        </p:txBody>
      </p:sp>
    </p:spTree>
    <p:extLst>
      <p:ext uri="{BB962C8B-B14F-4D97-AF65-F5344CB8AC3E}">
        <p14:creationId xmlns:p14="http://schemas.microsoft.com/office/powerpoint/2010/main" val="669183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Change</a:t>
            </a:r>
            <a:r>
              <a:rPr lang="en-GB" baseline="0" dirty="0" smtClean="0"/>
              <a:t> .</a:t>
            </a:r>
            <a:r>
              <a:rPr lang="en-GB" baseline="0" dirty="0" err="1" smtClean="0"/>
              <a:t>addin</a:t>
            </a:r>
            <a:r>
              <a:rPr lang="en-GB" baseline="0" dirty="0" smtClean="0"/>
              <a:t> to .</a:t>
            </a:r>
            <a:r>
              <a:rPr lang="en-GB" baseline="0" dirty="0" err="1" smtClean="0"/>
              <a:t>addin.old</a:t>
            </a:r>
            <a:r>
              <a:rPr lang="en-GB" baseline="0" dirty="0" smtClean="0"/>
              <a:t>, or something similar.</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dirty="0"/>
          </a:p>
        </p:txBody>
      </p:sp>
    </p:spTree>
    <p:extLst>
      <p:ext uri="{BB962C8B-B14F-4D97-AF65-F5344CB8AC3E}">
        <p14:creationId xmlns:p14="http://schemas.microsoft.com/office/powerpoint/2010/main" val="1174534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Exporter and Exporter UI are independent: that means you can override one</a:t>
            </a:r>
            <a:r>
              <a:rPr lang="en-GB" baseline="0" dirty="0" smtClean="0"/>
              <a:t> or the other or both – it doesn’t matter.  The default implementations work with the open source implementations, and vice versa.</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dirty="0"/>
          </a:p>
        </p:txBody>
      </p:sp>
    </p:spTree>
    <p:extLst>
      <p:ext uri="{BB962C8B-B14F-4D97-AF65-F5344CB8AC3E}">
        <p14:creationId xmlns:p14="http://schemas.microsoft.com/office/powerpoint/2010/main" val="271410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69"/>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
            <a:ext cx="13011150" cy="8993187"/>
          </a:xfrm>
        </p:spPr>
        <p:txBody>
          <a:body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5" y="2148840"/>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2"/>
            <a:ext cx="11762080" cy="1417320"/>
          </a:xfrm>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
            <a:ext cx="13011150" cy="8993187"/>
          </a:xfrm>
        </p:spPr>
        <p:txBody>
          <a:bodyPr/>
          <a:lstStyle/>
          <a:p>
            <a:pPr lvl="0"/>
            <a:r>
              <a:rPr lang="en-US" smtClean="0"/>
              <a:t>Click to edit Master text styles</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8"/>
          <p:cNvSpPr>
            <a:spLocks noGrp="1"/>
          </p:cNvSpPr>
          <p:nvPr>
            <p:ph sz="quarter" idx="10"/>
          </p:nvPr>
        </p:nvSpPr>
        <p:spPr>
          <a:xfrm>
            <a:off x="603505" y="2148840"/>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4"/>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email"/>
          <a:srcRect/>
          <a:stretch>
            <a:fillRect/>
          </a:stretch>
        </p:blipFill>
        <p:spPr bwMode="auto">
          <a:xfrm>
            <a:off x="1"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414"/>
            <a:ext cx="2898774" cy="200025"/>
          </a:xfrm>
          <a:prstGeom prst="rect">
            <a:avLst/>
          </a:prstGeom>
          <a:noFill/>
          <a:ln w="9525">
            <a:noFill/>
            <a:miter lim="800000"/>
            <a:headEnd/>
            <a:tailEnd/>
          </a:ln>
          <a:effectLst/>
        </p:spPr>
        <p:txBody>
          <a:bodyPr lIns="0" tIns="0" rIns="0" bIns="0" anchor="ctr"/>
          <a:lstStyle/>
          <a:p>
            <a:pPr defTabSz="1300091" eaLnBrk="0" hangingPunct="0">
              <a:defRPr/>
            </a:pPr>
            <a:r>
              <a:rPr lang="en-US" sz="900" baseline="0" dirty="0" smtClean="0">
                <a:solidFill>
                  <a:srgbClr val="969696"/>
                </a:solidFill>
              </a:rPr>
              <a:t>© 2012 Autodesk </a:t>
            </a:r>
            <a:endParaRPr lang="en-US" sz="900" baseline="0" dirty="0">
              <a:solidFill>
                <a:srgbClr val="969696"/>
              </a:solidFill>
            </a:endParaRPr>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7908" indent="-206363"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4"/>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email"/>
          <a:srcRect/>
          <a:stretch>
            <a:fillRect/>
          </a:stretch>
        </p:blipFill>
        <p:spPr bwMode="auto">
          <a:xfrm>
            <a:off x="1"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414"/>
            <a:ext cx="2898774" cy="200025"/>
          </a:xfrm>
          <a:prstGeom prst="rect">
            <a:avLst/>
          </a:prstGeom>
          <a:noFill/>
          <a:ln w="9525">
            <a:noFill/>
            <a:miter lim="800000"/>
            <a:headEnd/>
            <a:tailEnd/>
          </a:ln>
          <a:effectLst/>
        </p:spPr>
        <p:txBody>
          <a:bodyPr lIns="0" tIns="0" rIns="0" bIns="0" anchor="ctr"/>
          <a:lstStyle/>
          <a:p>
            <a:pPr defTabSz="1300091" eaLnBrk="0" hangingPunct="0">
              <a:defRPr/>
            </a:pPr>
            <a:r>
              <a:rPr lang="en-US" sz="900" baseline="0" dirty="0" smtClean="0">
                <a:solidFill>
                  <a:srgbClr val="969696"/>
                </a:solidFill>
              </a:rPr>
              <a:t>© 2012 Autodesk </a:t>
            </a:r>
            <a:endParaRPr lang="en-US" sz="900" baseline="0" dirty="0">
              <a:solidFill>
                <a:srgbClr val="969696"/>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chemeClr val="tx2"/>
        </a:buClr>
        <a:buSzPct val="80000"/>
        <a:buFont typeface="Wingdings" pitchFamily="2" charset="2"/>
        <a:buChar char="§"/>
        <a:defRPr sz="3200">
          <a:solidFill>
            <a:schemeClr val="tx1"/>
          </a:solidFill>
          <a:latin typeface="+mn-lt"/>
          <a:ea typeface="+mn-ea"/>
          <a:cs typeface="+mn-cs"/>
          <a:sym typeface="Arial" pitchFamily="34" charset="0"/>
        </a:defRPr>
      </a:lvl1pPr>
      <a:lvl2pPr marL="568293" indent="-284147"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9588" indent="-255573"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22321" indent="-228587"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77908" indent="-206363"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urceforge.net/projects/ifcexporte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apps.exchange.autodesk.com/RVT/Home/Index"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ourceforge.net/projects/tortoisesvn/fil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file:///C:\Users\ifcproductextension\lexical\ifcelement.ht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hyperlink" Target="http://www.buildingsmart.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auto">
          <a:xfrm>
            <a:off x="0" y="5933783"/>
            <a:ext cx="13011149" cy="3135604"/>
          </a:xfrm>
          <a:prstGeom prst="rect">
            <a:avLst/>
          </a:prstGeom>
          <a:solidFill>
            <a:srgbClr val="000000">
              <a:alpha val="65000"/>
            </a:srgbClr>
          </a:solidFill>
          <a:ln w="25400" cap="flat" cmpd="sng" algn="ctr">
            <a:noFill/>
            <a:prstDash val="solid"/>
            <a:round/>
            <a:headEnd type="none" w="med" len="med"/>
            <a:tailEnd type="none" w="med" len="med"/>
          </a:ln>
          <a:effectLst/>
        </p:spPr>
        <p:txBody>
          <a:bodyPr vert="horz" wrap="square" lIns="64264" tIns="32132" rIns="64264" bIns="32132" numCol="1" rtlCol="0" anchor="t" anchorCtr="0" compatLnSpc="1">
            <a:prstTxWarp prst="textNoShape">
              <a:avLst/>
            </a:prstTxWarp>
          </a:bodyPr>
          <a:lstStyle/>
          <a:p>
            <a:pPr algn="ctr" defTabSz="642640">
              <a:defRPr/>
            </a:pPr>
            <a:endParaRPr lang="en-US" sz="2200" dirty="0">
              <a:solidFill>
                <a:srgbClr val="000000"/>
              </a:solidFill>
              <a:latin typeface="Gill Sans" charset="0"/>
              <a:ea typeface="ヒラギノ角ゴ Pro W3" charset="0"/>
              <a:cs typeface="ヒラギノ角ゴ Pro W3" charset="0"/>
              <a:sym typeface="Gill Sans" charset="0"/>
            </a:endParaRPr>
          </a:p>
        </p:txBody>
      </p:sp>
      <p:sp>
        <p:nvSpPr>
          <p:cNvPr id="4" name="Rectangle 3"/>
          <p:cNvSpPr txBox="1">
            <a:spLocks noChangeArrowheads="1"/>
          </p:cNvSpPr>
          <p:nvPr/>
        </p:nvSpPr>
        <p:spPr>
          <a:xfrm>
            <a:off x="588093" y="6273829"/>
            <a:ext cx="12010152" cy="1652558"/>
          </a:xfrm>
          <a:prstGeom prst="rect">
            <a:avLst/>
          </a:prstGeom>
        </p:spPr>
        <p:txBody>
          <a:bodyPr vert="horz" lIns="0" tIns="0" rIns="0" bIns="0" rtlCol="0" anchor="t" anchorCtr="0">
            <a:noAutofit/>
          </a:bodyPr>
          <a:lstStyle/>
          <a:p>
            <a:pPr lvl="0" defTabSz="914232" fontAlgn="auto">
              <a:spcAft>
                <a:spcPts val="0"/>
              </a:spcAft>
              <a:defRPr/>
            </a:pPr>
            <a:r>
              <a:rPr lang="en-US" sz="4000" b="1" dirty="0" smtClean="0">
                <a:solidFill>
                  <a:srgbClr val="FFFFFF"/>
                </a:solidFill>
                <a:latin typeface="Arial"/>
              </a:rPr>
              <a:t>Autodesk AEC DevCamp 2012</a:t>
            </a:r>
          </a:p>
          <a:p>
            <a:pPr lvl="0" defTabSz="914232" fontAlgn="auto">
              <a:spcAft>
                <a:spcPts val="0"/>
              </a:spcAft>
              <a:defRPr/>
            </a:pPr>
            <a:r>
              <a:rPr lang="en-US" sz="3200" b="1" i="1" dirty="0">
                <a:solidFill>
                  <a:srgbClr val="FFFFFF"/>
                </a:solidFill>
                <a:latin typeface="Arial"/>
              </a:rPr>
              <a:t>Autodesk Revit IFC Export Open </a:t>
            </a:r>
            <a:r>
              <a:rPr lang="en-US" sz="3200" b="1" i="1" dirty="0" smtClean="0">
                <a:solidFill>
                  <a:srgbClr val="FFFFFF"/>
                </a:solidFill>
                <a:latin typeface="Arial"/>
              </a:rPr>
              <a:t>Source Customization</a:t>
            </a:r>
            <a:endParaRPr lang="en-US" sz="3200" b="1" i="1" dirty="0">
              <a:solidFill>
                <a:srgbClr val="FFFFFF"/>
              </a:solidFill>
              <a:latin typeface="Arial"/>
            </a:endParaRPr>
          </a:p>
        </p:txBody>
      </p:sp>
      <p:sp>
        <p:nvSpPr>
          <p:cNvPr id="5" name="Rectangle 4"/>
          <p:cNvSpPr txBox="1">
            <a:spLocks noChangeArrowheads="1"/>
          </p:cNvSpPr>
          <p:nvPr/>
        </p:nvSpPr>
        <p:spPr>
          <a:xfrm>
            <a:off x="588093" y="7926387"/>
            <a:ext cx="10296537" cy="802386"/>
          </a:xfrm>
          <a:prstGeom prst="rect">
            <a:avLst/>
          </a:prstGeom>
        </p:spPr>
        <p:txBody>
          <a:bodyPr vert="horz" lIns="0" tIns="0" rIns="0" bIns="0" rtlCol="0">
            <a:noAutofit/>
          </a:bodyPr>
          <a:lstStyle/>
          <a:p>
            <a:pPr indent="-199989" defTabSz="914232">
              <a:spcBef>
                <a:spcPts val="405"/>
              </a:spcBef>
              <a:spcAft>
                <a:spcPts val="405"/>
              </a:spcAft>
              <a:buSzPct val="80000"/>
            </a:pPr>
            <a:r>
              <a:rPr lang="en-US" sz="3200" dirty="0" smtClean="0">
                <a:solidFill>
                  <a:srgbClr val="FFFFFF"/>
                </a:solidFill>
                <a:latin typeface="Arial"/>
              </a:rPr>
              <a:t>Angel Velez</a:t>
            </a:r>
            <a:r>
              <a:rPr lang="en-US" sz="3200" dirty="0">
                <a:solidFill>
                  <a:srgbClr val="FFFFFF"/>
                </a:solidFill>
                <a:latin typeface="Arial"/>
              </a:rPr>
              <a:t/>
            </a:r>
            <a:br>
              <a:rPr lang="en-US" sz="3200" dirty="0">
                <a:solidFill>
                  <a:srgbClr val="FFFFFF"/>
                </a:solidFill>
                <a:latin typeface="Arial"/>
              </a:rPr>
            </a:br>
            <a:r>
              <a:rPr lang="en-US" sz="2400" dirty="0" smtClean="0">
                <a:solidFill>
                  <a:srgbClr val="FFFFFF"/>
                </a:solidFill>
                <a:latin typeface="Arial"/>
              </a:rPr>
              <a:t>Sr. Principal Engineer</a:t>
            </a:r>
            <a:endParaRPr lang="en-US" sz="2400" dirty="0">
              <a:solidFill>
                <a:srgbClr val="FFFFFF"/>
              </a:solidFill>
              <a:latin typeface="Arial"/>
            </a:endParaRPr>
          </a:p>
        </p:txBody>
      </p:sp>
    </p:spTree>
    <p:extLst>
      <p:ext uri="{BB962C8B-B14F-4D97-AF65-F5344CB8AC3E}">
        <p14:creationId xmlns:p14="http://schemas.microsoft.com/office/powerpoint/2010/main" val="2889017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Autodesk commitment to IFC</a:t>
            </a:r>
            <a:endParaRPr lang="en-US" dirty="0"/>
          </a:p>
        </p:txBody>
      </p:sp>
      <p:sp>
        <p:nvSpPr>
          <p:cNvPr id="3" name="Content Placeholder 2"/>
          <p:cNvSpPr>
            <a:spLocks noGrp="1"/>
          </p:cNvSpPr>
          <p:nvPr>
            <p:ph idx="1"/>
          </p:nvPr>
        </p:nvSpPr>
        <p:spPr/>
        <p:txBody>
          <a:bodyPr/>
          <a:lstStyle/>
          <a:p>
            <a:r>
              <a:rPr lang="en-US" dirty="0" smtClean="0"/>
              <a:t>Revit ships with high-quality IFC implementation</a:t>
            </a:r>
          </a:p>
          <a:p>
            <a:r>
              <a:rPr lang="en-US" smtClean="0"/>
              <a:t>Autodesk </a:t>
            </a:r>
            <a:r>
              <a:rPr lang="en-US" smtClean="0"/>
              <a:t>supports </a:t>
            </a:r>
            <a:r>
              <a:rPr lang="en-US" dirty="0" smtClean="0"/>
              <a:t>IFC interoperability</a:t>
            </a:r>
          </a:p>
          <a:p>
            <a:pPr lvl="1"/>
            <a:r>
              <a:rPr lang="en-US" dirty="0" smtClean="0"/>
              <a:t>Full time team assigned to improvements and bug fixes</a:t>
            </a:r>
          </a:p>
          <a:p>
            <a:pPr lvl="1"/>
            <a:r>
              <a:rPr lang="en-US" dirty="0" smtClean="0"/>
              <a:t>Support for new elements</a:t>
            </a:r>
          </a:p>
          <a:p>
            <a:pPr lvl="1"/>
            <a:r>
              <a:rPr lang="en-US" dirty="0" smtClean="0"/>
              <a:t>Support for new workflows</a:t>
            </a:r>
          </a:p>
          <a:p>
            <a:endParaRPr lang="en-US" dirty="0"/>
          </a:p>
        </p:txBody>
      </p:sp>
    </p:spTree>
    <p:extLst>
      <p:ext uri="{BB962C8B-B14F-4D97-AF65-F5344CB8AC3E}">
        <p14:creationId xmlns:p14="http://schemas.microsoft.com/office/powerpoint/2010/main" val="215057357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IFC Open Source Exporter: Where to get it</a:t>
            </a:r>
            <a:endParaRPr lang="en-US" dirty="0"/>
          </a:p>
        </p:txBody>
      </p:sp>
      <p:sp>
        <p:nvSpPr>
          <p:cNvPr id="3" name="Content Placeholder 2"/>
          <p:cNvSpPr>
            <a:spLocks noGrp="1"/>
          </p:cNvSpPr>
          <p:nvPr>
            <p:ph idx="1"/>
          </p:nvPr>
        </p:nvSpPr>
        <p:spPr/>
        <p:txBody>
          <a:bodyPr/>
          <a:lstStyle/>
          <a:p>
            <a:r>
              <a:rPr lang="en-GB" dirty="0" err="1" smtClean="0"/>
              <a:t>SourceForge</a:t>
            </a:r>
            <a:r>
              <a:rPr lang="en-GB" dirty="0"/>
              <a:t> (</a:t>
            </a:r>
            <a:r>
              <a:rPr lang="en-GB" dirty="0">
                <a:hlinkClick r:id="rId3"/>
              </a:rPr>
              <a:t>http://</a:t>
            </a:r>
            <a:r>
              <a:rPr lang="en-GB" dirty="0" smtClean="0">
                <a:hlinkClick r:id="rId3"/>
              </a:rPr>
              <a:t>sourceforge.net/projects/ifcexporter</a:t>
            </a:r>
            <a:r>
              <a:rPr lang="en-GB" dirty="0" smtClean="0"/>
              <a:t>)</a:t>
            </a:r>
          </a:p>
          <a:p>
            <a:pPr lvl="1"/>
            <a:r>
              <a:rPr lang="en-GB" dirty="0" smtClean="0"/>
              <a:t>Only public location containing source code</a:t>
            </a:r>
          </a:p>
          <a:p>
            <a:pPr lvl="1"/>
            <a:r>
              <a:rPr lang="en-GB" dirty="0" smtClean="0"/>
              <a:t>Contains R2012, R2013, and R2013UI installs</a:t>
            </a:r>
          </a:p>
          <a:p>
            <a:pPr lvl="1"/>
            <a:r>
              <a:rPr lang="en-GB" dirty="0" smtClean="0"/>
              <a:t>DLL Download statistics as of 30 May 2012:</a:t>
            </a:r>
          </a:p>
          <a:p>
            <a:pPr lvl="2"/>
            <a:r>
              <a:rPr lang="en-GB" dirty="0" smtClean="0"/>
              <a:t>c.3175 downloads from 73 countries</a:t>
            </a:r>
          </a:p>
          <a:p>
            <a:pPr lvl="2"/>
            <a:r>
              <a:rPr lang="en-GB" dirty="0" smtClean="0"/>
              <a:t>Top 5 countries: Netherlands, US, Norway, Korea, China (~50% of total)</a:t>
            </a:r>
            <a:endParaRPr lang="en-GB" dirty="0"/>
          </a:p>
          <a:p>
            <a:pPr lvl="2"/>
            <a:endParaRPr lang="en-GB" dirty="0"/>
          </a:p>
          <a:p>
            <a:r>
              <a:rPr lang="en-GB" dirty="0"/>
              <a:t>Revit App Store </a:t>
            </a:r>
            <a:r>
              <a:rPr lang="en-GB" dirty="0" smtClean="0"/>
              <a:t>(</a:t>
            </a:r>
            <a:r>
              <a:rPr lang="en-GB" dirty="0" smtClean="0">
                <a:hlinkClick r:id="rId4"/>
              </a:rPr>
              <a:t>http</a:t>
            </a:r>
            <a:r>
              <a:rPr lang="en-GB" dirty="0">
                <a:hlinkClick r:id="rId4"/>
              </a:rPr>
              <a:t>://</a:t>
            </a:r>
            <a:r>
              <a:rPr lang="en-GB" dirty="0" smtClean="0">
                <a:hlinkClick r:id="rId4"/>
              </a:rPr>
              <a:t>apps.exchange.autodesk.com/RVT/Home/Index</a:t>
            </a:r>
            <a:r>
              <a:rPr lang="en-GB" dirty="0" smtClean="0"/>
              <a:t>)</a:t>
            </a:r>
          </a:p>
          <a:p>
            <a:pPr lvl="1"/>
            <a:r>
              <a:rPr lang="en-GB" dirty="0" smtClean="0"/>
              <a:t>Contains R2013 and R2013UI only</a:t>
            </a:r>
          </a:p>
          <a:p>
            <a:pPr lvl="2"/>
            <a:r>
              <a:rPr lang="en-GB" dirty="0" smtClean="0"/>
              <a:t>c.150 downloads as of 30 May 2012</a:t>
            </a:r>
            <a:endParaRPr lang="en-GB" dirty="0"/>
          </a:p>
        </p:txBody>
      </p:sp>
    </p:spTree>
    <p:extLst>
      <p:ext uri="{BB962C8B-B14F-4D97-AF65-F5344CB8AC3E}">
        <p14:creationId xmlns:p14="http://schemas.microsoft.com/office/powerpoint/2010/main" val="165560764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IFC Open Source Exporter: How to modify</a:t>
            </a:r>
            <a:endParaRPr lang="en-US" dirty="0"/>
          </a:p>
        </p:txBody>
      </p:sp>
      <p:sp>
        <p:nvSpPr>
          <p:cNvPr id="3" name="Content Placeholder 2"/>
          <p:cNvSpPr>
            <a:spLocks noGrp="1"/>
          </p:cNvSpPr>
          <p:nvPr>
            <p:ph idx="1"/>
          </p:nvPr>
        </p:nvSpPr>
        <p:spPr/>
        <p:txBody>
          <a:bodyPr/>
          <a:lstStyle/>
          <a:p>
            <a:r>
              <a:rPr lang="en-GB" dirty="0" smtClean="0"/>
              <a:t>Need SVN to download source code</a:t>
            </a:r>
          </a:p>
          <a:p>
            <a:pPr lvl="1"/>
            <a:r>
              <a:rPr lang="en-GB" dirty="0" err="1" smtClean="0"/>
              <a:t>TortoiseSVN</a:t>
            </a:r>
            <a:r>
              <a:rPr lang="en-GB" dirty="0"/>
              <a:t> at </a:t>
            </a:r>
            <a:r>
              <a:rPr lang="en-GB" dirty="0">
                <a:hlinkClick r:id="rId3"/>
              </a:rPr>
              <a:t>http://sourceforge.net/projects/tortoisesvn/files</a:t>
            </a:r>
            <a:r>
              <a:rPr lang="en-GB" dirty="0" smtClean="0">
                <a:hlinkClick r:id="rId3"/>
              </a:rPr>
              <a:t>/</a:t>
            </a:r>
            <a:endParaRPr lang="en-GB" dirty="0" smtClean="0"/>
          </a:p>
          <a:p>
            <a:pPr lvl="1"/>
            <a:r>
              <a:rPr lang="en-GB" dirty="0" smtClean="0"/>
              <a:t>All local modifications allowed, uploading is restricted</a:t>
            </a:r>
          </a:p>
          <a:p>
            <a:pPr lvl="2"/>
            <a:r>
              <a:rPr lang="en-GB" dirty="0" smtClean="0"/>
              <a:t>Contributions controlled by </a:t>
            </a:r>
            <a:r>
              <a:rPr lang="en-US" dirty="0"/>
              <a:t>BIM Open Source Steering committee	</a:t>
            </a:r>
            <a:endParaRPr lang="en-US" dirty="0" smtClean="0"/>
          </a:p>
          <a:p>
            <a:pPr lvl="2"/>
            <a:r>
              <a:rPr lang="en-GB" dirty="0" smtClean="0"/>
              <a:t>Contributors can be “promoted” from Users to Developers to Committers, who have direct write access to the code.</a:t>
            </a:r>
          </a:p>
          <a:p>
            <a:pPr lvl="2"/>
            <a:r>
              <a:rPr lang="en-GB" dirty="0" smtClean="0"/>
              <a:t>All contributions are welcome!</a:t>
            </a:r>
          </a:p>
          <a:p>
            <a:pPr lvl="1"/>
            <a:r>
              <a:rPr lang="en-GB" dirty="0" smtClean="0"/>
              <a:t>As of version 2.1: ZIP file included for those without SVN</a:t>
            </a:r>
          </a:p>
          <a:p>
            <a:endParaRPr lang="en-GB" dirty="0" smtClean="0"/>
          </a:p>
          <a:p>
            <a:pPr marL="0" indent="0">
              <a:buNone/>
            </a:pPr>
            <a:endParaRPr lang="en-GB" dirty="0" smtClean="0"/>
          </a:p>
          <a:p>
            <a:pPr lvl="1"/>
            <a:endParaRPr lang="en-US" dirty="0"/>
          </a:p>
        </p:txBody>
      </p:sp>
    </p:spTree>
    <p:extLst>
      <p:ext uri="{BB962C8B-B14F-4D97-AF65-F5344CB8AC3E}">
        <p14:creationId xmlns:p14="http://schemas.microsoft.com/office/powerpoint/2010/main" val="136268672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3963987"/>
            <a:ext cx="11762080" cy="1417320"/>
          </a:xfrm>
        </p:spPr>
        <p:txBody>
          <a:bodyPr/>
          <a:lstStyle/>
          <a:p>
            <a:pPr algn="ctr"/>
            <a:r>
              <a:rPr lang="en-GB" dirty="0" smtClean="0"/>
              <a:t>How it works</a:t>
            </a:r>
            <a:endParaRPr lang="en-US" dirty="0"/>
          </a:p>
        </p:txBody>
      </p:sp>
    </p:spTree>
    <p:extLst>
      <p:ext uri="{BB962C8B-B14F-4D97-AF65-F5344CB8AC3E}">
        <p14:creationId xmlns:p14="http://schemas.microsoft.com/office/powerpoint/2010/main" val="30362617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Exporter Setup</a:t>
            </a:r>
            <a:endParaRPr lang="en-US" dirty="0"/>
          </a:p>
        </p:txBody>
      </p:sp>
      <p:sp>
        <p:nvSpPr>
          <p:cNvPr id="3" name="Content Placeholder 2"/>
          <p:cNvSpPr>
            <a:spLocks noGrp="1"/>
          </p:cNvSpPr>
          <p:nvPr>
            <p:ph idx="1"/>
          </p:nvPr>
        </p:nvSpPr>
        <p:spPr/>
        <p:txBody>
          <a:bodyPr/>
          <a:lstStyle/>
          <a:p>
            <a:r>
              <a:rPr lang="en-GB" dirty="0" smtClean="0"/>
              <a:t>Exporter uses standard add-in code (from </a:t>
            </a:r>
            <a:r>
              <a:rPr lang="en-GB" dirty="0" err="1" smtClean="0"/>
              <a:t>BIM.IFC.addin</a:t>
            </a:r>
            <a:r>
              <a:rPr lang="en-GB" dirty="0" smtClean="0"/>
              <a:t>):</a:t>
            </a:r>
          </a:p>
          <a:p>
            <a:pPr marL="0" indent="0">
              <a:buNone/>
            </a:pPr>
            <a:r>
              <a:rPr lang="en-US" sz="2400" dirty="0"/>
              <a:t>&lt;?xml version="1.0" encoding="utf-8"?&gt;</a:t>
            </a:r>
          </a:p>
          <a:p>
            <a:pPr marL="0" indent="0">
              <a:buNone/>
            </a:pPr>
            <a:r>
              <a:rPr lang="en-US" sz="2400" dirty="0" smtClean="0"/>
              <a:t>&lt;</a:t>
            </a:r>
            <a:r>
              <a:rPr lang="en-US" sz="2400" dirty="0" err="1" smtClean="0"/>
              <a:t>RevitAddIns</a:t>
            </a:r>
            <a:r>
              <a:rPr lang="en-US" sz="2400" dirty="0"/>
              <a:t>&gt;</a:t>
            </a:r>
          </a:p>
          <a:p>
            <a:pPr marL="0" indent="0">
              <a:buNone/>
            </a:pPr>
            <a:r>
              <a:rPr lang="en-US" sz="2400" dirty="0"/>
              <a:t>  &lt;</a:t>
            </a:r>
            <a:r>
              <a:rPr lang="en-US" sz="2400" dirty="0" err="1"/>
              <a:t>AddIn</a:t>
            </a:r>
            <a:r>
              <a:rPr lang="en-US" sz="2400" dirty="0"/>
              <a:t> Type="</a:t>
            </a:r>
            <a:r>
              <a:rPr lang="en-US" sz="2400" dirty="0" err="1"/>
              <a:t>DBApplication</a:t>
            </a:r>
            <a:r>
              <a:rPr lang="en-US" sz="2400" dirty="0"/>
              <a:t>"&gt;</a:t>
            </a:r>
          </a:p>
          <a:p>
            <a:pPr marL="0" indent="0">
              <a:buNone/>
            </a:pPr>
            <a:r>
              <a:rPr lang="en-US" sz="2400" dirty="0"/>
              <a:t>    &lt;Name&gt;BIM IFC&lt;/Name&gt;</a:t>
            </a:r>
          </a:p>
          <a:p>
            <a:pPr marL="0" indent="0">
              <a:buNone/>
            </a:pPr>
            <a:r>
              <a:rPr lang="en-US" sz="2400" dirty="0"/>
              <a:t>    &lt;Assembly&gt;[TARGETDIR]BIM.IFC.dll&lt;/Assembly&gt;</a:t>
            </a:r>
          </a:p>
          <a:p>
            <a:pPr marL="0" indent="0">
              <a:buNone/>
            </a:pPr>
            <a:r>
              <a:rPr lang="en-US" sz="2400" dirty="0"/>
              <a:t>    &lt;</a:t>
            </a:r>
            <a:r>
              <a:rPr lang="en-US" sz="2400" dirty="0" err="1"/>
              <a:t>ClientId</a:t>
            </a:r>
            <a:r>
              <a:rPr lang="en-US" sz="2400" dirty="0"/>
              <a:t>&gt;D2FE9530-A191-4F58-B3C4-1653384A6286&lt;/</a:t>
            </a:r>
            <a:r>
              <a:rPr lang="en-US" sz="2400" dirty="0" err="1"/>
              <a:t>ClientId</a:t>
            </a:r>
            <a:r>
              <a:rPr lang="en-US" sz="2400" dirty="0"/>
              <a:t>&gt;</a:t>
            </a:r>
          </a:p>
          <a:p>
            <a:pPr marL="0" indent="0">
              <a:buNone/>
            </a:pPr>
            <a:r>
              <a:rPr lang="en-US" sz="2400" dirty="0"/>
              <a:t>    &lt;</a:t>
            </a:r>
            <a:r>
              <a:rPr lang="en-US" sz="2400" dirty="0" err="1"/>
              <a:t>FullClassName</a:t>
            </a:r>
            <a:r>
              <a:rPr lang="en-US" sz="2400" dirty="0"/>
              <a:t>&gt;</a:t>
            </a:r>
            <a:r>
              <a:rPr lang="en-US" sz="2400" dirty="0" err="1"/>
              <a:t>BIM.IFC.Exporter.Exporter</a:t>
            </a:r>
            <a:r>
              <a:rPr lang="en-US" sz="2400" dirty="0"/>
              <a:t>&lt;/</a:t>
            </a:r>
            <a:r>
              <a:rPr lang="en-US" sz="2400" dirty="0" err="1"/>
              <a:t>FullClassName</a:t>
            </a:r>
            <a:r>
              <a:rPr lang="en-US" sz="2400" dirty="0"/>
              <a:t>&gt;</a:t>
            </a:r>
          </a:p>
          <a:p>
            <a:pPr marL="0" indent="0">
              <a:buNone/>
            </a:pPr>
            <a:r>
              <a:rPr lang="en-US" sz="2400" dirty="0"/>
              <a:t>&lt;</a:t>
            </a:r>
            <a:r>
              <a:rPr lang="en-US" sz="2400" dirty="0" err="1"/>
              <a:t>VendorId</a:t>
            </a:r>
            <a:r>
              <a:rPr lang="en-US" sz="2400" dirty="0"/>
              <a:t>&gt;IFCX&lt;/</a:t>
            </a:r>
            <a:r>
              <a:rPr lang="en-US" sz="2400" dirty="0" err="1"/>
              <a:t>VendorId</a:t>
            </a:r>
            <a:r>
              <a:rPr lang="en-US" sz="2400" dirty="0"/>
              <a:t>&gt;</a:t>
            </a:r>
          </a:p>
          <a:p>
            <a:pPr marL="0" indent="0">
              <a:buNone/>
            </a:pPr>
            <a:r>
              <a:rPr lang="en-US" sz="2400" dirty="0"/>
              <a:t>&lt;</a:t>
            </a:r>
            <a:r>
              <a:rPr lang="en-US" sz="2400" dirty="0" err="1"/>
              <a:t>VendorDescription</a:t>
            </a:r>
            <a:r>
              <a:rPr lang="en-US" sz="2400" dirty="0"/>
              <a:t>&gt;IFC Exporter for Revit, http://sourceforge.net/projects/ifcexporter/&lt;/VendorDescription&gt;</a:t>
            </a:r>
          </a:p>
          <a:p>
            <a:pPr marL="0" indent="0">
              <a:buNone/>
            </a:pPr>
            <a:r>
              <a:rPr lang="en-US" sz="2400" dirty="0"/>
              <a:t>  &lt;/</a:t>
            </a:r>
            <a:r>
              <a:rPr lang="en-US" sz="2400" dirty="0" err="1"/>
              <a:t>AddIn</a:t>
            </a:r>
            <a:r>
              <a:rPr lang="en-US" sz="2400" dirty="0"/>
              <a:t>&gt;</a:t>
            </a:r>
          </a:p>
          <a:p>
            <a:pPr marL="0" indent="0">
              <a:buNone/>
            </a:pPr>
            <a:r>
              <a:rPr lang="en-US" sz="2400" dirty="0"/>
              <a:t>&lt;/</a:t>
            </a:r>
            <a:r>
              <a:rPr lang="en-US" sz="2400" dirty="0" err="1"/>
              <a:t>RevitAddIns</a:t>
            </a:r>
            <a:r>
              <a:rPr lang="en-US" sz="2400" dirty="0"/>
              <a:t>&gt;</a:t>
            </a:r>
          </a:p>
          <a:p>
            <a:r>
              <a:rPr lang="en-GB" dirty="0" err="1" smtClean="0"/>
              <a:t>ExporterUI</a:t>
            </a:r>
            <a:r>
              <a:rPr lang="en-GB" dirty="0" smtClean="0"/>
              <a:t> uses same setup.</a:t>
            </a:r>
          </a:p>
          <a:p>
            <a:r>
              <a:rPr lang="en-GB" dirty="0" smtClean="0"/>
              <a:t>Can always revert by deleting/renaming </a:t>
            </a:r>
            <a:r>
              <a:rPr lang="en-GB" dirty="0" err="1" smtClean="0"/>
              <a:t>addin</a:t>
            </a:r>
            <a:r>
              <a:rPr lang="en-GB" dirty="0" smtClean="0"/>
              <a:t> file.</a:t>
            </a:r>
            <a:endParaRPr lang="en-US" dirty="0"/>
          </a:p>
        </p:txBody>
      </p:sp>
    </p:spTree>
    <p:extLst>
      <p:ext uri="{BB962C8B-B14F-4D97-AF65-F5344CB8AC3E}">
        <p14:creationId xmlns:p14="http://schemas.microsoft.com/office/powerpoint/2010/main" val="313266116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Exporter Setup</a:t>
            </a:r>
            <a:endParaRPr lang="en-US" dirty="0"/>
          </a:p>
        </p:txBody>
      </p:sp>
      <p:sp>
        <p:nvSpPr>
          <p:cNvPr id="3" name="Content Placeholder 2"/>
          <p:cNvSpPr>
            <a:spLocks noGrp="1"/>
          </p:cNvSpPr>
          <p:nvPr>
            <p:ph idx="1"/>
          </p:nvPr>
        </p:nvSpPr>
        <p:spPr/>
        <p:txBody>
          <a:bodyPr/>
          <a:lstStyle/>
          <a:p>
            <a:r>
              <a:rPr lang="en-GB" dirty="0" smtClean="0"/>
              <a:t>Open Source exporter uses same UI by default as default Exporter.</a:t>
            </a:r>
          </a:p>
          <a:p>
            <a:pPr lvl="1"/>
            <a:r>
              <a:rPr lang="en-GB" dirty="0" smtClean="0"/>
              <a:t>Only changes are in the IFC file created, not in Revit UI.</a:t>
            </a:r>
          </a:p>
          <a:p>
            <a:r>
              <a:rPr lang="en-GB" dirty="0" smtClean="0"/>
              <a:t>Default export UI can be modified by Alternate UI add-in.</a:t>
            </a:r>
          </a:p>
          <a:p>
            <a:r>
              <a:rPr lang="en-GB" dirty="0" smtClean="0"/>
              <a:t>Exporter and Exporter UI are independent.</a:t>
            </a:r>
            <a:endParaRPr lang="en-US" dirty="0"/>
          </a:p>
        </p:txBody>
      </p:sp>
    </p:spTree>
    <p:extLst>
      <p:ext uri="{BB962C8B-B14F-4D97-AF65-F5344CB8AC3E}">
        <p14:creationId xmlns:p14="http://schemas.microsoft.com/office/powerpoint/2010/main" val="28283652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it works: </a:t>
            </a:r>
            <a:r>
              <a:rPr lang="en-GB" dirty="0" smtClean="0"/>
              <a:t>Top Level</a:t>
            </a:r>
            <a:endParaRPr lang="en-US" dirty="0"/>
          </a:p>
        </p:txBody>
      </p:sp>
      <p:sp>
        <p:nvSpPr>
          <p:cNvPr id="3" name="Content Placeholder 2"/>
          <p:cNvSpPr>
            <a:spLocks noGrp="1"/>
          </p:cNvSpPr>
          <p:nvPr>
            <p:ph idx="1"/>
          </p:nvPr>
        </p:nvSpPr>
        <p:spPr/>
        <p:txBody>
          <a:bodyPr/>
          <a:lstStyle/>
          <a:p>
            <a:r>
              <a:rPr lang="en-GB" dirty="0" smtClean="0"/>
              <a:t>Top Level code resides entirely in </a:t>
            </a:r>
            <a:r>
              <a:rPr lang="en-GB" dirty="0" err="1" smtClean="0"/>
              <a:t>Exporter.cs</a:t>
            </a:r>
            <a:endParaRPr lang="en-GB" dirty="0" smtClean="0"/>
          </a:p>
          <a:p>
            <a:r>
              <a:rPr lang="en-GB" dirty="0" smtClean="0"/>
              <a:t>Registers as an external application via </a:t>
            </a:r>
            <a:r>
              <a:rPr lang="en-US" dirty="0" err="1" smtClean="0"/>
              <a:t>IExternalDBApplication</a:t>
            </a:r>
            <a:endParaRPr lang="en-US" dirty="0" smtClean="0"/>
          </a:p>
          <a:p>
            <a:pPr marL="0" indent="0">
              <a:buNone/>
            </a:pPr>
            <a:r>
              <a:rPr lang="en-US" sz="1800" dirty="0" smtClean="0"/>
              <a:t>      public </a:t>
            </a:r>
            <a:r>
              <a:rPr lang="en-US" sz="1800" dirty="0" err="1"/>
              <a:t>ExternalDBApplicationResult</a:t>
            </a:r>
            <a:r>
              <a:rPr lang="en-US" sz="1800" dirty="0"/>
              <a:t> </a:t>
            </a:r>
            <a:r>
              <a:rPr lang="en-US" sz="1800" dirty="0" err="1"/>
              <a:t>OnStartup</a:t>
            </a:r>
            <a:r>
              <a:rPr lang="en-US" sz="1800" dirty="0"/>
              <a:t>(</a:t>
            </a:r>
            <a:r>
              <a:rPr lang="en-US" sz="1800" dirty="0" err="1"/>
              <a:t>Autodesk.Revit.ApplicationServices.ControlledApplication</a:t>
            </a:r>
            <a:r>
              <a:rPr lang="en-US" sz="1800" dirty="0"/>
              <a:t> </a:t>
            </a:r>
            <a:r>
              <a:rPr lang="en-US" sz="1800" dirty="0" smtClean="0"/>
              <a:t>	application</a:t>
            </a:r>
            <a:r>
              <a:rPr lang="en-US" sz="1800" dirty="0"/>
              <a:t>)</a:t>
            </a:r>
          </a:p>
          <a:p>
            <a:pPr marL="0" indent="0">
              <a:buNone/>
            </a:pPr>
            <a:r>
              <a:rPr lang="en-US" sz="1800" dirty="0"/>
              <a:t> </a:t>
            </a:r>
            <a:r>
              <a:rPr lang="en-US" sz="1800" dirty="0" smtClean="0"/>
              <a:t>     {</a:t>
            </a:r>
            <a:endParaRPr lang="en-US" sz="1800" dirty="0"/>
          </a:p>
          <a:p>
            <a:pPr marL="0" indent="0">
              <a:buNone/>
            </a:pPr>
            <a:r>
              <a:rPr lang="en-US" sz="1800" dirty="0" smtClean="0"/>
              <a:t>            </a:t>
            </a:r>
            <a:r>
              <a:rPr lang="en-US" sz="1800" dirty="0" err="1"/>
              <a:t>ExporterIFCRegistry.RegisterIFCExporter</a:t>
            </a:r>
            <a:r>
              <a:rPr lang="en-US" sz="1800" dirty="0"/>
              <a:t>(this);</a:t>
            </a:r>
          </a:p>
          <a:p>
            <a:pPr marL="0" indent="0">
              <a:buNone/>
            </a:pPr>
            <a:r>
              <a:rPr lang="en-US" sz="1800" dirty="0"/>
              <a:t>            return </a:t>
            </a:r>
            <a:r>
              <a:rPr lang="en-US" sz="1800" dirty="0" err="1"/>
              <a:t>ExternalDBApplicationResult.Succeeded</a:t>
            </a:r>
            <a:r>
              <a:rPr lang="en-US" sz="1800" dirty="0"/>
              <a:t>;</a:t>
            </a:r>
          </a:p>
          <a:p>
            <a:pPr marL="0" indent="0">
              <a:buNone/>
            </a:pPr>
            <a:r>
              <a:rPr lang="en-US" sz="1800" dirty="0"/>
              <a:t>      </a:t>
            </a:r>
            <a:r>
              <a:rPr lang="en-US" sz="1800" dirty="0" smtClean="0"/>
              <a:t>}</a:t>
            </a:r>
            <a:endParaRPr lang="en-US" sz="1800" dirty="0"/>
          </a:p>
          <a:p>
            <a:pPr lvl="1"/>
            <a:r>
              <a:rPr lang="en-GB" dirty="0" smtClean="0"/>
              <a:t>Only one exporter can be registered per Revit session.</a:t>
            </a:r>
          </a:p>
          <a:p>
            <a:r>
              <a:rPr lang="en-GB" dirty="0" err="1" smtClean="0"/>
              <a:t>ExporterIFCRegistry</a:t>
            </a:r>
            <a:r>
              <a:rPr lang="en-GB" dirty="0" smtClean="0"/>
              <a:t> expects object of type </a:t>
            </a:r>
            <a:r>
              <a:rPr lang="en-GB" dirty="0" err="1" smtClean="0"/>
              <a:t>IExporterIFC</a:t>
            </a:r>
            <a:endParaRPr lang="en-GB" dirty="0" smtClean="0"/>
          </a:p>
          <a:p>
            <a:r>
              <a:rPr lang="en-GB" dirty="0" smtClean="0"/>
              <a:t>Entry point for export: </a:t>
            </a:r>
          </a:p>
          <a:p>
            <a:pPr marL="284146" lvl="1" indent="0">
              <a:buNone/>
            </a:pPr>
            <a:r>
              <a:rPr lang="en-GB" sz="2400" dirty="0"/>
              <a:t>p</a:t>
            </a:r>
            <a:r>
              <a:rPr lang="en-GB" sz="2400" dirty="0" smtClean="0"/>
              <a:t>ublic </a:t>
            </a:r>
            <a:r>
              <a:rPr lang="en-US" sz="2400" dirty="0" smtClean="0"/>
              <a:t>void </a:t>
            </a:r>
            <a:r>
              <a:rPr lang="en-US" sz="2400" dirty="0" err="1" smtClean="0"/>
              <a:t>ExportIFC</a:t>
            </a:r>
            <a:r>
              <a:rPr lang="en-US" sz="2400" dirty="0" smtClean="0"/>
              <a:t>(</a:t>
            </a:r>
            <a:r>
              <a:rPr lang="en-US" sz="2400" dirty="0" err="1" smtClean="0"/>
              <a:t>Autodesk.Revit.DB.Document</a:t>
            </a:r>
            <a:r>
              <a:rPr lang="en-US" sz="2400" dirty="0" smtClean="0"/>
              <a:t>, </a:t>
            </a:r>
            <a:r>
              <a:rPr lang="en-US" sz="2400" dirty="0" err="1" smtClean="0"/>
              <a:t>ExporterIFC</a:t>
            </a:r>
            <a:r>
              <a:rPr lang="en-US" sz="2400" dirty="0" smtClean="0"/>
              <a:t>,    	</a:t>
            </a:r>
            <a:r>
              <a:rPr lang="en-US" sz="2400" dirty="0" err="1" smtClean="0"/>
              <a:t>Autodesk.Revit.DB.View</a:t>
            </a:r>
            <a:r>
              <a:rPr lang="en-US" sz="2400" dirty="0" smtClean="0"/>
              <a:t> </a:t>
            </a:r>
            <a:r>
              <a:rPr lang="en-US" sz="2400" dirty="0" err="1"/>
              <a:t>filterView</a:t>
            </a:r>
            <a:r>
              <a:rPr lang="en-US" sz="2400" dirty="0" smtClean="0"/>
              <a:t>)</a:t>
            </a:r>
          </a:p>
          <a:p>
            <a:pPr lvl="1"/>
            <a:r>
              <a:rPr lang="en-GB" dirty="0" err="1" smtClean="0"/>
              <a:t>FilterView</a:t>
            </a:r>
            <a:r>
              <a:rPr lang="en-GB" dirty="0" smtClean="0"/>
              <a:t> argument is optional, and is used for “Current View Only” export.</a:t>
            </a:r>
            <a:endParaRPr lang="en-US" dirty="0"/>
          </a:p>
          <a:p>
            <a:endParaRPr lang="en-US" dirty="0"/>
          </a:p>
          <a:p>
            <a:pPr marL="284146" lvl="1" indent="0">
              <a:buNone/>
            </a:pPr>
            <a:endParaRPr lang="en-US" dirty="0"/>
          </a:p>
        </p:txBody>
      </p:sp>
    </p:spTree>
    <p:extLst>
      <p:ext uri="{BB962C8B-B14F-4D97-AF65-F5344CB8AC3E}">
        <p14:creationId xmlns:p14="http://schemas.microsoft.com/office/powerpoint/2010/main" val="239676081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it works: </a:t>
            </a:r>
            <a:r>
              <a:rPr lang="en-GB" dirty="0" smtClean="0"/>
              <a:t>Top Level</a:t>
            </a:r>
            <a:endParaRPr lang="en-US" dirty="0"/>
          </a:p>
        </p:txBody>
      </p:sp>
      <p:sp>
        <p:nvSpPr>
          <p:cNvPr id="3" name="Content Placeholder 2"/>
          <p:cNvSpPr>
            <a:spLocks noGrp="1"/>
          </p:cNvSpPr>
          <p:nvPr>
            <p:ph idx="1"/>
          </p:nvPr>
        </p:nvSpPr>
        <p:spPr/>
        <p:txBody>
          <a:bodyPr/>
          <a:lstStyle/>
          <a:p>
            <a:r>
              <a:rPr lang="en-GB" dirty="0" err="1" smtClean="0"/>
              <a:t>ExporterIFC</a:t>
            </a:r>
            <a:r>
              <a:rPr lang="en-GB" dirty="0" smtClean="0"/>
              <a:t> class</a:t>
            </a:r>
          </a:p>
          <a:p>
            <a:pPr lvl="1"/>
            <a:r>
              <a:rPr lang="en-GB" dirty="0" smtClean="0"/>
              <a:t>No relation to </a:t>
            </a:r>
            <a:r>
              <a:rPr lang="en-GB" dirty="0" err="1" smtClean="0"/>
              <a:t>IExporterIFC</a:t>
            </a:r>
            <a:endParaRPr lang="en-GB" dirty="0" smtClean="0"/>
          </a:p>
          <a:p>
            <a:pPr lvl="1"/>
            <a:r>
              <a:rPr lang="en-GB" dirty="0" smtClean="0"/>
              <a:t>Initialized in native code</a:t>
            </a:r>
            <a:endParaRPr lang="en-GB" dirty="0"/>
          </a:p>
          <a:p>
            <a:pPr lvl="1"/>
            <a:r>
              <a:rPr lang="en-GB" dirty="0" smtClean="0"/>
              <a:t>Allows interaction between native code and .NET code</a:t>
            </a:r>
          </a:p>
          <a:p>
            <a:pPr lvl="2"/>
            <a:r>
              <a:rPr lang="en-GB" dirty="0" smtClean="0"/>
              <a:t>Including access to EDM toolkit that reads and writes IFC files</a:t>
            </a:r>
          </a:p>
          <a:p>
            <a:pPr lvl="1"/>
            <a:r>
              <a:rPr lang="en-GB" dirty="0" smtClean="0"/>
              <a:t>Needed for most </a:t>
            </a:r>
            <a:r>
              <a:rPr lang="en-GB" dirty="0" err="1" smtClean="0"/>
              <a:t>ExporterIFCUtils</a:t>
            </a:r>
            <a:r>
              <a:rPr lang="en-GB" dirty="0" smtClean="0"/>
              <a:t> IFC-specific API functions</a:t>
            </a:r>
          </a:p>
          <a:p>
            <a:r>
              <a:rPr lang="en-GB" dirty="0" err="1" smtClean="0"/>
              <a:t>ExporterIFCUtils</a:t>
            </a:r>
            <a:r>
              <a:rPr lang="en-GB" dirty="0" smtClean="0"/>
              <a:t> class</a:t>
            </a:r>
          </a:p>
          <a:p>
            <a:pPr lvl="1"/>
            <a:r>
              <a:rPr lang="en-GB" dirty="0" smtClean="0"/>
              <a:t>Allows access to utility functions in native code:</a:t>
            </a:r>
          </a:p>
          <a:p>
            <a:pPr lvl="2"/>
            <a:r>
              <a:rPr lang="en-GB" dirty="0" smtClean="0"/>
              <a:t>Legacy element export</a:t>
            </a:r>
          </a:p>
          <a:p>
            <a:pPr lvl="2"/>
            <a:r>
              <a:rPr lang="en-GB" dirty="0" smtClean="0"/>
              <a:t>Element access functions needed for export not in standard API</a:t>
            </a:r>
          </a:p>
          <a:p>
            <a:pPr lvl="3"/>
            <a:r>
              <a:rPr lang="en-GB" dirty="0" smtClean="0"/>
              <a:t>May be deprecated in future as some are moved to general Revit API</a:t>
            </a:r>
          </a:p>
          <a:p>
            <a:pPr lvl="2"/>
            <a:r>
              <a:rPr lang="en-GB" dirty="0" smtClean="0"/>
              <a:t>Routines not yet converted to .NET (e.g., some common property sets)</a:t>
            </a:r>
          </a:p>
          <a:p>
            <a:pPr lvl="3"/>
            <a:r>
              <a:rPr lang="en-GB" dirty="0" smtClean="0"/>
              <a:t>May be deprecated in future as some are replaced with .NET code</a:t>
            </a:r>
          </a:p>
          <a:p>
            <a:pPr lvl="3"/>
            <a:endParaRPr lang="en-GB" dirty="0" smtClean="0"/>
          </a:p>
          <a:p>
            <a:pPr lvl="1"/>
            <a:endParaRPr lang="en-GB" dirty="0" smtClean="0"/>
          </a:p>
          <a:p>
            <a:pPr marL="284146" lvl="1" indent="0">
              <a:buNone/>
            </a:pPr>
            <a:endParaRPr lang="en-US" dirty="0"/>
          </a:p>
        </p:txBody>
      </p:sp>
    </p:spTree>
    <p:extLst>
      <p:ext uri="{BB962C8B-B14F-4D97-AF65-F5344CB8AC3E}">
        <p14:creationId xmlns:p14="http://schemas.microsoft.com/office/powerpoint/2010/main" val="312429347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it works: </a:t>
            </a:r>
            <a:r>
              <a:rPr lang="en-GB" dirty="0" smtClean="0"/>
              <a:t>Top Level</a:t>
            </a:r>
            <a:endParaRPr lang="en-US" dirty="0"/>
          </a:p>
        </p:txBody>
      </p:sp>
      <p:sp>
        <p:nvSpPr>
          <p:cNvPr id="3" name="Content Placeholder 2"/>
          <p:cNvSpPr>
            <a:spLocks noGrp="1"/>
          </p:cNvSpPr>
          <p:nvPr>
            <p:ph idx="1"/>
          </p:nvPr>
        </p:nvSpPr>
        <p:spPr/>
        <p:txBody>
          <a:bodyPr/>
          <a:lstStyle/>
          <a:p>
            <a:r>
              <a:rPr lang="en-GB" dirty="0" err="1" smtClean="0"/>
              <a:t>BeginExport</a:t>
            </a:r>
            <a:r>
              <a:rPr lang="en-GB" dirty="0" smtClean="0"/>
              <a:t> routine initializes export</a:t>
            </a:r>
          </a:p>
          <a:p>
            <a:pPr lvl="1"/>
            <a:r>
              <a:rPr lang="en-GB" dirty="0" smtClean="0"/>
              <a:t>Initializes </a:t>
            </a:r>
            <a:r>
              <a:rPr lang="en-GB" dirty="0" err="1" smtClean="0"/>
              <a:t>IFCFile</a:t>
            </a:r>
            <a:r>
              <a:rPr lang="en-GB" dirty="0" smtClean="0"/>
              <a:t> based on schema.</a:t>
            </a:r>
          </a:p>
          <a:p>
            <a:pPr lvl="2"/>
            <a:r>
              <a:rPr lang="en-GB" dirty="0" smtClean="0"/>
              <a:t>IFC4 support would require adding option here.</a:t>
            </a:r>
          </a:p>
          <a:p>
            <a:pPr lvl="1"/>
            <a:r>
              <a:rPr lang="en-GB" dirty="0" smtClean="0"/>
              <a:t>Initializes property sets and quantities to use.</a:t>
            </a:r>
          </a:p>
          <a:p>
            <a:pPr lvl="1"/>
            <a:r>
              <a:rPr lang="en-GB" dirty="0" smtClean="0"/>
              <a:t>Creates unique and top-level IFC entities</a:t>
            </a:r>
          </a:p>
          <a:p>
            <a:pPr lvl="2"/>
            <a:r>
              <a:rPr lang="en-GB" dirty="0" smtClean="0"/>
              <a:t>Project</a:t>
            </a:r>
          </a:p>
          <a:p>
            <a:pPr lvl="2"/>
            <a:r>
              <a:rPr lang="en-GB" dirty="0" smtClean="0"/>
              <a:t>Building</a:t>
            </a:r>
          </a:p>
          <a:p>
            <a:pPr lvl="2"/>
            <a:r>
              <a:rPr lang="en-GB" dirty="0" smtClean="0"/>
              <a:t>Building Storeys</a:t>
            </a:r>
          </a:p>
          <a:p>
            <a:pPr lvl="3"/>
            <a:r>
              <a:rPr lang="en-GB" dirty="0" smtClean="0"/>
              <a:t>Building Storeys are a subset of Revit Levels, based on “Building Storey” parameter.</a:t>
            </a:r>
          </a:p>
          <a:p>
            <a:pPr lvl="2"/>
            <a:r>
              <a:rPr lang="en-GB" dirty="0" smtClean="0"/>
              <a:t>Commonly used directions and </a:t>
            </a:r>
            <a:r>
              <a:rPr lang="en-GB" dirty="0"/>
              <a:t>C</a:t>
            </a:r>
            <a:r>
              <a:rPr lang="en-GB" dirty="0" smtClean="0"/>
              <a:t>artesian points</a:t>
            </a:r>
          </a:p>
          <a:p>
            <a:pPr lvl="3"/>
            <a:endParaRPr lang="en-GB" dirty="0" smtClean="0"/>
          </a:p>
          <a:p>
            <a:pPr lvl="1"/>
            <a:endParaRPr lang="en-GB" dirty="0" smtClean="0"/>
          </a:p>
          <a:p>
            <a:pPr marL="284146" lvl="1" indent="0">
              <a:buNone/>
            </a:pPr>
            <a:endParaRPr lang="en-US" dirty="0"/>
          </a:p>
        </p:txBody>
      </p:sp>
    </p:spTree>
    <p:extLst>
      <p:ext uri="{BB962C8B-B14F-4D97-AF65-F5344CB8AC3E}">
        <p14:creationId xmlns:p14="http://schemas.microsoft.com/office/powerpoint/2010/main" val="419042525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works: Element Traversal</a:t>
            </a:r>
            <a:br>
              <a:rPr lang="en-GB" dirty="0" smtClean="0"/>
            </a:br>
            <a:endParaRPr lang="en-US" dirty="0"/>
          </a:p>
        </p:txBody>
      </p:sp>
      <p:sp>
        <p:nvSpPr>
          <p:cNvPr id="3" name="Content Placeholder 2"/>
          <p:cNvSpPr>
            <a:spLocks noGrp="1"/>
          </p:cNvSpPr>
          <p:nvPr>
            <p:ph idx="1"/>
          </p:nvPr>
        </p:nvSpPr>
        <p:spPr/>
        <p:txBody>
          <a:bodyPr/>
          <a:lstStyle/>
          <a:p>
            <a:r>
              <a:rPr lang="en-GB" dirty="0" smtClean="0"/>
              <a:t>List of potential elements comes from:</a:t>
            </a:r>
          </a:p>
          <a:p>
            <a:pPr lvl="1"/>
            <a:r>
              <a:rPr lang="en-GB" dirty="0" smtClean="0"/>
              <a:t>Document (default)</a:t>
            </a:r>
          </a:p>
          <a:p>
            <a:pPr lvl="1"/>
            <a:r>
              <a:rPr lang="en-GB" dirty="0" smtClean="0"/>
              <a:t>Current view, if a </a:t>
            </a:r>
            <a:r>
              <a:rPr lang="en-GB" dirty="0" err="1" smtClean="0"/>
              <a:t>FilterView</a:t>
            </a:r>
            <a:r>
              <a:rPr lang="en-GB" dirty="0" smtClean="0"/>
              <a:t> is provided</a:t>
            </a:r>
          </a:p>
          <a:p>
            <a:pPr lvl="1"/>
            <a:r>
              <a:rPr lang="en-GB" dirty="0" smtClean="0"/>
              <a:t>A list of elements, if the option “</a:t>
            </a:r>
            <a:r>
              <a:rPr lang="en-US" dirty="0" err="1" smtClean="0"/>
              <a:t>SingleElement</a:t>
            </a:r>
            <a:r>
              <a:rPr lang="en-US" dirty="0" smtClean="0"/>
              <a:t>” or “</a:t>
            </a:r>
            <a:r>
              <a:rPr lang="en-US" dirty="0" err="1" smtClean="0"/>
              <a:t>ElementsForExport</a:t>
            </a:r>
            <a:r>
              <a:rPr lang="en-US" dirty="0" smtClean="0"/>
              <a:t>” is used.</a:t>
            </a:r>
            <a:endParaRPr lang="en-GB" dirty="0" smtClean="0"/>
          </a:p>
          <a:p>
            <a:r>
              <a:rPr lang="en-GB" dirty="0"/>
              <a:t>Elements are filtered and exported in groups:</a:t>
            </a:r>
          </a:p>
          <a:p>
            <a:pPr lvl="1"/>
            <a:r>
              <a:rPr lang="en-GB" dirty="0" smtClean="0"/>
              <a:t>Spaces (Revit Rooms/MEP Spaces)</a:t>
            </a:r>
          </a:p>
          <a:p>
            <a:pPr lvl="2"/>
            <a:r>
              <a:rPr lang="en-GB" dirty="0" smtClean="0"/>
              <a:t>Will export 1</a:t>
            </a:r>
            <a:r>
              <a:rPr lang="en-GB" baseline="30000" dirty="0" smtClean="0"/>
              <a:t>st</a:t>
            </a:r>
            <a:r>
              <a:rPr lang="en-GB" dirty="0" smtClean="0"/>
              <a:t> level, 2</a:t>
            </a:r>
            <a:r>
              <a:rPr lang="en-GB" baseline="30000" dirty="0" smtClean="0"/>
              <a:t>nd</a:t>
            </a:r>
            <a:r>
              <a:rPr lang="en-GB" dirty="0" smtClean="0"/>
              <a:t> level, or no space boundaries based on options</a:t>
            </a:r>
          </a:p>
          <a:p>
            <a:pPr lvl="1"/>
            <a:r>
              <a:rPr lang="en-GB" dirty="0" smtClean="0"/>
              <a:t>All other elements</a:t>
            </a:r>
          </a:p>
          <a:p>
            <a:pPr lvl="2"/>
            <a:r>
              <a:rPr lang="en-GB" dirty="0" smtClean="0"/>
              <a:t>All supported 3D elements</a:t>
            </a:r>
          </a:p>
          <a:p>
            <a:pPr lvl="2"/>
            <a:r>
              <a:rPr lang="en-GB" dirty="0" smtClean="0"/>
              <a:t>Some 2D elements in plan view, as supported by IFC2x3, based on options</a:t>
            </a:r>
          </a:p>
          <a:p>
            <a:r>
              <a:rPr lang="en-GB" dirty="0" smtClean="0"/>
              <a:t>Post-processing happens afterwards.</a:t>
            </a:r>
          </a:p>
          <a:p>
            <a:pPr lvl="1"/>
            <a:r>
              <a:rPr lang="en-GB" dirty="0" smtClean="0"/>
              <a:t>Relations, connections, containment</a:t>
            </a:r>
          </a:p>
          <a:p>
            <a:pPr lvl="1"/>
            <a:endParaRPr lang="en-US" dirty="0"/>
          </a:p>
        </p:txBody>
      </p:sp>
    </p:spTree>
    <p:extLst>
      <p:ext uri="{BB962C8B-B14F-4D97-AF65-F5344CB8AC3E}">
        <p14:creationId xmlns:p14="http://schemas.microsoft.com/office/powerpoint/2010/main" val="280330827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US" dirty="0"/>
          </a:p>
        </p:txBody>
      </p:sp>
      <p:sp>
        <p:nvSpPr>
          <p:cNvPr id="3" name="Content Placeholder 2"/>
          <p:cNvSpPr>
            <a:spLocks noGrp="1"/>
          </p:cNvSpPr>
          <p:nvPr>
            <p:ph idx="1"/>
          </p:nvPr>
        </p:nvSpPr>
        <p:spPr/>
        <p:txBody>
          <a:bodyPr/>
          <a:lstStyle/>
          <a:p>
            <a:r>
              <a:rPr lang="en-GB" dirty="0" smtClean="0"/>
              <a:t>Introduction (10 minutes)</a:t>
            </a:r>
          </a:p>
          <a:p>
            <a:pPr lvl="1"/>
            <a:r>
              <a:rPr lang="en-GB" dirty="0" smtClean="0"/>
              <a:t>History of IFC in Revit</a:t>
            </a:r>
          </a:p>
          <a:p>
            <a:pPr lvl="1"/>
            <a:r>
              <a:rPr lang="en-GB" dirty="0" smtClean="0"/>
              <a:t>Why Open Source?</a:t>
            </a:r>
            <a:endParaRPr lang="en-GB" dirty="0"/>
          </a:p>
          <a:p>
            <a:endParaRPr lang="en-GB" dirty="0" smtClean="0"/>
          </a:p>
          <a:p>
            <a:r>
              <a:rPr lang="en-GB" dirty="0" smtClean="0"/>
              <a:t>How the Code Works (45 minutes)</a:t>
            </a:r>
          </a:p>
          <a:p>
            <a:pPr lvl="1"/>
            <a:r>
              <a:rPr lang="en-GB" dirty="0" smtClean="0"/>
              <a:t>Overall Structure of Code</a:t>
            </a:r>
          </a:p>
          <a:p>
            <a:pPr lvl="1"/>
            <a:r>
              <a:rPr lang="en-GB" dirty="0" smtClean="0"/>
              <a:t>Key points of interest (e.g. Element traversal, Property Sets)</a:t>
            </a:r>
          </a:p>
          <a:p>
            <a:pPr lvl="1"/>
            <a:r>
              <a:rPr lang="en-GB" dirty="0" smtClean="0"/>
              <a:t>Look at alternate UI</a:t>
            </a:r>
            <a:endParaRPr lang="en-GB" dirty="0"/>
          </a:p>
          <a:p>
            <a:endParaRPr lang="en-GB" dirty="0" smtClean="0"/>
          </a:p>
          <a:p>
            <a:r>
              <a:rPr lang="en-GB" dirty="0" smtClean="0"/>
              <a:t>Conclusion (5 minutes)</a:t>
            </a:r>
          </a:p>
          <a:p>
            <a:endParaRPr lang="en-GB" dirty="0"/>
          </a:p>
          <a:p>
            <a:r>
              <a:rPr lang="en-GB" dirty="0" smtClean="0"/>
              <a:t>Questions (30 minutes): ask at any time!</a:t>
            </a:r>
            <a:endParaRPr lang="en-US" dirty="0"/>
          </a:p>
        </p:txBody>
      </p:sp>
    </p:spTree>
    <p:extLst>
      <p:ext uri="{BB962C8B-B14F-4D97-AF65-F5344CB8AC3E}">
        <p14:creationId xmlns:p14="http://schemas.microsoft.com/office/powerpoint/2010/main" val="351052004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it works: Element </a:t>
            </a:r>
            <a:r>
              <a:rPr lang="en-GB" dirty="0" smtClean="0"/>
              <a:t>Processing</a:t>
            </a:r>
            <a:endParaRPr lang="en-US" dirty="0"/>
          </a:p>
        </p:txBody>
      </p:sp>
      <p:sp>
        <p:nvSpPr>
          <p:cNvPr id="3" name="Content Placeholder 2"/>
          <p:cNvSpPr>
            <a:spLocks noGrp="1"/>
          </p:cNvSpPr>
          <p:nvPr>
            <p:ph idx="1"/>
          </p:nvPr>
        </p:nvSpPr>
        <p:spPr/>
        <p:txBody>
          <a:bodyPr/>
          <a:lstStyle/>
          <a:p>
            <a:r>
              <a:rPr lang="en-GB" dirty="0" smtClean="0"/>
              <a:t>Each element is handled as generically as possible.</a:t>
            </a:r>
          </a:p>
          <a:p>
            <a:r>
              <a:rPr lang="en-GB" dirty="0" smtClean="0"/>
              <a:t>An element may correspond to one or more </a:t>
            </a:r>
            <a:r>
              <a:rPr lang="en-GB" dirty="0" err="1" smtClean="0"/>
              <a:t>IfcBuildingElements</a:t>
            </a:r>
            <a:r>
              <a:rPr lang="en-GB" dirty="0" smtClean="0"/>
              <a:t>, and many entities.</a:t>
            </a:r>
          </a:p>
          <a:p>
            <a:pPr lvl="1"/>
            <a:r>
              <a:rPr lang="en-GB" dirty="0" smtClean="0"/>
              <a:t>In the cases where there is a 1-to-1 correspondence, we can generate a consistent GUID.</a:t>
            </a:r>
          </a:p>
          <a:p>
            <a:pPr lvl="1"/>
            <a:r>
              <a:rPr lang="en-GB" dirty="0" smtClean="0"/>
              <a:t>In cases where there is a 1-to-many correspondence, we may need to generate some random GUIDs for each export.</a:t>
            </a:r>
          </a:p>
          <a:p>
            <a:r>
              <a:rPr lang="en-GB" dirty="0" smtClean="0"/>
              <a:t>Some information may be cached for later processing.</a:t>
            </a:r>
          </a:p>
        </p:txBody>
      </p:sp>
    </p:spTree>
    <p:extLst>
      <p:ext uri="{BB962C8B-B14F-4D97-AF65-F5344CB8AC3E}">
        <p14:creationId xmlns:p14="http://schemas.microsoft.com/office/powerpoint/2010/main" val="358056143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 Processing, Simple example: exporting a Ceiling</a:t>
            </a:r>
            <a:endParaRPr lang="en-US" dirty="0"/>
          </a:p>
        </p:txBody>
      </p:sp>
      <p:sp>
        <p:nvSpPr>
          <p:cNvPr id="3" name="Content Placeholder 2"/>
          <p:cNvSpPr>
            <a:spLocks noGrp="1"/>
          </p:cNvSpPr>
          <p:nvPr>
            <p:ph idx="1"/>
          </p:nvPr>
        </p:nvSpPr>
        <p:spPr/>
        <p:txBody>
          <a:bodyPr/>
          <a:lstStyle/>
          <a:p>
            <a:r>
              <a:rPr lang="en-US" dirty="0" err="1" smtClean="0"/>
              <a:t>CeilingExporter</a:t>
            </a:r>
            <a:r>
              <a:rPr lang="en-US" dirty="0" smtClean="0"/>
              <a:t> contains two public export methods:</a:t>
            </a:r>
          </a:p>
          <a:p>
            <a:pPr marL="0" indent="0">
              <a:buNone/>
            </a:pPr>
            <a:r>
              <a:rPr lang="en-US" sz="2000" dirty="0" smtClean="0"/>
              <a:t>	public </a:t>
            </a:r>
            <a:r>
              <a:rPr lang="en-US" sz="2000" dirty="0"/>
              <a:t>static void </a:t>
            </a:r>
            <a:r>
              <a:rPr lang="en-US" sz="2000" dirty="0" err="1" smtClean="0"/>
              <a:t>ExportCeilingElement</a:t>
            </a:r>
            <a:r>
              <a:rPr lang="en-US" sz="2000" dirty="0" smtClean="0"/>
              <a:t>(</a:t>
            </a:r>
            <a:r>
              <a:rPr lang="en-US" sz="2000" dirty="0" err="1" smtClean="0"/>
              <a:t>ExporterIFC</a:t>
            </a:r>
            <a:r>
              <a:rPr lang="en-US" sz="2000" dirty="0" smtClean="0"/>
              <a:t>, Ceiling, GeometryElement, 				</a:t>
            </a:r>
            <a:r>
              <a:rPr lang="en-US" sz="2000" dirty="0" err="1" smtClean="0"/>
              <a:t>IFCProductWrapper</a:t>
            </a:r>
            <a:r>
              <a:rPr lang="en-US" sz="2000" dirty="0" smtClean="0"/>
              <a:t>)</a:t>
            </a:r>
            <a:endParaRPr lang="en-US" sz="2000" dirty="0"/>
          </a:p>
          <a:p>
            <a:pPr marL="0" indent="0">
              <a:buNone/>
            </a:pPr>
            <a:r>
              <a:rPr lang="en-US" dirty="0" smtClean="0"/>
              <a:t>	</a:t>
            </a:r>
            <a:r>
              <a:rPr lang="en-US" sz="2000" dirty="0" smtClean="0"/>
              <a:t>public </a:t>
            </a:r>
            <a:r>
              <a:rPr lang="en-US" sz="2000" dirty="0"/>
              <a:t>static void </a:t>
            </a:r>
            <a:r>
              <a:rPr lang="en-US" sz="2000" dirty="0" err="1" smtClean="0"/>
              <a:t>ExportCovering</a:t>
            </a:r>
            <a:r>
              <a:rPr lang="en-US" sz="2000" dirty="0" smtClean="0"/>
              <a:t>(</a:t>
            </a:r>
            <a:r>
              <a:rPr lang="en-US" sz="2000" dirty="0" err="1" smtClean="0"/>
              <a:t>ExporterIFC</a:t>
            </a:r>
            <a:r>
              <a:rPr lang="en-US" sz="2000" dirty="0" smtClean="0"/>
              <a:t>, Element, GeometryElement, </a:t>
            </a:r>
            <a:r>
              <a:rPr lang="en-US" sz="2000" dirty="0"/>
              <a:t>string ifcEnumType, </a:t>
            </a:r>
            <a:r>
              <a:rPr lang="en-US" sz="2000" dirty="0" smtClean="0"/>
              <a:t>		</a:t>
            </a:r>
            <a:r>
              <a:rPr lang="en-US" sz="2000" dirty="0" err="1" smtClean="0"/>
              <a:t>IFCProductWrapper</a:t>
            </a:r>
            <a:r>
              <a:rPr lang="en-US" sz="2000" dirty="0" smtClean="0"/>
              <a:t>)</a:t>
            </a:r>
          </a:p>
          <a:p>
            <a:pPr lvl="1"/>
            <a:r>
              <a:rPr lang="en-US" dirty="0" smtClean="0"/>
              <a:t>First function is for real Revit ceilings</a:t>
            </a:r>
          </a:p>
          <a:p>
            <a:pPr lvl="2"/>
            <a:r>
              <a:rPr lang="en-GB" dirty="0"/>
              <a:t>Element and </a:t>
            </a:r>
            <a:r>
              <a:rPr lang="en-GB" dirty="0" err="1"/>
              <a:t>GeometryElement</a:t>
            </a:r>
            <a:r>
              <a:rPr lang="en-GB" dirty="0"/>
              <a:t> are the element and its geometry.</a:t>
            </a:r>
          </a:p>
          <a:p>
            <a:pPr lvl="2"/>
            <a:r>
              <a:rPr lang="en-GB" dirty="0" smtClean="0"/>
              <a:t>The type of </a:t>
            </a:r>
            <a:r>
              <a:rPr lang="en-GB" dirty="0" err="1" smtClean="0"/>
              <a:t>IfcCovering</a:t>
            </a:r>
            <a:r>
              <a:rPr lang="en-GB" dirty="0" smtClean="0"/>
              <a:t> is determined by </a:t>
            </a:r>
            <a:r>
              <a:rPr lang="en-US" dirty="0" err="1"/>
              <a:t>CategoryUtil.GetIFCEnumTypeName</a:t>
            </a:r>
            <a:endParaRPr lang="en-US" dirty="0"/>
          </a:p>
          <a:p>
            <a:pPr lvl="3"/>
            <a:r>
              <a:rPr lang="en-GB" dirty="0" smtClean="0"/>
              <a:t>Uses IFC Export Layer Table and “</a:t>
            </a:r>
            <a:r>
              <a:rPr lang="en-GB" dirty="0" err="1" smtClean="0"/>
              <a:t>ExportType</a:t>
            </a:r>
            <a:r>
              <a:rPr lang="en-GB" dirty="0" smtClean="0"/>
              <a:t>” shared parameter</a:t>
            </a:r>
          </a:p>
          <a:p>
            <a:pPr lvl="2"/>
            <a:r>
              <a:rPr lang="en-GB" dirty="0" smtClean="0"/>
              <a:t>The </a:t>
            </a:r>
            <a:r>
              <a:rPr lang="en-US" dirty="0" err="1" smtClean="0"/>
              <a:t>IFCProductWrapper</a:t>
            </a:r>
            <a:r>
              <a:rPr lang="en-US" dirty="0" smtClean="0"/>
              <a:t> class collects all of the </a:t>
            </a:r>
            <a:r>
              <a:rPr lang="en-US" dirty="0" err="1" smtClean="0"/>
              <a:t>IfcProducts</a:t>
            </a:r>
            <a:r>
              <a:rPr lang="en-US" dirty="0" smtClean="0"/>
              <a:t> created</a:t>
            </a:r>
          </a:p>
          <a:p>
            <a:pPr lvl="3"/>
            <a:r>
              <a:rPr lang="en-GB" dirty="0" smtClean="0"/>
              <a:t>Allows us to set property sets for multiple IFC entities based on the element.</a:t>
            </a:r>
          </a:p>
          <a:p>
            <a:pPr lvl="2"/>
            <a:r>
              <a:rPr lang="en-GB" dirty="0" smtClean="0"/>
              <a:t>Calls the second function with the appropriate type.</a:t>
            </a:r>
          </a:p>
          <a:p>
            <a:pPr lvl="2"/>
            <a:endParaRPr lang="en-US" dirty="0" smtClean="0"/>
          </a:p>
          <a:p>
            <a:pPr lvl="1"/>
            <a:r>
              <a:rPr lang="en-US" dirty="0"/>
              <a:t>S</a:t>
            </a:r>
            <a:r>
              <a:rPr lang="en-US" dirty="0" smtClean="0"/>
              <a:t>econd function is for other elements with the Ceiling category</a:t>
            </a:r>
          </a:p>
          <a:p>
            <a:pPr lvl="2"/>
            <a:r>
              <a:rPr lang="en-GB" dirty="0" smtClean="0"/>
              <a:t>Does the actual export work.</a:t>
            </a:r>
          </a:p>
          <a:p>
            <a:pPr lvl="2"/>
            <a:r>
              <a:rPr lang="en-GB" dirty="0" smtClean="0"/>
              <a:t>28 lines of code (not including brackets and empty lines)</a:t>
            </a:r>
            <a:endParaRPr lang="en-US" dirty="0" smtClean="0"/>
          </a:p>
        </p:txBody>
      </p:sp>
    </p:spTree>
    <p:extLst>
      <p:ext uri="{BB962C8B-B14F-4D97-AF65-F5344CB8AC3E}">
        <p14:creationId xmlns:p14="http://schemas.microsoft.com/office/powerpoint/2010/main" val="387961715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 Processing, Simple example: exporting a Ceiling</a:t>
            </a:r>
            <a:endParaRPr lang="en-US" dirty="0"/>
          </a:p>
        </p:txBody>
      </p:sp>
      <p:sp>
        <p:nvSpPr>
          <p:cNvPr id="3" name="Content Placeholder 2"/>
          <p:cNvSpPr>
            <a:spLocks noGrp="1"/>
          </p:cNvSpPr>
          <p:nvPr>
            <p:ph idx="1"/>
          </p:nvPr>
        </p:nvSpPr>
        <p:spPr/>
        <p:txBody>
          <a:bodyPr/>
          <a:lstStyle/>
          <a:p>
            <a:r>
              <a:rPr lang="en-US" dirty="0" smtClean="0"/>
              <a:t>ExportCovering function does the actual export.  Key points:</a:t>
            </a:r>
            <a:endParaRPr lang="en-US" sz="1600" dirty="0"/>
          </a:p>
          <a:p>
            <a:pPr lvl="1"/>
            <a:r>
              <a:rPr lang="en-GB" dirty="0" smtClean="0"/>
              <a:t>Checks if element is being exported as a whole or as parts</a:t>
            </a:r>
          </a:p>
          <a:p>
            <a:pPr marL="0" indent="0">
              <a:buNone/>
            </a:pPr>
            <a:r>
              <a:rPr lang="en-US" sz="1800" dirty="0"/>
              <a:t> </a:t>
            </a:r>
            <a:r>
              <a:rPr lang="en-US" sz="1800" dirty="0" smtClean="0"/>
              <a:t>        </a:t>
            </a:r>
            <a:r>
              <a:rPr lang="en-US" sz="2000" dirty="0" err="1" smtClean="0"/>
              <a:t>bool</a:t>
            </a:r>
            <a:r>
              <a:rPr lang="en-US" sz="2000" dirty="0" smtClean="0"/>
              <a:t> </a:t>
            </a:r>
            <a:r>
              <a:rPr lang="en-US" sz="2000" dirty="0" err="1"/>
              <a:t>exportParts</a:t>
            </a:r>
            <a:r>
              <a:rPr lang="en-US" sz="2000" dirty="0"/>
              <a:t> = </a:t>
            </a:r>
            <a:r>
              <a:rPr lang="en-US" sz="2000" dirty="0" err="1"/>
              <a:t>PartExporter.CanExportParts</a:t>
            </a:r>
            <a:r>
              <a:rPr lang="en-US" sz="2000" dirty="0"/>
              <a:t>(element);</a:t>
            </a:r>
          </a:p>
          <a:p>
            <a:pPr marL="0" indent="0">
              <a:buNone/>
            </a:pPr>
            <a:r>
              <a:rPr lang="en-US" sz="2000" dirty="0"/>
              <a:t> </a:t>
            </a:r>
            <a:r>
              <a:rPr lang="en-US" sz="2000" dirty="0" smtClean="0"/>
              <a:t>       if </a:t>
            </a:r>
            <a:r>
              <a:rPr lang="en-US" sz="2000" dirty="0"/>
              <a:t>(</a:t>
            </a:r>
            <a:r>
              <a:rPr lang="en-US" sz="2000" dirty="0" err="1"/>
              <a:t>exportParts</a:t>
            </a:r>
            <a:r>
              <a:rPr lang="en-US" sz="2000" dirty="0"/>
              <a:t> &amp;&amp; !</a:t>
            </a:r>
            <a:r>
              <a:rPr lang="en-US" sz="2000" dirty="0" err="1"/>
              <a:t>PartExporter.CanExportElementInPartExport</a:t>
            </a:r>
            <a:r>
              <a:rPr lang="en-US" sz="2000" dirty="0"/>
              <a:t>(element, </a:t>
            </a:r>
            <a:r>
              <a:rPr lang="en-US" sz="2000" dirty="0" err="1"/>
              <a:t>element.Level.Id</a:t>
            </a:r>
            <a:r>
              <a:rPr lang="en-US" sz="2000" dirty="0"/>
              <a:t>, false))</a:t>
            </a:r>
          </a:p>
          <a:p>
            <a:pPr marL="0" indent="0">
              <a:buNone/>
            </a:pPr>
            <a:r>
              <a:rPr lang="en-US" sz="2000" dirty="0"/>
              <a:t>	</a:t>
            </a:r>
            <a:r>
              <a:rPr lang="en-US" sz="2000" dirty="0" smtClean="0"/>
              <a:t>	return</a:t>
            </a:r>
            <a:r>
              <a:rPr lang="en-US" sz="2000" dirty="0"/>
              <a:t>;</a:t>
            </a:r>
          </a:p>
          <a:p>
            <a:pPr lvl="1"/>
            <a:r>
              <a:rPr lang="en-GB" dirty="0" smtClean="0"/>
              <a:t>Starts an </a:t>
            </a:r>
            <a:r>
              <a:rPr lang="en-GB" dirty="0" err="1" smtClean="0"/>
              <a:t>IFCTransaction</a:t>
            </a:r>
            <a:r>
              <a:rPr lang="en-GB" dirty="0" smtClean="0"/>
              <a:t> block</a:t>
            </a:r>
          </a:p>
          <a:p>
            <a:pPr marL="284146" lvl="1" indent="0">
              <a:buNone/>
            </a:pPr>
            <a:r>
              <a:rPr lang="en-US" dirty="0" smtClean="0"/>
              <a:t>   </a:t>
            </a:r>
            <a:r>
              <a:rPr lang="en-US" sz="2000" dirty="0" smtClean="0"/>
              <a:t>using </a:t>
            </a:r>
            <a:r>
              <a:rPr lang="en-US" sz="2000" dirty="0"/>
              <a:t>(</a:t>
            </a:r>
            <a:r>
              <a:rPr lang="en-US" sz="2000" dirty="0" err="1"/>
              <a:t>IFCTransaction</a:t>
            </a:r>
            <a:r>
              <a:rPr lang="en-US" sz="2000" dirty="0"/>
              <a:t> transaction = new </a:t>
            </a:r>
            <a:r>
              <a:rPr lang="en-US" sz="2000" dirty="0" err="1"/>
              <a:t>IFCTransaction</a:t>
            </a:r>
            <a:r>
              <a:rPr lang="en-US" sz="2000" dirty="0"/>
              <a:t>(file))</a:t>
            </a:r>
          </a:p>
          <a:p>
            <a:pPr lvl="2"/>
            <a:r>
              <a:rPr lang="en-GB" dirty="0" smtClean="0"/>
              <a:t>Not a Revit transaction</a:t>
            </a:r>
          </a:p>
          <a:p>
            <a:pPr lvl="2"/>
            <a:r>
              <a:rPr lang="en-GB" dirty="0"/>
              <a:t>A</a:t>
            </a:r>
            <a:r>
              <a:rPr lang="en-GB" dirty="0" smtClean="0"/>
              <a:t>llows automatic deleting IFC entities from partially exported elements</a:t>
            </a:r>
            <a:endParaRPr lang="en-GB" dirty="0"/>
          </a:p>
          <a:p>
            <a:pPr lvl="1"/>
            <a:r>
              <a:rPr lang="en-GB" dirty="0" smtClean="0"/>
              <a:t>Starts an </a:t>
            </a:r>
            <a:r>
              <a:rPr lang="en-US" dirty="0" err="1" smtClean="0"/>
              <a:t>IFCPlacementSetter</a:t>
            </a:r>
            <a:r>
              <a:rPr lang="en-US" dirty="0"/>
              <a:t> </a:t>
            </a:r>
            <a:r>
              <a:rPr lang="en-US" dirty="0" smtClean="0"/>
              <a:t>block</a:t>
            </a:r>
          </a:p>
          <a:p>
            <a:pPr marL="0" indent="0">
              <a:buNone/>
            </a:pPr>
            <a:r>
              <a:rPr lang="en-US" sz="2000" dirty="0" smtClean="0"/>
              <a:t>        using </a:t>
            </a:r>
            <a:r>
              <a:rPr lang="en-US" sz="2000" dirty="0"/>
              <a:t>(</a:t>
            </a:r>
            <a:r>
              <a:rPr lang="en-US" sz="2000" dirty="0" err="1"/>
              <a:t>IFCPlacementSetter</a:t>
            </a:r>
            <a:r>
              <a:rPr lang="en-US" sz="2000" dirty="0"/>
              <a:t> setter = </a:t>
            </a:r>
            <a:r>
              <a:rPr lang="en-US" sz="2000" dirty="0" err="1"/>
              <a:t>IFCPlacementSetter.Create</a:t>
            </a:r>
            <a:r>
              <a:rPr lang="en-US" sz="2000" dirty="0"/>
              <a:t>(</a:t>
            </a:r>
            <a:r>
              <a:rPr lang="en-US" sz="2000" dirty="0" err="1"/>
              <a:t>exporterIFC</a:t>
            </a:r>
            <a:r>
              <a:rPr lang="en-US" sz="2000" dirty="0"/>
              <a:t>, element</a:t>
            </a:r>
            <a:r>
              <a:rPr lang="en-US" sz="2000" dirty="0" smtClean="0"/>
              <a:t>))</a:t>
            </a:r>
            <a:endParaRPr lang="en-US" dirty="0" smtClean="0"/>
          </a:p>
          <a:p>
            <a:pPr lvl="2"/>
            <a:r>
              <a:rPr lang="en-GB" dirty="0" smtClean="0"/>
              <a:t>Creates the </a:t>
            </a:r>
            <a:r>
              <a:rPr lang="en-GB" dirty="0" err="1" smtClean="0"/>
              <a:t>IfcLocalPlacement</a:t>
            </a:r>
            <a:r>
              <a:rPr lang="en-GB" dirty="0" smtClean="0"/>
              <a:t> for the element</a:t>
            </a:r>
          </a:p>
          <a:p>
            <a:pPr lvl="2"/>
            <a:r>
              <a:rPr lang="en-GB" dirty="0" smtClean="0"/>
              <a:t>Sets the transforms for the geometry to be in the correct  coordinate system</a:t>
            </a:r>
            <a:endParaRPr lang="en-US" dirty="0"/>
          </a:p>
        </p:txBody>
      </p:sp>
    </p:spTree>
    <p:extLst>
      <p:ext uri="{BB962C8B-B14F-4D97-AF65-F5344CB8AC3E}">
        <p14:creationId xmlns:p14="http://schemas.microsoft.com/office/powerpoint/2010/main" val="59346714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 Processing, Simple example: exporting a Ceiling</a:t>
            </a:r>
            <a:endParaRPr lang="en-US" dirty="0"/>
          </a:p>
        </p:txBody>
      </p:sp>
      <p:sp>
        <p:nvSpPr>
          <p:cNvPr id="3" name="Content Placeholder 2"/>
          <p:cNvSpPr>
            <a:spLocks noGrp="1"/>
          </p:cNvSpPr>
          <p:nvPr>
            <p:ph idx="1"/>
          </p:nvPr>
        </p:nvSpPr>
        <p:spPr/>
        <p:txBody>
          <a:bodyPr/>
          <a:lstStyle/>
          <a:p>
            <a:r>
              <a:rPr lang="en-US" dirty="0" smtClean="0"/>
              <a:t>Key points continued:</a:t>
            </a:r>
            <a:endParaRPr lang="en-US" sz="1600" dirty="0"/>
          </a:p>
          <a:p>
            <a:pPr lvl="1"/>
            <a:r>
              <a:rPr lang="en-GB" dirty="0" smtClean="0"/>
              <a:t>Exports geometry as a surface model</a:t>
            </a:r>
          </a:p>
          <a:p>
            <a:pPr marL="0" indent="0">
              <a:buNone/>
            </a:pPr>
            <a:r>
              <a:rPr lang="en-US" sz="1800" dirty="0" smtClean="0"/>
              <a:t>         </a:t>
            </a:r>
            <a:r>
              <a:rPr lang="en-US" sz="2000" dirty="0" err="1" smtClean="0"/>
              <a:t>IFCAnyHandle</a:t>
            </a:r>
            <a:r>
              <a:rPr lang="en-US" sz="2000" dirty="0" smtClean="0"/>
              <a:t> </a:t>
            </a:r>
            <a:r>
              <a:rPr lang="en-US" sz="2000" dirty="0" err="1"/>
              <a:t>prodRep</a:t>
            </a:r>
            <a:r>
              <a:rPr lang="en-US" sz="2000" dirty="0"/>
              <a:t> = </a:t>
            </a:r>
            <a:r>
              <a:rPr lang="en-US" sz="2000" dirty="0" err="1"/>
              <a:t>exportParts</a:t>
            </a:r>
            <a:r>
              <a:rPr lang="en-US" sz="2000" dirty="0"/>
              <a:t> ? null : </a:t>
            </a:r>
            <a:r>
              <a:rPr lang="en-US" sz="2000" dirty="0" smtClean="0"/>
              <a:t>	</a:t>
            </a:r>
            <a:r>
              <a:rPr lang="en-US" sz="2000" dirty="0" err="1" smtClean="0"/>
              <a:t>RepresentationUtil.CreateSurfaceProductDefinitionShape</a:t>
            </a:r>
            <a:r>
              <a:rPr lang="en-US" sz="2000" dirty="0" smtClean="0"/>
              <a:t>(</a:t>
            </a:r>
            <a:r>
              <a:rPr lang="en-US" sz="2000" dirty="0" err="1" smtClean="0"/>
              <a:t>exporterIFC</a:t>
            </a:r>
            <a:r>
              <a:rPr lang="en-US" sz="2000" dirty="0" smtClean="0"/>
              <a:t>, element</a:t>
            </a:r>
            <a:r>
              <a:rPr lang="en-US" sz="2000" dirty="0"/>
              <a:t>, </a:t>
            </a:r>
            <a:r>
              <a:rPr lang="en-US" sz="2000" dirty="0" err="1"/>
              <a:t>geomElem</a:t>
            </a:r>
            <a:r>
              <a:rPr lang="en-US" sz="2000" dirty="0"/>
              <a:t>, </a:t>
            </a:r>
            <a:r>
              <a:rPr lang="en-US" sz="2000" dirty="0" smtClean="0"/>
              <a:t>	    false</a:t>
            </a:r>
            <a:r>
              <a:rPr lang="en-US" sz="2000" dirty="0"/>
              <a:t>, false</a:t>
            </a:r>
            <a:r>
              <a:rPr lang="en-US" sz="2000" dirty="0" smtClean="0"/>
              <a:t>);</a:t>
            </a:r>
          </a:p>
          <a:p>
            <a:pPr lvl="2"/>
            <a:r>
              <a:rPr lang="en-GB" dirty="0" smtClean="0"/>
              <a:t>Generic routine that works for any element exported as a surface model</a:t>
            </a:r>
            <a:endParaRPr lang="en-US" dirty="0"/>
          </a:p>
          <a:p>
            <a:pPr lvl="1"/>
            <a:r>
              <a:rPr lang="en-GB" dirty="0" smtClean="0"/>
              <a:t>Gather generic </a:t>
            </a:r>
            <a:r>
              <a:rPr lang="en-GB" dirty="0" err="1" smtClean="0"/>
              <a:t>IfcObject</a:t>
            </a:r>
            <a:r>
              <a:rPr lang="en-GB" dirty="0" smtClean="0"/>
              <a:t> information</a:t>
            </a:r>
          </a:p>
          <a:p>
            <a:pPr marL="0" indent="0">
              <a:buNone/>
            </a:pPr>
            <a:r>
              <a:rPr lang="en-US" dirty="0" smtClean="0"/>
              <a:t>     </a:t>
            </a:r>
            <a:r>
              <a:rPr lang="en-US" sz="2000" dirty="0" smtClean="0"/>
              <a:t>string </a:t>
            </a:r>
            <a:r>
              <a:rPr lang="en-US" sz="2000" dirty="0" err="1"/>
              <a:t>instanceGUID</a:t>
            </a:r>
            <a:r>
              <a:rPr lang="en-US" sz="2000" dirty="0"/>
              <a:t> = </a:t>
            </a:r>
            <a:r>
              <a:rPr lang="en-US" sz="2000" dirty="0" err="1"/>
              <a:t>ExporterIFCUtils.CreateGUID</a:t>
            </a:r>
            <a:r>
              <a:rPr lang="en-US" sz="2000" dirty="0"/>
              <a:t>(element);</a:t>
            </a:r>
          </a:p>
          <a:p>
            <a:pPr marL="0" indent="0">
              <a:buNone/>
            </a:pPr>
            <a:r>
              <a:rPr lang="en-US" sz="2000" dirty="0" smtClean="0"/>
              <a:t>        string </a:t>
            </a:r>
            <a:r>
              <a:rPr lang="en-US" sz="2000" dirty="0" err="1"/>
              <a:t>origInstanceName</a:t>
            </a:r>
            <a:r>
              <a:rPr lang="en-US" sz="2000" dirty="0"/>
              <a:t> = </a:t>
            </a:r>
            <a:r>
              <a:rPr lang="en-US" sz="2000" dirty="0" err="1"/>
              <a:t>exporterIFC.GetName</a:t>
            </a:r>
            <a:r>
              <a:rPr lang="en-US" sz="2000" dirty="0"/>
              <a:t>();</a:t>
            </a:r>
          </a:p>
          <a:p>
            <a:pPr marL="0" indent="0">
              <a:buNone/>
            </a:pPr>
            <a:r>
              <a:rPr lang="en-US" sz="2000" dirty="0" smtClean="0"/>
              <a:t>        string </a:t>
            </a:r>
            <a:r>
              <a:rPr lang="en-US" sz="2000" dirty="0" err="1"/>
              <a:t>instanceName</a:t>
            </a:r>
            <a:r>
              <a:rPr lang="en-US" sz="2000" dirty="0"/>
              <a:t> = </a:t>
            </a:r>
            <a:r>
              <a:rPr lang="en-US" sz="2000" dirty="0" err="1"/>
              <a:t>NamingUtil.GetNameOverride</a:t>
            </a:r>
            <a:r>
              <a:rPr lang="en-US" sz="2000" dirty="0"/>
              <a:t>(element, </a:t>
            </a:r>
            <a:r>
              <a:rPr lang="en-US" sz="2000" dirty="0" err="1"/>
              <a:t>origInstanceName</a:t>
            </a:r>
            <a:r>
              <a:rPr lang="en-US" sz="2000" dirty="0"/>
              <a:t>);</a:t>
            </a:r>
          </a:p>
          <a:p>
            <a:pPr marL="0" indent="0">
              <a:buNone/>
            </a:pPr>
            <a:r>
              <a:rPr lang="en-US" sz="2000" dirty="0" smtClean="0"/>
              <a:t>        string </a:t>
            </a:r>
            <a:r>
              <a:rPr lang="en-US" sz="2000" dirty="0" err="1"/>
              <a:t>instanceDescription</a:t>
            </a:r>
            <a:r>
              <a:rPr lang="en-US" sz="2000" dirty="0"/>
              <a:t> = </a:t>
            </a:r>
            <a:r>
              <a:rPr lang="en-US" sz="2000" dirty="0" err="1"/>
              <a:t>NamingUtil.GetDescriptionOverride</a:t>
            </a:r>
            <a:r>
              <a:rPr lang="en-US" sz="2000" dirty="0"/>
              <a:t>(element, null);</a:t>
            </a:r>
          </a:p>
          <a:p>
            <a:pPr marL="0" indent="0">
              <a:buNone/>
            </a:pPr>
            <a:r>
              <a:rPr lang="en-US" sz="2000" dirty="0" smtClean="0"/>
              <a:t>        string </a:t>
            </a:r>
            <a:r>
              <a:rPr lang="en-US" sz="2000" dirty="0" err="1"/>
              <a:t>instanceObjectType</a:t>
            </a:r>
            <a:r>
              <a:rPr lang="en-US" sz="2000" dirty="0"/>
              <a:t> = </a:t>
            </a:r>
            <a:r>
              <a:rPr lang="en-US" sz="2000" dirty="0" err="1"/>
              <a:t>NamingUtil.GetObjectTypeOverride</a:t>
            </a:r>
            <a:r>
              <a:rPr lang="en-US" sz="2000" dirty="0"/>
              <a:t>(element, </a:t>
            </a:r>
            <a:r>
              <a:rPr lang="en-US" sz="2000" dirty="0" smtClean="0"/>
              <a:t>	</a:t>
            </a:r>
            <a:r>
              <a:rPr lang="en-US" sz="2000" dirty="0" err="1" smtClean="0"/>
              <a:t>exporterIFC.GetFamilyName</a:t>
            </a:r>
            <a:r>
              <a:rPr lang="en-US" sz="2000" dirty="0"/>
              <a:t>());</a:t>
            </a:r>
          </a:p>
          <a:p>
            <a:pPr marL="0" indent="0">
              <a:buNone/>
            </a:pPr>
            <a:r>
              <a:rPr lang="en-US" sz="2000" dirty="0"/>
              <a:t>   </a:t>
            </a:r>
            <a:r>
              <a:rPr lang="en-US" sz="2000" dirty="0" smtClean="0"/>
              <a:t>     string </a:t>
            </a:r>
            <a:r>
              <a:rPr lang="en-US" sz="2000" dirty="0" err="1"/>
              <a:t>instanceElemId</a:t>
            </a:r>
            <a:r>
              <a:rPr lang="en-US" sz="2000" dirty="0"/>
              <a:t> = </a:t>
            </a:r>
            <a:r>
              <a:rPr lang="en-US" sz="2000" dirty="0" err="1"/>
              <a:t>NamingUtil.CreateIFCElementId</a:t>
            </a:r>
            <a:r>
              <a:rPr lang="en-US" sz="2000" dirty="0"/>
              <a:t>(element);</a:t>
            </a:r>
          </a:p>
          <a:p>
            <a:pPr marL="0" indent="0">
              <a:buNone/>
            </a:pPr>
            <a:r>
              <a:rPr lang="en-US" sz="2000" dirty="0" smtClean="0"/>
              <a:t>        </a:t>
            </a:r>
            <a:r>
              <a:rPr lang="en-US" sz="2000" dirty="0" err="1" smtClean="0"/>
              <a:t>Toolkit.IFCCoveringType</a:t>
            </a:r>
            <a:r>
              <a:rPr lang="en-US" sz="2000" dirty="0" smtClean="0"/>
              <a:t> </a:t>
            </a:r>
            <a:r>
              <a:rPr lang="en-US" sz="2000" dirty="0" err="1"/>
              <a:t>coveringType</a:t>
            </a:r>
            <a:r>
              <a:rPr lang="en-US" sz="2000" dirty="0"/>
              <a:t> = </a:t>
            </a:r>
            <a:r>
              <a:rPr lang="en-US" sz="2000" dirty="0" err="1"/>
              <a:t>GetIFCCoveringType</a:t>
            </a:r>
            <a:r>
              <a:rPr lang="en-US" sz="2000" dirty="0"/>
              <a:t>(element, ifcEnumType</a:t>
            </a:r>
            <a:r>
              <a:rPr lang="en-US" sz="2000" dirty="0" smtClean="0"/>
              <a:t>);</a:t>
            </a:r>
            <a:endParaRPr lang="en-US" sz="2000" dirty="0"/>
          </a:p>
        </p:txBody>
      </p:sp>
    </p:spTree>
    <p:extLst>
      <p:ext uri="{BB962C8B-B14F-4D97-AF65-F5344CB8AC3E}">
        <p14:creationId xmlns:p14="http://schemas.microsoft.com/office/powerpoint/2010/main" val="375311435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 Processing, Simple example: exporting a Ceiling</a:t>
            </a:r>
            <a:endParaRPr lang="en-US" dirty="0"/>
          </a:p>
        </p:txBody>
      </p:sp>
      <p:sp>
        <p:nvSpPr>
          <p:cNvPr id="3" name="Content Placeholder 2"/>
          <p:cNvSpPr>
            <a:spLocks noGrp="1"/>
          </p:cNvSpPr>
          <p:nvPr>
            <p:ph idx="1"/>
          </p:nvPr>
        </p:nvSpPr>
        <p:spPr/>
        <p:txBody>
          <a:bodyPr/>
          <a:lstStyle/>
          <a:p>
            <a:r>
              <a:rPr lang="en-US" dirty="0" smtClean="0"/>
              <a:t>Key points continued:</a:t>
            </a:r>
            <a:endParaRPr lang="en-US" sz="1600" dirty="0"/>
          </a:p>
          <a:p>
            <a:pPr lvl="1"/>
            <a:r>
              <a:rPr lang="en-GB" dirty="0" smtClean="0"/>
              <a:t>Create </a:t>
            </a:r>
            <a:r>
              <a:rPr lang="en-GB" dirty="0" err="1" smtClean="0"/>
              <a:t>IfcCovering</a:t>
            </a:r>
            <a:r>
              <a:rPr lang="en-GB" dirty="0" smtClean="0"/>
              <a:t> and add to </a:t>
            </a:r>
            <a:r>
              <a:rPr lang="en-GB" dirty="0" err="1" smtClean="0"/>
              <a:t>IFCProductWrapper</a:t>
            </a:r>
            <a:endParaRPr lang="en-GB" dirty="0"/>
          </a:p>
          <a:p>
            <a:pPr marL="284146" lvl="1" indent="0">
              <a:buNone/>
            </a:pPr>
            <a:r>
              <a:rPr lang="en-GB" sz="1800" dirty="0" smtClean="0"/>
              <a:t>   </a:t>
            </a:r>
            <a:r>
              <a:rPr lang="en-US" sz="1800" dirty="0" smtClean="0"/>
              <a:t> </a:t>
            </a:r>
            <a:r>
              <a:rPr lang="en-US" sz="2000" dirty="0" err="1"/>
              <a:t>IFCAnyHandle</a:t>
            </a:r>
            <a:r>
              <a:rPr lang="en-US" sz="2000" dirty="0"/>
              <a:t> covering = </a:t>
            </a:r>
            <a:r>
              <a:rPr lang="en-US" sz="2000" dirty="0" err="1"/>
              <a:t>IFCInstanceExporter.CreateCovering</a:t>
            </a:r>
            <a:r>
              <a:rPr lang="en-US" sz="2000" dirty="0"/>
              <a:t>(file, </a:t>
            </a:r>
            <a:r>
              <a:rPr lang="en-US" sz="2000" dirty="0" err="1"/>
              <a:t>instanceGUID</a:t>
            </a:r>
            <a:r>
              <a:rPr lang="en-US" sz="2000" dirty="0"/>
              <a:t>, </a:t>
            </a:r>
            <a:r>
              <a:rPr lang="en-US" sz="2000" dirty="0" smtClean="0"/>
              <a:t>           	</a:t>
            </a:r>
            <a:r>
              <a:rPr lang="en-US" sz="2000" dirty="0" err="1" smtClean="0"/>
              <a:t>exporterIFC.GetOwnerHistoryHandle</a:t>
            </a:r>
            <a:r>
              <a:rPr lang="en-US" sz="2000" dirty="0" smtClean="0"/>
              <a:t>(), </a:t>
            </a:r>
            <a:r>
              <a:rPr lang="en-US" sz="2000" dirty="0" err="1" smtClean="0"/>
              <a:t>instanceName</a:t>
            </a:r>
            <a:r>
              <a:rPr lang="en-US" sz="2000" dirty="0"/>
              <a:t>, </a:t>
            </a:r>
            <a:r>
              <a:rPr lang="en-US" sz="2000" dirty="0" err="1"/>
              <a:t>instanceDescription</a:t>
            </a:r>
            <a:r>
              <a:rPr lang="en-US" sz="2000" dirty="0"/>
              <a:t>, </a:t>
            </a:r>
            <a:r>
              <a:rPr lang="en-US" sz="2000" dirty="0" smtClean="0"/>
              <a:t>	</a:t>
            </a:r>
            <a:r>
              <a:rPr lang="en-US" sz="2000" dirty="0" err="1" smtClean="0"/>
              <a:t>instanceObjectType</a:t>
            </a:r>
            <a:r>
              <a:rPr lang="en-US" sz="2000" dirty="0"/>
              <a:t>, </a:t>
            </a:r>
            <a:r>
              <a:rPr lang="en-US" sz="2000" dirty="0" err="1"/>
              <a:t>setter.GetPlacement</a:t>
            </a:r>
            <a:r>
              <a:rPr lang="en-US" sz="2000" dirty="0"/>
              <a:t>(), </a:t>
            </a:r>
            <a:r>
              <a:rPr lang="en-US" sz="2000" dirty="0" err="1"/>
              <a:t>prodRep</a:t>
            </a:r>
            <a:r>
              <a:rPr lang="en-US" sz="2000" dirty="0"/>
              <a:t>, </a:t>
            </a:r>
            <a:r>
              <a:rPr lang="en-US" sz="2000" dirty="0" err="1"/>
              <a:t>instanceElemId</a:t>
            </a:r>
            <a:r>
              <a:rPr lang="en-US" sz="2000" dirty="0"/>
              <a:t>, </a:t>
            </a:r>
            <a:r>
              <a:rPr lang="en-US" sz="2000" dirty="0" err="1"/>
              <a:t>coveringType</a:t>
            </a:r>
            <a:r>
              <a:rPr lang="en-US" sz="2000" dirty="0" smtClean="0"/>
              <a:t>);</a:t>
            </a:r>
          </a:p>
          <a:p>
            <a:pPr marL="0" indent="0">
              <a:buNone/>
            </a:pPr>
            <a:r>
              <a:rPr lang="en-US" sz="2000" dirty="0" smtClean="0"/>
              <a:t>       </a:t>
            </a:r>
            <a:r>
              <a:rPr lang="en-US" sz="2000" dirty="0" err="1" smtClean="0"/>
              <a:t>productWrapper.AddElement</a:t>
            </a:r>
            <a:r>
              <a:rPr lang="en-US" sz="2000" dirty="0" smtClean="0"/>
              <a:t>(covering</a:t>
            </a:r>
            <a:r>
              <a:rPr lang="en-US" sz="2000" dirty="0"/>
              <a:t>, setter, null, </a:t>
            </a:r>
            <a:r>
              <a:rPr lang="en-US" sz="2000" dirty="0" err="1" smtClean="0"/>
              <a:t>LevelUtil.AssociateElementToLevel</a:t>
            </a:r>
            <a:r>
              <a:rPr lang="en-US" sz="2000" dirty="0" smtClean="0"/>
              <a:t>(element</a:t>
            </a:r>
            <a:r>
              <a:rPr lang="en-US" sz="2000" dirty="0"/>
              <a:t>));</a:t>
            </a:r>
          </a:p>
          <a:p>
            <a:pPr lvl="1"/>
            <a:r>
              <a:rPr lang="en-GB" dirty="0" smtClean="0"/>
              <a:t>Create parts if appropriate</a:t>
            </a:r>
          </a:p>
          <a:p>
            <a:pPr marL="0" indent="0">
              <a:buNone/>
            </a:pPr>
            <a:r>
              <a:rPr lang="en-US" sz="2000" dirty="0" smtClean="0"/>
              <a:t>	</a:t>
            </a:r>
            <a:r>
              <a:rPr lang="en-US" sz="2000" dirty="0" err="1" smtClean="0"/>
              <a:t>PartExporter.ExportHostPart</a:t>
            </a:r>
            <a:r>
              <a:rPr lang="en-US" sz="2000" dirty="0" smtClean="0"/>
              <a:t>(</a:t>
            </a:r>
            <a:r>
              <a:rPr lang="en-US" sz="2000" dirty="0" err="1" smtClean="0"/>
              <a:t>exporterIFC</a:t>
            </a:r>
            <a:r>
              <a:rPr lang="en-US" sz="2000" dirty="0"/>
              <a:t>, element, covering, </a:t>
            </a:r>
            <a:r>
              <a:rPr lang="en-US" sz="2000" dirty="0" err="1"/>
              <a:t>productWrapper</a:t>
            </a:r>
            <a:r>
              <a:rPr lang="en-US" sz="2000" dirty="0"/>
              <a:t>, setter, </a:t>
            </a:r>
            <a:r>
              <a:rPr lang="en-US" sz="2000" dirty="0" smtClean="0"/>
              <a:t>		</a:t>
            </a:r>
            <a:r>
              <a:rPr lang="en-US" sz="2000" dirty="0" err="1" smtClean="0"/>
              <a:t>setter.GetPlacement</a:t>
            </a:r>
            <a:r>
              <a:rPr lang="en-US" sz="2000" dirty="0"/>
              <a:t>(), null);</a:t>
            </a:r>
          </a:p>
          <a:p>
            <a:pPr lvl="1"/>
            <a:r>
              <a:rPr lang="en-GB" dirty="0" smtClean="0"/>
              <a:t>Determine materials for ceiling (if Ceiling and not exporting parts)</a:t>
            </a:r>
          </a:p>
          <a:p>
            <a:pPr marL="284146" lvl="1" indent="0">
              <a:buNone/>
            </a:pPr>
            <a:r>
              <a:rPr lang="en-GB" sz="2000" dirty="0"/>
              <a:t> </a:t>
            </a:r>
            <a:r>
              <a:rPr lang="en-GB" sz="2000" dirty="0" smtClean="0"/>
              <a:t>   </a:t>
            </a:r>
            <a:r>
              <a:rPr lang="en-US" sz="2000" dirty="0" err="1" smtClean="0"/>
              <a:t>HostObjectExporter.ExportHostObjectMaterials</a:t>
            </a:r>
            <a:r>
              <a:rPr lang="en-US" sz="2000" dirty="0" smtClean="0"/>
              <a:t>(</a:t>
            </a:r>
            <a:r>
              <a:rPr lang="en-US" sz="2000" dirty="0" err="1" smtClean="0"/>
              <a:t>exporterIFC</a:t>
            </a:r>
            <a:r>
              <a:rPr lang="en-US" sz="2000" dirty="0"/>
              <a:t>, ceiling, covering,</a:t>
            </a:r>
          </a:p>
          <a:p>
            <a:pPr marL="0" indent="0">
              <a:buNone/>
            </a:pPr>
            <a:r>
              <a:rPr lang="en-US" sz="2000" dirty="0" smtClean="0"/>
              <a:t>	</a:t>
            </a:r>
            <a:r>
              <a:rPr lang="en-US" sz="2000" dirty="0" err="1" smtClean="0"/>
              <a:t>geomElem</a:t>
            </a:r>
            <a:r>
              <a:rPr lang="en-US" sz="2000" dirty="0"/>
              <a:t>, </a:t>
            </a:r>
            <a:r>
              <a:rPr lang="en-US" sz="2000" dirty="0" err="1"/>
              <a:t>productWrapper</a:t>
            </a:r>
            <a:r>
              <a:rPr lang="en-US" sz="2000" dirty="0"/>
              <a:t>, </a:t>
            </a:r>
            <a:r>
              <a:rPr lang="en-US" sz="2000" dirty="0" err="1"/>
              <a:t>ElementId.InvalidElementId</a:t>
            </a:r>
            <a:r>
              <a:rPr lang="en-US" sz="2000" dirty="0"/>
              <a:t>, Toolkit.IFCLayerSetDirection.Axis3);</a:t>
            </a:r>
          </a:p>
          <a:p>
            <a:pPr lvl="1"/>
            <a:r>
              <a:rPr lang="en-GB" dirty="0" smtClean="0"/>
              <a:t>Export Revit property sets</a:t>
            </a:r>
          </a:p>
          <a:p>
            <a:pPr marL="284146" lvl="1" indent="0">
              <a:buNone/>
            </a:pPr>
            <a:r>
              <a:rPr lang="en-US" sz="2000" dirty="0" smtClean="0"/>
              <a:t>    </a:t>
            </a:r>
            <a:r>
              <a:rPr lang="en-US" sz="2000" dirty="0" err="1" smtClean="0"/>
              <a:t>PropertyUtil.CreateInternalRevitPropertySets</a:t>
            </a:r>
            <a:r>
              <a:rPr lang="en-US" sz="2000" dirty="0" smtClean="0"/>
              <a:t>(</a:t>
            </a:r>
            <a:r>
              <a:rPr lang="en-US" sz="2000" dirty="0" err="1" smtClean="0"/>
              <a:t>exporterIFC</a:t>
            </a:r>
            <a:r>
              <a:rPr lang="en-US" sz="2000" dirty="0"/>
              <a:t>, element, </a:t>
            </a:r>
            <a:r>
              <a:rPr lang="en-US" sz="2000" dirty="0" err="1"/>
              <a:t>productWrapper</a:t>
            </a:r>
            <a:r>
              <a:rPr lang="en-US" sz="2000" dirty="0"/>
              <a:t>);</a:t>
            </a:r>
          </a:p>
          <a:p>
            <a:pPr lvl="1"/>
            <a:endParaRPr lang="en-GB" dirty="0" smtClean="0"/>
          </a:p>
        </p:txBody>
      </p:sp>
    </p:spTree>
    <p:extLst>
      <p:ext uri="{BB962C8B-B14F-4D97-AF65-F5344CB8AC3E}">
        <p14:creationId xmlns:p14="http://schemas.microsoft.com/office/powerpoint/2010/main" val="291524123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 Processing, More complicated examples</a:t>
            </a:r>
            <a:endParaRPr lang="en-US" dirty="0"/>
          </a:p>
        </p:txBody>
      </p:sp>
      <p:sp>
        <p:nvSpPr>
          <p:cNvPr id="3" name="Content Placeholder 2"/>
          <p:cNvSpPr>
            <a:spLocks noGrp="1"/>
          </p:cNvSpPr>
          <p:nvPr>
            <p:ph idx="1"/>
          </p:nvPr>
        </p:nvSpPr>
        <p:spPr/>
        <p:txBody>
          <a:bodyPr/>
          <a:lstStyle/>
          <a:p>
            <a:r>
              <a:rPr lang="en-US" dirty="0" smtClean="0"/>
              <a:t>Some elements have multiple representations</a:t>
            </a:r>
          </a:p>
          <a:p>
            <a:pPr lvl="1"/>
            <a:r>
              <a:rPr lang="en-GB" dirty="0" smtClean="0"/>
              <a:t>2D axis, 3D body, potentially 3D bounding box</a:t>
            </a:r>
            <a:endParaRPr lang="en-US" dirty="0"/>
          </a:p>
          <a:p>
            <a:pPr lvl="1"/>
            <a:r>
              <a:rPr lang="en-GB" dirty="0" smtClean="0"/>
              <a:t>Examples: Wall, Beam, Many families</a:t>
            </a:r>
          </a:p>
          <a:p>
            <a:r>
              <a:rPr lang="en-GB" dirty="0" smtClean="0"/>
              <a:t>Some elements have Type and Instance geometry</a:t>
            </a:r>
          </a:p>
          <a:p>
            <a:pPr lvl="1"/>
            <a:r>
              <a:rPr lang="en-GB" dirty="0" smtClean="0"/>
              <a:t>Type contains mapped geometry</a:t>
            </a:r>
          </a:p>
          <a:p>
            <a:pPr lvl="1"/>
            <a:r>
              <a:rPr lang="en-GB" dirty="0" smtClean="0"/>
              <a:t>Instance contains local transform, potentially openings</a:t>
            </a:r>
          </a:p>
          <a:p>
            <a:r>
              <a:rPr lang="en-GB" dirty="0" smtClean="0"/>
              <a:t>Most elements export Extrusion or </a:t>
            </a:r>
            <a:r>
              <a:rPr lang="en-GB" dirty="0" err="1" smtClean="0"/>
              <a:t>Brep</a:t>
            </a:r>
            <a:r>
              <a:rPr lang="en-GB" dirty="0" smtClean="0"/>
              <a:t> geometry</a:t>
            </a:r>
          </a:p>
          <a:p>
            <a:pPr lvl="1"/>
            <a:r>
              <a:rPr lang="en-GB" dirty="0" smtClean="0"/>
              <a:t>Need to convert Revit </a:t>
            </a:r>
            <a:r>
              <a:rPr lang="en-GB" dirty="0" err="1" smtClean="0"/>
              <a:t>Brep</a:t>
            </a:r>
            <a:r>
              <a:rPr lang="en-GB" dirty="0" smtClean="0"/>
              <a:t> geometry into extrusions</a:t>
            </a:r>
          </a:p>
          <a:p>
            <a:pPr lvl="2"/>
            <a:r>
              <a:rPr lang="en-GB" dirty="0" smtClean="0"/>
              <a:t>May need to split geometry into separate solids</a:t>
            </a:r>
          </a:p>
          <a:p>
            <a:pPr lvl="2"/>
            <a:r>
              <a:rPr lang="en-GB" dirty="0" smtClean="0"/>
              <a:t>May need to identify openings and clippings</a:t>
            </a:r>
          </a:p>
          <a:p>
            <a:pPr lvl="1"/>
            <a:r>
              <a:rPr lang="en-GB" dirty="0" smtClean="0"/>
              <a:t>Use </a:t>
            </a:r>
            <a:r>
              <a:rPr lang="en-GB" dirty="0" err="1" smtClean="0"/>
              <a:t>ExtrusionAnalyzer</a:t>
            </a:r>
            <a:r>
              <a:rPr lang="en-GB" dirty="0" smtClean="0"/>
              <a:t> as “first pass” attempt to create extrusion</a:t>
            </a:r>
          </a:p>
          <a:p>
            <a:pPr lvl="2"/>
            <a:r>
              <a:rPr lang="en-GB" dirty="0" smtClean="0"/>
              <a:t>Only used for some Beams and Slabs (so far)</a:t>
            </a:r>
          </a:p>
          <a:p>
            <a:pPr lvl="1"/>
            <a:r>
              <a:rPr lang="en-GB" dirty="0" smtClean="0"/>
              <a:t>Use </a:t>
            </a:r>
            <a:r>
              <a:rPr lang="en-GB" dirty="0" err="1" smtClean="0"/>
              <a:t>ExportBody</a:t>
            </a:r>
            <a:r>
              <a:rPr lang="en-GB" dirty="0" smtClean="0"/>
              <a:t> (in </a:t>
            </a:r>
            <a:r>
              <a:rPr lang="en-GB" dirty="0" err="1" smtClean="0"/>
              <a:t>BodyExporter.cs</a:t>
            </a:r>
            <a:r>
              <a:rPr lang="en-GB" dirty="0" smtClean="0"/>
              <a:t>) for other cases</a:t>
            </a:r>
          </a:p>
        </p:txBody>
      </p:sp>
    </p:spTree>
    <p:extLst>
      <p:ext uri="{BB962C8B-B14F-4D97-AF65-F5344CB8AC3E}">
        <p14:creationId xmlns:p14="http://schemas.microsoft.com/office/powerpoint/2010/main" val="344763796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works: Adding Property Sets</a:t>
            </a:r>
            <a:endParaRPr lang="en-US" dirty="0"/>
          </a:p>
        </p:txBody>
      </p:sp>
      <p:sp>
        <p:nvSpPr>
          <p:cNvPr id="3" name="Content Placeholder 2"/>
          <p:cNvSpPr>
            <a:spLocks noGrp="1"/>
          </p:cNvSpPr>
          <p:nvPr>
            <p:ph idx="1"/>
          </p:nvPr>
        </p:nvSpPr>
        <p:spPr/>
        <p:txBody>
          <a:bodyPr/>
          <a:lstStyle/>
          <a:p>
            <a:r>
              <a:rPr lang="en-GB" dirty="0" smtClean="0"/>
              <a:t>Parameter set definitions created at start of export</a:t>
            </a:r>
          </a:p>
          <a:p>
            <a:pPr lvl="1"/>
            <a:r>
              <a:rPr lang="en-US" dirty="0"/>
              <a:t>public static void </a:t>
            </a:r>
            <a:r>
              <a:rPr lang="en-US" dirty="0" err="1"/>
              <a:t>InitPropertySets</a:t>
            </a:r>
            <a:r>
              <a:rPr lang="en-US" dirty="0"/>
              <a:t>(</a:t>
            </a:r>
            <a:r>
              <a:rPr lang="en-US" dirty="0" err="1"/>
              <a:t>IFCVersion</a:t>
            </a:r>
            <a:r>
              <a:rPr lang="en-US" dirty="0"/>
              <a:t> </a:t>
            </a:r>
            <a:r>
              <a:rPr lang="en-US" dirty="0" err="1"/>
              <a:t>fileVersion</a:t>
            </a:r>
            <a:r>
              <a:rPr lang="en-US" dirty="0" smtClean="0"/>
              <a:t>)</a:t>
            </a:r>
          </a:p>
          <a:p>
            <a:pPr lvl="1"/>
            <a:r>
              <a:rPr lang="en-GB" dirty="0" smtClean="0"/>
              <a:t>Exception #1: some common property sets not yet converted, go through API to native code</a:t>
            </a:r>
          </a:p>
          <a:p>
            <a:pPr lvl="1"/>
            <a:r>
              <a:rPr lang="en-GB" dirty="0" smtClean="0"/>
              <a:t>Exception #2: Revit internal parameter groups (</a:t>
            </a:r>
            <a:r>
              <a:rPr lang="en-US" dirty="0" err="1" smtClean="0"/>
              <a:t>PropertyUtil.CreateInternalRevitPropertySets</a:t>
            </a:r>
            <a:r>
              <a:rPr lang="en-US" dirty="0" smtClean="0"/>
              <a:t>)</a:t>
            </a:r>
            <a:endParaRPr lang="en-US" dirty="0"/>
          </a:p>
          <a:p>
            <a:r>
              <a:rPr lang="en-GB" dirty="0" smtClean="0"/>
              <a:t>Creation can be conditional on export parameters</a:t>
            </a:r>
          </a:p>
          <a:p>
            <a:r>
              <a:rPr lang="en-GB" dirty="0" smtClean="0"/>
              <a:t>Quantities have a parallel construct</a:t>
            </a:r>
          </a:p>
          <a:p>
            <a:pPr lvl="1"/>
            <a:r>
              <a:rPr lang="en-GB" dirty="0" smtClean="0"/>
              <a:t>All future mention of “properties” applies to quantities as well.</a:t>
            </a:r>
          </a:p>
          <a:p>
            <a:pPr lvl="1"/>
            <a:endParaRPr lang="en-US" dirty="0"/>
          </a:p>
          <a:p>
            <a:endParaRPr lang="en-US" dirty="0"/>
          </a:p>
          <a:p>
            <a:pPr lvl="1"/>
            <a:endParaRPr lang="en-US" dirty="0"/>
          </a:p>
        </p:txBody>
      </p:sp>
    </p:spTree>
    <p:extLst>
      <p:ext uri="{BB962C8B-B14F-4D97-AF65-F5344CB8AC3E}">
        <p14:creationId xmlns:p14="http://schemas.microsoft.com/office/powerpoint/2010/main" val="46930807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Property Sets, Simple Example: </a:t>
            </a:r>
            <a:r>
              <a:rPr lang="en-US" dirty="0"/>
              <a:t>Pset_ManufacturerTypeInformation</a:t>
            </a:r>
          </a:p>
        </p:txBody>
      </p:sp>
      <p:sp>
        <p:nvSpPr>
          <p:cNvPr id="3" name="Content Placeholder 2"/>
          <p:cNvSpPr>
            <a:spLocks noGrp="1"/>
          </p:cNvSpPr>
          <p:nvPr>
            <p:ph idx="1"/>
          </p:nvPr>
        </p:nvSpPr>
        <p:spPr/>
        <p:txBody>
          <a:bodyPr/>
          <a:lstStyle/>
          <a:p>
            <a:r>
              <a:rPr lang="en-GB" dirty="0" smtClean="0"/>
              <a:t>Simple example: </a:t>
            </a:r>
            <a:r>
              <a:rPr lang="en-US" dirty="0" smtClean="0"/>
              <a:t>Pset_ManufacturerTypeInformation</a:t>
            </a:r>
          </a:p>
          <a:p>
            <a:pPr lvl="1"/>
            <a:r>
              <a:rPr lang="en-GB" dirty="0"/>
              <a:t>From </a:t>
            </a:r>
            <a:r>
              <a:rPr lang="en-GB" dirty="0" smtClean="0"/>
              <a:t>http</a:t>
            </a:r>
            <a:r>
              <a:rPr lang="en-GB" dirty="0"/>
              <a:t>://</a:t>
            </a:r>
            <a:r>
              <a:rPr lang="en-GB" dirty="0" smtClean="0"/>
              <a:t>www.buildingsmart-tech.org/ifc/IFC2x3/TC1/html/index.htm</a:t>
            </a:r>
            <a:endParaRPr lang="en-US" dirty="0"/>
          </a:p>
          <a:p>
            <a:pPr marL="0" indent="0">
              <a:buNone/>
            </a:pPr>
            <a:endParaRPr lang="en-US" sz="1400" dirty="0" smtClean="0"/>
          </a:p>
        </p:txBody>
      </p:sp>
      <p:graphicFrame>
        <p:nvGraphicFramePr>
          <p:cNvPr id="9" name="Table 8"/>
          <p:cNvGraphicFramePr>
            <a:graphicFrameLocks noGrp="1"/>
          </p:cNvGraphicFramePr>
          <p:nvPr>
            <p:extLst>
              <p:ext uri="{D42A27DB-BD31-4B8C-83A1-F6EECF244321}">
                <p14:modId xmlns:p14="http://schemas.microsoft.com/office/powerpoint/2010/main" val="265578015"/>
              </p:ext>
            </p:extLst>
          </p:nvPr>
        </p:nvGraphicFramePr>
        <p:xfrm>
          <a:off x="1095375" y="3354387"/>
          <a:ext cx="8305800" cy="2103120"/>
        </p:xfrm>
        <a:graphic>
          <a:graphicData uri="http://schemas.openxmlformats.org/drawingml/2006/table">
            <a:tbl>
              <a:tblPr>
                <a:tableStyleId>{5C22544A-7EE6-4342-B048-85BDC9FD1C3A}</a:tableStyleId>
              </a:tblPr>
              <a:tblGrid>
                <a:gridCol w="1577737"/>
                <a:gridCol w="6728063"/>
              </a:tblGrid>
              <a:tr h="304800">
                <a:tc>
                  <a:txBody>
                    <a:bodyPr/>
                    <a:lstStyle/>
                    <a:p>
                      <a:pPr>
                        <a:lnSpc>
                          <a:spcPct val="115000"/>
                        </a:lnSpc>
                        <a:spcBef>
                          <a:spcPts val="500"/>
                        </a:spcBef>
                        <a:spcAft>
                          <a:spcPts val="500"/>
                        </a:spcAft>
                      </a:pPr>
                      <a:r>
                        <a:rPr lang="en-US" sz="1200" dirty="0" smtClean="0">
                          <a:solidFill>
                            <a:schemeClr val="tx1"/>
                          </a:solidFill>
                          <a:effectLst/>
                        </a:rPr>
                        <a:t>Property Set </a:t>
                      </a:r>
                      <a:r>
                        <a:rPr lang="en-US" sz="1200" dirty="0">
                          <a:solidFill>
                            <a:schemeClr val="tx1"/>
                          </a:solidFill>
                          <a:effectLst/>
                        </a:rPr>
                        <a:t>Name</a:t>
                      </a:r>
                      <a:endParaRPr lang="en-US" sz="1200" dirty="0">
                        <a:solidFill>
                          <a:schemeClr val="tx1"/>
                        </a:solidFill>
                        <a:effectLst/>
                        <a:latin typeface="Calibri"/>
                        <a:ea typeface="Calibri"/>
                        <a:cs typeface="Times New Roman"/>
                      </a:endParaRPr>
                    </a:p>
                  </a:txBody>
                  <a:tcPr marL="0" marR="0" marT="0" marB="0" anchor="ctr">
                    <a:solidFill>
                      <a:srgbClr val="003060"/>
                    </a:solidFill>
                  </a:tcPr>
                </a:tc>
                <a:tc>
                  <a:txBody>
                    <a:bodyPr/>
                    <a:lstStyle/>
                    <a:p>
                      <a:pPr>
                        <a:lnSpc>
                          <a:spcPct val="115000"/>
                        </a:lnSpc>
                        <a:spcBef>
                          <a:spcPts val="500"/>
                        </a:spcBef>
                        <a:spcAft>
                          <a:spcPts val="500"/>
                        </a:spcAft>
                      </a:pPr>
                      <a:r>
                        <a:rPr lang="en-US" sz="1200" dirty="0">
                          <a:solidFill>
                            <a:schemeClr val="tx1"/>
                          </a:solidFill>
                          <a:effectLst/>
                        </a:rPr>
                        <a:t>Pset_ManufacturerTypeInformation</a:t>
                      </a:r>
                      <a:br>
                        <a:rPr lang="en-US" sz="1200" dirty="0">
                          <a:solidFill>
                            <a:schemeClr val="tx1"/>
                          </a:solidFill>
                          <a:effectLst/>
                        </a:rPr>
                      </a:br>
                      <a:endParaRPr lang="en-US" sz="1200" dirty="0">
                        <a:solidFill>
                          <a:schemeClr val="tx1"/>
                        </a:solidFill>
                        <a:effectLst/>
                        <a:latin typeface="Calibri"/>
                        <a:ea typeface="Calibri"/>
                        <a:cs typeface="Times New Roman"/>
                      </a:endParaRPr>
                    </a:p>
                  </a:txBody>
                  <a:tcPr marL="0" marR="0" marT="0" marB="0" anchor="ctr">
                    <a:solidFill>
                      <a:srgbClr val="003060"/>
                    </a:solidFill>
                  </a:tcPr>
                </a:tc>
              </a:tr>
              <a:tr h="186266">
                <a:tc>
                  <a:txBody>
                    <a:bodyPr/>
                    <a:lstStyle/>
                    <a:p>
                      <a:pPr>
                        <a:lnSpc>
                          <a:spcPct val="115000"/>
                        </a:lnSpc>
                        <a:spcBef>
                          <a:spcPts val="500"/>
                        </a:spcBef>
                        <a:spcAft>
                          <a:spcPts val="500"/>
                        </a:spcAft>
                      </a:pPr>
                      <a:r>
                        <a:rPr lang="en-US" sz="1200" dirty="0">
                          <a:solidFill>
                            <a:schemeClr val="tx1"/>
                          </a:solidFill>
                          <a:effectLst/>
                        </a:rPr>
                        <a:t>Applicable Entities</a:t>
                      </a:r>
                      <a:endParaRPr lang="en-US" sz="1200" dirty="0">
                        <a:solidFill>
                          <a:schemeClr val="tx1"/>
                        </a:solidFill>
                        <a:effectLst/>
                        <a:latin typeface="Calibri"/>
                        <a:ea typeface="Calibri"/>
                        <a:cs typeface="Times New Roman"/>
                      </a:endParaRPr>
                    </a:p>
                  </a:txBody>
                  <a:tcPr marL="0" marR="0" marT="0" marB="0" anchor="ctr">
                    <a:solidFill>
                      <a:srgbClr val="003060"/>
                    </a:solidFill>
                  </a:tcPr>
                </a:tc>
                <a:tc>
                  <a:txBody>
                    <a:bodyPr/>
                    <a:lstStyle/>
                    <a:p>
                      <a:pPr>
                        <a:lnSpc>
                          <a:spcPct val="115000"/>
                        </a:lnSpc>
                        <a:spcBef>
                          <a:spcPts val="500"/>
                        </a:spcBef>
                        <a:spcAft>
                          <a:spcPts val="500"/>
                        </a:spcAft>
                      </a:pPr>
                      <a:r>
                        <a:rPr lang="en-US" sz="1200">
                          <a:solidFill>
                            <a:schemeClr val="tx1"/>
                          </a:solidFill>
                          <a:effectLst/>
                          <a:hlinkClick r:id="rId3" action="ppaction://hlinkfile"/>
                        </a:rPr>
                        <a:t>IfcElement</a:t>
                      </a:r>
                      <a:r>
                        <a:rPr lang="en-US" sz="1200">
                          <a:solidFill>
                            <a:schemeClr val="tx1"/>
                          </a:solidFill>
                          <a:effectLst/>
                        </a:rPr>
                        <a:t> </a:t>
                      </a:r>
                      <a:endParaRPr lang="en-US" sz="1200">
                        <a:solidFill>
                          <a:schemeClr val="tx1"/>
                        </a:solidFill>
                        <a:effectLst/>
                        <a:latin typeface="Calibri"/>
                        <a:ea typeface="Calibri"/>
                        <a:cs typeface="Times New Roman"/>
                      </a:endParaRPr>
                    </a:p>
                  </a:txBody>
                  <a:tcPr marL="0" marR="0" marT="0" marB="0" anchor="ctr">
                    <a:solidFill>
                      <a:srgbClr val="003060"/>
                    </a:solidFill>
                  </a:tcPr>
                </a:tc>
              </a:tr>
              <a:tr h="349440">
                <a:tc>
                  <a:txBody>
                    <a:bodyPr/>
                    <a:lstStyle/>
                    <a:p>
                      <a:pPr>
                        <a:lnSpc>
                          <a:spcPct val="115000"/>
                        </a:lnSpc>
                        <a:spcBef>
                          <a:spcPts val="500"/>
                        </a:spcBef>
                        <a:spcAft>
                          <a:spcPts val="500"/>
                        </a:spcAft>
                      </a:pPr>
                      <a:r>
                        <a:rPr lang="en-US" sz="1200" dirty="0">
                          <a:solidFill>
                            <a:schemeClr val="tx1"/>
                          </a:solidFill>
                          <a:effectLst/>
                        </a:rPr>
                        <a:t>Applicable Type Value</a:t>
                      </a:r>
                      <a:endParaRPr lang="en-US" sz="1200" dirty="0">
                        <a:solidFill>
                          <a:schemeClr val="tx1"/>
                        </a:solidFill>
                        <a:effectLst/>
                        <a:latin typeface="Calibri"/>
                        <a:ea typeface="Calibri"/>
                        <a:cs typeface="Times New Roman"/>
                      </a:endParaRPr>
                    </a:p>
                  </a:txBody>
                  <a:tcPr marL="0" marR="0" marT="0" marB="0" anchor="ctr">
                    <a:solidFill>
                      <a:srgbClr val="003060"/>
                    </a:solidFill>
                  </a:tcPr>
                </a:tc>
                <a:tc>
                  <a:txBody>
                    <a:bodyPr/>
                    <a:lstStyle/>
                    <a:p>
                      <a:pPr>
                        <a:lnSpc>
                          <a:spcPct val="115000"/>
                        </a:lnSpc>
                        <a:spcBef>
                          <a:spcPts val="500"/>
                        </a:spcBef>
                        <a:spcAft>
                          <a:spcPts val="500"/>
                        </a:spcAft>
                      </a:pPr>
                      <a:r>
                        <a:rPr lang="en-US" sz="1200" dirty="0">
                          <a:solidFill>
                            <a:schemeClr val="tx1"/>
                          </a:solidFill>
                          <a:effectLst/>
                        </a:rPr>
                        <a:t/>
                      </a:r>
                      <a:br>
                        <a:rPr lang="en-US" sz="1200" dirty="0">
                          <a:solidFill>
                            <a:schemeClr val="tx1"/>
                          </a:solidFill>
                          <a:effectLst/>
                        </a:rPr>
                      </a:br>
                      <a:endParaRPr lang="en-US" sz="1200" dirty="0">
                        <a:solidFill>
                          <a:schemeClr val="tx1"/>
                        </a:solidFill>
                        <a:effectLst/>
                        <a:latin typeface="Calibri"/>
                        <a:ea typeface="Calibri"/>
                        <a:cs typeface="Times New Roman"/>
                      </a:endParaRPr>
                    </a:p>
                  </a:txBody>
                  <a:tcPr marL="0" marR="0" marT="0" marB="0" anchor="ctr">
                    <a:solidFill>
                      <a:srgbClr val="003060"/>
                    </a:solidFill>
                  </a:tcPr>
                </a:tc>
              </a:tr>
              <a:tr h="660401">
                <a:tc>
                  <a:txBody>
                    <a:bodyPr/>
                    <a:lstStyle/>
                    <a:p>
                      <a:pPr>
                        <a:lnSpc>
                          <a:spcPct val="115000"/>
                        </a:lnSpc>
                        <a:spcBef>
                          <a:spcPts val="500"/>
                        </a:spcBef>
                        <a:spcAft>
                          <a:spcPts val="500"/>
                        </a:spcAft>
                      </a:pPr>
                      <a:r>
                        <a:rPr lang="en-US" sz="1200" dirty="0">
                          <a:solidFill>
                            <a:schemeClr val="tx1"/>
                          </a:solidFill>
                          <a:effectLst/>
                        </a:rPr>
                        <a:t>Definition</a:t>
                      </a:r>
                      <a:endParaRPr lang="en-US" sz="1200" dirty="0">
                        <a:solidFill>
                          <a:schemeClr val="tx1"/>
                        </a:solidFill>
                        <a:effectLst/>
                        <a:latin typeface="Calibri"/>
                        <a:ea typeface="Calibri"/>
                        <a:cs typeface="Times New Roman"/>
                      </a:endParaRPr>
                    </a:p>
                  </a:txBody>
                  <a:tcPr marL="0" marR="0" marT="0" marB="0" anchor="ctr">
                    <a:solidFill>
                      <a:srgbClr val="003060"/>
                    </a:solidFill>
                  </a:tcPr>
                </a:tc>
                <a:tc>
                  <a:txBody>
                    <a:bodyPr/>
                    <a:lstStyle/>
                    <a:p>
                      <a:pPr>
                        <a:lnSpc>
                          <a:spcPct val="115000"/>
                        </a:lnSpc>
                        <a:spcBef>
                          <a:spcPts val="500"/>
                        </a:spcBef>
                        <a:spcAft>
                          <a:spcPts val="500"/>
                        </a:spcAft>
                      </a:pPr>
                      <a:r>
                        <a:rPr lang="en-US" sz="1200" dirty="0">
                          <a:solidFill>
                            <a:schemeClr val="tx1"/>
                          </a:solidFill>
                          <a:effectLst/>
                        </a:rPr>
                        <a:t>Definition from IAI: Defines characteristics of manufactured products that may be given by the manufacturer. Note that the term 'manufactured' may also be used to refer to products that are supplied and identified by the supplier or that are assembled off site by a third party provider. This property set replaces the entity IfcManufacturerInformation from previous IFC releases.</a:t>
                      </a:r>
                      <a:br>
                        <a:rPr lang="en-US" sz="1200" dirty="0">
                          <a:solidFill>
                            <a:schemeClr val="tx1"/>
                          </a:solidFill>
                          <a:effectLst/>
                        </a:rPr>
                      </a:br>
                      <a:endParaRPr lang="en-US" sz="1200" dirty="0">
                        <a:solidFill>
                          <a:schemeClr val="tx1"/>
                        </a:solidFill>
                        <a:effectLst/>
                        <a:latin typeface="Calibri"/>
                        <a:ea typeface="Calibri"/>
                        <a:cs typeface="Times New Roman"/>
                      </a:endParaRPr>
                    </a:p>
                  </a:txBody>
                  <a:tcPr marL="0" marR="0" marT="0" marB="0" anchor="ctr">
                    <a:solidFill>
                      <a:srgbClr val="003060"/>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84580033"/>
              </p:ext>
            </p:extLst>
          </p:nvPr>
        </p:nvGraphicFramePr>
        <p:xfrm>
          <a:off x="1095375" y="5564188"/>
          <a:ext cx="10503774" cy="3241746"/>
        </p:xfrm>
        <a:graphic>
          <a:graphicData uri="http://schemas.openxmlformats.org/drawingml/2006/table">
            <a:tbl>
              <a:tblPr>
                <a:tableStyleId>{5C22544A-7EE6-4342-B048-85BDC9FD1C3A}</a:tableStyleId>
              </a:tblPr>
              <a:tblGrid>
                <a:gridCol w="2415506"/>
                <a:gridCol w="2533974"/>
                <a:gridCol w="2297039"/>
                <a:gridCol w="3257255"/>
              </a:tblGrid>
              <a:tr h="440049">
                <a:tc>
                  <a:txBody>
                    <a:bodyPr/>
                    <a:lstStyle/>
                    <a:p>
                      <a:pPr>
                        <a:lnSpc>
                          <a:spcPct val="115000"/>
                        </a:lnSpc>
                        <a:spcBef>
                          <a:spcPts val="500"/>
                        </a:spcBef>
                        <a:spcAft>
                          <a:spcPts val="500"/>
                        </a:spcAft>
                      </a:pPr>
                      <a:r>
                        <a:rPr lang="en-US" sz="1200" dirty="0">
                          <a:solidFill>
                            <a:schemeClr val="tx1"/>
                          </a:solidFill>
                          <a:effectLst/>
                        </a:rPr>
                        <a:t>Name</a:t>
                      </a:r>
                      <a:endParaRPr lang="en-US" sz="1100" dirty="0">
                        <a:solidFill>
                          <a:schemeClr val="tx1"/>
                        </a:solidFill>
                        <a:effectLst/>
                        <a:latin typeface="Calibri"/>
                        <a:ea typeface="Calibri"/>
                        <a:cs typeface="Times New Roman"/>
                      </a:endParaRPr>
                    </a:p>
                  </a:txBody>
                  <a:tcPr marL="0" marR="0" marT="0" marB="0" anchor="ctr">
                    <a:solidFill>
                      <a:srgbClr val="003060"/>
                    </a:solidFill>
                  </a:tcPr>
                </a:tc>
                <a:tc>
                  <a:txBody>
                    <a:bodyPr/>
                    <a:lstStyle/>
                    <a:p>
                      <a:pPr>
                        <a:lnSpc>
                          <a:spcPct val="115000"/>
                        </a:lnSpc>
                        <a:spcBef>
                          <a:spcPts val="500"/>
                        </a:spcBef>
                        <a:spcAft>
                          <a:spcPts val="500"/>
                        </a:spcAft>
                      </a:pPr>
                      <a:r>
                        <a:rPr lang="en-US" sz="1200">
                          <a:solidFill>
                            <a:schemeClr val="tx1"/>
                          </a:solidFill>
                          <a:effectLst/>
                        </a:rPr>
                        <a:t>Property Type</a:t>
                      </a:r>
                      <a:endParaRPr lang="en-US" sz="1100">
                        <a:solidFill>
                          <a:schemeClr val="tx1"/>
                        </a:solidFill>
                        <a:effectLst/>
                        <a:latin typeface="Calibri"/>
                        <a:ea typeface="Calibri"/>
                        <a:cs typeface="Times New Roman"/>
                      </a:endParaRPr>
                    </a:p>
                  </a:txBody>
                  <a:tcPr marL="0" marR="0" marT="0" marB="0" anchor="ctr">
                    <a:solidFill>
                      <a:srgbClr val="003060"/>
                    </a:solidFill>
                  </a:tcPr>
                </a:tc>
                <a:tc>
                  <a:txBody>
                    <a:bodyPr/>
                    <a:lstStyle/>
                    <a:p>
                      <a:pPr>
                        <a:lnSpc>
                          <a:spcPct val="115000"/>
                        </a:lnSpc>
                        <a:spcBef>
                          <a:spcPts val="500"/>
                        </a:spcBef>
                        <a:spcAft>
                          <a:spcPts val="500"/>
                        </a:spcAft>
                      </a:pPr>
                      <a:r>
                        <a:rPr lang="en-US" sz="1200">
                          <a:solidFill>
                            <a:schemeClr val="tx1"/>
                          </a:solidFill>
                          <a:effectLst/>
                        </a:rPr>
                        <a:t>Data Type</a:t>
                      </a:r>
                      <a:endParaRPr lang="en-US" sz="1100">
                        <a:solidFill>
                          <a:schemeClr val="tx1"/>
                        </a:solidFill>
                        <a:effectLst/>
                        <a:latin typeface="Calibri"/>
                        <a:ea typeface="Calibri"/>
                        <a:cs typeface="Times New Roman"/>
                      </a:endParaRPr>
                    </a:p>
                  </a:txBody>
                  <a:tcPr marL="0" marR="0" marT="0" marB="0" anchor="ctr">
                    <a:solidFill>
                      <a:srgbClr val="003060"/>
                    </a:solidFill>
                  </a:tcPr>
                </a:tc>
                <a:tc>
                  <a:txBody>
                    <a:bodyPr/>
                    <a:lstStyle/>
                    <a:p>
                      <a:pPr>
                        <a:lnSpc>
                          <a:spcPct val="115000"/>
                        </a:lnSpc>
                        <a:spcBef>
                          <a:spcPts val="500"/>
                        </a:spcBef>
                        <a:spcAft>
                          <a:spcPts val="500"/>
                        </a:spcAft>
                      </a:pPr>
                      <a:r>
                        <a:rPr lang="en-US" sz="1200">
                          <a:solidFill>
                            <a:schemeClr val="tx1"/>
                          </a:solidFill>
                          <a:effectLst/>
                        </a:rPr>
                        <a:t>Definition</a:t>
                      </a:r>
                      <a:endParaRPr lang="en-US" sz="1100">
                        <a:solidFill>
                          <a:schemeClr val="tx1"/>
                        </a:solidFill>
                        <a:effectLst/>
                        <a:latin typeface="Calibri"/>
                        <a:ea typeface="Calibri"/>
                        <a:cs typeface="Times New Roman"/>
                      </a:endParaRPr>
                    </a:p>
                  </a:txBody>
                  <a:tcPr marL="0" marR="0" marT="0" marB="0" anchor="ctr">
                    <a:solidFill>
                      <a:srgbClr val="003060"/>
                    </a:solidFill>
                  </a:tcPr>
                </a:tc>
              </a:tr>
              <a:tr h="631192">
                <a:tc>
                  <a:txBody>
                    <a:bodyPr/>
                    <a:lstStyle/>
                    <a:p>
                      <a:pPr>
                        <a:lnSpc>
                          <a:spcPct val="115000"/>
                        </a:lnSpc>
                        <a:spcBef>
                          <a:spcPts val="500"/>
                        </a:spcBef>
                        <a:spcAft>
                          <a:spcPts val="500"/>
                        </a:spcAft>
                      </a:pPr>
                      <a:r>
                        <a:rPr lang="en-US" sz="1200" dirty="0">
                          <a:solidFill>
                            <a:schemeClr val="tx1"/>
                          </a:solidFill>
                          <a:effectLst/>
                        </a:rPr>
                        <a:t>ArticleNumber </a:t>
                      </a:r>
                      <a:endParaRPr lang="en-US" sz="1200" dirty="0">
                        <a:solidFill>
                          <a:schemeClr val="tx1"/>
                        </a:solidFill>
                        <a:effectLst/>
                        <a:latin typeface="Calibri"/>
                        <a:ea typeface="Calibri"/>
                        <a:cs typeface="Times New Roman"/>
                      </a:endParaRPr>
                    </a:p>
                  </a:txBody>
                  <a:tcPr marL="0" marR="0" marT="0" marB="0">
                    <a:solidFill>
                      <a:srgbClr val="003060"/>
                    </a:solidFill>
                  </a:tcPr>
                </a:tc>
                <a:tc>
                  <a:txBody>
                    <a:bodyPr/>
                    <a:lstStyle/>
                    <a:p>
                      <a:pPr>
                        <a:lnSpc>
                          <a:spcPct val="115000"/>
                        </a:lnSpc>
                        <a:spcBef>
                          <a:spcPts val="500"/>
                        </a:spcBef>
                        <a:spcAft>
                          <a:spcPts val="500"/>
                        </a:spcAft>
                      </a:pPr>
                      <a:r>
                        <a:rPr lang="en-US" sz="1200" dirty="0">
                          <a:solidFill>
                            <a:schemeClr val="tx1"/>
                          </a:solidFill>
                          <a:effectLst/>
                        </a:rPr>
                        <a:t>IfcPropertySingleValue </a:t>
                      </a:r>
                      <a:endParaRPr lang="en-US" sz="1200" dirty="0">
                        <a:solidFill>
                          <a:schemeClr val="tx1"/>
                        </a:solidFill>
                        <a:effectLst/>
                        <a:latin typeface="Calibri"/>
                        <a:ea typeface="Calibri"/>
                        <a:cs typeface="Times New Roman"/>
                      </a:endParaRPr>
                    </a:p>
                  </a:txBody>
                  <a:tcPr marL="0" marR="0" marT="0" marB="0">
                    <a:solidFill>
                      <a:srgbClr val="003060"/>
                    </a:solidFill>
                  </a:tcPr>
                </a:tc>
                <a:tc>
                  <a:txBody>
                    <a:bodyPr/>
                    <a:lstStyle/>
                    <a:p>
                      <a:pPr>
                        <a:lnSpc>
                          <a:spcPct val="115000"/>
                        </a:lnSpc>
                        <a:spcBef>
                          <a:spcPts val="500"/>
                        </a:spcBef>
                        <a:spcAft>
                          <a:spcPts val="500"/>
                        </a:spcAft>
                      </a:pPr>
                      <a:r>
                        <a:rPr lang="en-US" sz="1200">
                          <a:solidFill>
                            <a:schemeClr val="tx1"/>
                          </a:solidFill>
                          <a:effectLst/>
                        </a:rPr>
                        <a:t>IfcIdentifier </a:t>
                      </a:r>
                      <a:endParaRPr lang="en-US" sz="1200">
                        <a:solidFill>
                          <a:schemeClr val="tx1"/>
                        </a:solidFill>
                        <a:effectLst/>
                        <a:latin typeface="Calibri"/>
                        <a:ea typeface="Calibri"/>
                        <a:cs typeface="Times New Roman"/>
                      </a:endParaRPr>
                    </a:p>
                  </a:txBody>
                  <a:tcPr marL="0" marR="0" marT="0" marB="0">
                    <a:solidFill>
                      <a:srgbClr val="003060"/>
                    </a:solidFill>
                  </a:tcPr>
                </a:tc>
                <a:tc>
                  <a:txBody>
                    <a:bodyPr/>
                    <a:lstStyle/>
                    <a:p>
                      <a:pPr>
                        <a:lnSpc>
                          <a:spcPct val="115000"/>
                        </a:lnSpc>
                        <a:spcBef>
                          <a:spcPts val="500"/>
                        </a:spcBef>
                        <a:spcAft>
                          <a:spcPts val="500"/>
                        </a:spcAft>
                      </a:pPr>
                      <a:r>
                        <a:rPr lang="en-US" sz="1200">
                          <a:solidFill>
                            <a:schemeClr val="tx1"/>
                          </a:solidFill>
                          <a:effectLst/>
                        </a:rPr>
                        <a:t>Article number or reference that may be applied to a product according to a standard scheme for article number definition (e.g. UN, EAN) </a:t>
                      </a:r>
                      <a:endParaRPr lang="en-US" sz="1200">
                        <a:solidFill>
                          <a:schemeClr val="tx1"/>
                        </a:solidFill>
                        <a:effectLst/>
                        <a:latin typeface="Calibri"/>
                        <a:ea typeface="Calibri"/>
                        <a:cs typeface="Times New Roman"/>
                      </a:endParaRPr>
                    </a:p>
                  </a:txBody>
                  <a:tcPr marL="0" marR="0" marT="0" marB="0">
                    <a:solidFill>
                      <a:srgbClr val="003060"/>
                    </a:solidFill>
                  </a:tcPr>
                </a:tc>
              </a:tr>
              <a:tr h="440049">
                <a:tc>
                  <a:txBody>
                    <a:bodyPr/>
                    <a:lstStyle/>
                    <a:p>
                      <a:pPr>
                        <a:lnSpc>
                          <a:spcPct val="115000"/>
                        </a:lnSpc>
                        <a:spcBef>
                          <a:spcPts val="500"/>
                        </a:spcBef>
                        <a:spcAft>
                          <a:spcPts val="500"/>
                        </a:spcAft>
                      </a:pPr>
                      <a:r>
                        <a:rPr lang="en-US" sz="1200">
                          <a:solidFill>
                            <a:schemeClr val="tx1"/>
                          </a:solidFill>
                          <a:effectLst/>
                        </a:rPr>
                        <a:t>ModelReference </a:t>
                      </a:r>
                      <a:endParaRPr lang="en-US" sz="1200">
                        <a:solidFill>
                          <a:schemeClr val="tx1"/>
                        </a:solidFill>
                        <a:effectLst/>
                        <a:latin typeface="Calibri"/>
                        <a:ea typeface="Calibri"/>
                        <a:cs typeface="Times New Roman"/>
                      </a:endParaRPr>
                    </a:p>
                  </a:txBody>
                  <a:tcPr marL="0" marR="0" marT="0" marB="0">
                    <a:solidFill>
                      <a:srgbClr val="003060"/>
                    </a:solidFill>
                  </a:tcPr>
                </a:tc>
                <a:tc>
                  <a:txBody>
                    <a:bodyPr/>
                    <a:lstStyle/>
                    <a:p>
                      <a:pPr>
                        <a:lnSpc>
                          <a:spcPct val="115000"/>
                        </a:lnSpc>
                        <a:spcBef>
                          <a:spcPts val="500"/>
                        </a:spcBef>
                        <a:spcAft>
                          <a:spcPts val="500"/>
                        </a:spcAft>
                      </a:pPr>
                      <a:r>
                        <a:rPr lang="en-US" sz="1200" dirty="0">
                          <a:solidFill>
                            <a:schemeClr val="tx1"/>
                          </a:solidFill>
                          <a:effectLst/>
                        </a:rPr>
                        <a:t>IfcPropertySingleValue </a:t>
                      </a:r>
                      <a:endParaRPr lang="en-US" sz="1200" dirty="0">
                        <a:solidFill>
                          <a:schemeClr val="tx1"/>
                        </a:solidFill>
                        <a:effectLst/>
                        <a:latin typeface="Calibri"/>
                        <a:ea typeface="Calibri"/>
                        <a:cs typeface="Times New Roman"/>
                      </a:endParaRPr>
                    </a:p>
                  </a:txBody>
                  <a:tcPr marL="0" marR="0" marT="0" marB="0">
                    <a:solidFill>
                      <a:srgbClr val="003060"/>
                    </a:solidFill>
                  </a:tcPr>
                </a:tc>
                <a:tc>
                  <a:txBody>
                    <a:bodyPr/>
                    <a:lstStyle/>
                    <a:p>
                      <a:pPr>
                        <a:lnSpc>
                          <a:spcPct val="115000"/>
                        </a:lnSpc>
                        <a:spcBef>
                          <a:spcPts val="500"/>
                        </a:spcBef>
                        <a:spcAft>
                          <a:spcPts val="500"/>
                        </a:spcAft>
                      </a:pPr>
                      <a:r>
                        <a:rPr lang="en-US" sz="1200" dirty="0">
                          <a:solidFill>
                            <a:schemeClr val="tx1"/>
                          </a:solidFill>
                          <a:effectLst/>
                        </a:rPr>
                        <a:t>IfcLabel </a:t>
                      </a:r>
                      <a:endParaRPr lang="en-US" sz="1200" dirty="0">
                        <a:solidFill>
                          <a:schemeClr val="tx1"/>
                        </a:solidFill>
                        <a:effectLst/>
                        <a:latin typeface="Calibri"/>
                        <a:ea typeface="Calibri"/>
                        <a:cs typeface="Times New Roman"/>
                      </a:endParaRPr>
                    </a:p>
                  </a:txBody>
                  <a:tcPr marL="0" marR="0" marT="0" marB="0">
                    <a:solidFill>
                      <a:srgbClr val="003060"/>
                    </a:solidFill>
                  </a:tcPr>
                </a:tc>
                <a:tc>
                  <a:txBody>
                    <a:bodyPr/>
                    <a:lstStyle/>
                    <a:p>
                      <a:pPr>
                        <a:lnSpc>
                          <a:spcPct val="115000"/>
                        </a:lnSpc>
                        <a:spcBef>
                          <a:spcPts val="500"/>
                        </a:spcBef>
                        <a:spcAft>
                          <a:spcPts val="500"/>
                        </a:spcAft>
                      </a:pPr>
                      <a:r>
                        <a:rPr lang="en-US" sz="1200">
                          <a:solidFill>
                            <a:schemeClr val="tx1"/>
                          </a:solidFill>
                          <a:effectLst/>
                        </a:rPr>
                        <a:t>The name of the manufactured item as used by the manufacturer. </a:t>
                      </a:r>
                      <a:endParaRPr lang="en-US" sz="1200">
                        <a:solidFill>
                          <a:schemeClr val="tx1"/>
                        </a:solidFill>
                        <a:effectLst/>
                        <a:latin typeface="Calibri"/>
                        <a:ea typeface="Calibri"/>
                        <a:cs typeface="Times New Roman"/>
                      </a:endParaRPr>
                    </a:p>
                  </a:txBody>
                  <a:tcPr marL="0" marR="0" marT="0" marB="0">
                    <a:solidFill>
                      <a:srgbClr val="003060"/>
                    </a:solidFill>
                  </a:tcPr>
                </a:tc>
              </a:tr>
              <a:tr h="513390">
                <a:tc>
                  <a:txBody>
                    <a:bodyPr/>
                    <a:lstStyle/>
                    <a:p>
                      <a:pPr>
                        <a:lnSpc>
                          <a:spcPct val="115000"/>
                        </a:lnSpc>
                        <a:spcBef>
                          <a:spcPts val="500"/>
                        </a:spcBef>
                        <a:spcAft>
                          <a:spcPts val="500"/>
                        </a:spcAft>
                      </a:pPr>
                      <a:r>
                        <a:rPr lang="en-US" sz="1200">
                          <a:solidFill>
                            <a:schemeClr val="tx1"/>
                          </a:solidFill>
                          <a:effectLst/>
                        </a:rPr>
                        <a:t>ModelLabel </a:t>
                      </a:r>
                      <a:endParaRPr lang="en-US" sz="1200">
                        <a:solidFill>
                          <a:schemeClr val="tx1"/>
                        </a:solidFill>
                        <a:effectLst/>
                        <a:latin typeface="Calibri"/>
                        <a:ea typeface="Calibri"/>
                        <a:cs typeface="Times New Roman"/>
                      </a:endParaRPr>
                    </a:p>
                  </a:txBody>
                  <a:tcPr marL="0" marR="0" marT="0" marB="0">
                    <a:solidFill>
                      <a:srgbClr val="003060"/>
                    </a:solidFill>
                  </a:tcPr>
                </a:tc>
                <a:tc>
                  <a:txBody>
                    <a:bodyPr/>
                    <a:lstStyle/>
                    <a:p>
                      <a:pPr>
                        <a:lnSpc>
                          <a:spcPct val="115000"/>
                        </a:lnSpc>
                        <a:spcBef>
                          <a:spcPts val="500"/>
                        </a:spcBef>
                        <a:spcAft>
                          <a:spcPts val="500"/>
                        </a:spcAft>
                      </a:pPr>
                      <a:r>
                        <a:rPr lang="en-US" sz="1200" dirty="0">
                          <a:solidFill>
                            <a:schemeClr val="tx1"/>
                          </a:solidFill>
                          <a:effectLst/>
                        </a:rPr>
                        <a:t>IfcPropertySingleValue </a:t>
                      </a:r>
                      <a:endParaRPr lang="en-US" sz="1200" dirty="0">
                        <a:solidFill>
                          <a:schemeClr val="tx1"/>
                        </a:solidFill>
                        <a:effectLst/>
                        <a:latin typeface="Calibri"/>
                        <a:ea typeface="Calibri"/>
                        <a:cs typeface="Times New Roman"/>
                      </a:endParaRPr>
                    </a:p>
                  </a:txBody>
                  <a:tcPr marL="0" marR="0" marT="0" marB="0">
                    <a:solidFill>
                      <a:srgbClr val="003060"/>
                    </a:solidFill>
                  </a:tcPr>
                </a:tc>
                <a:tc>
                  <a:txBody>
                    <a:bodyPr/>
                    <a:lstStyle/>
                    <a:p>
                      <a:pPr>
                        <a:lnSpc>
                          <a:spcPct val="115000"/>
                        </a:lnSpc>
                        <a:spcBef>
                          <a:spcPts val="500"/>
                        </a:spcBef>
                        <a:spcAft>
                          <a:spcPts val="500"/>
                        </a:spcAft>
                      </a:pPr>
                      <a:r>
                        <a:rPr lang="en-US" sz="1200" dirty="0">
                          <a:solidFill>
                            <a:schemeClr val="tx1"/>
                          </a:solidFill>
                          <a:effectLst/>
                        </a:rPr>
                        <a:t>IfcLabel </a:t>
                      </a:r>
                      <a:endParaRPr lang="en-US" sz="1200" dirty="0">
                        <a:solidFill>
                          <a:schemeClr val="tx1"/>
                        </a:solidFill>
                        <a:effectLst/>
                        <a:latin typeface="Calibri"/>
                        <a:ea typeface="Calibri"/>
                        <a:cs typeface="Times New Roman"/>
                      </a:endParaRPr>
                    </a:p>
                  </a:txBody>
                  <a:tcPr marL="0" marR="0" marT="0" marB="0">
                    <a:solidFill>
                      <a:srgbClr val="003060"/>
                    </a:solidFill>
                  </a:tcPr>
                </a:tc>
                <a:tc>
                  <a:txBody>
                    <a:bodyPr/>
                    <a:lstStyle/>
                    <a:p>
                      <a:pPr>
                        <a:lnSpc>
                          <a:spcPct val="115000"/>
                        </a:lnSpc>
                        <a:spcBef>
                          <a:spcPts val="500"/>
                        </a:spcBef>
                        <a:spcAft>
                          <a:spcPts val="500"/>
                        </a:spcAft>
                      </a:pPr>
                      <a:r>
                        <a:rPr lang="en-US" sz="1200">
                          <a:solidFill>
                            <a:schemeClr val="tx1"/>
                          </a:solidFill>
                          <a:effectLst/>
                        </a:rPr>
                        <a:t>The model number and/or unit designator assigned by the manufacturer of the manufactured item. </a:t>
                      </a:r>
                      <a:endParaRPr lang="en-US" sz="1200">
                        <a:solidFill>
                          <a:schemeClr val="tx1"/>
                        </a:solidFill>
                        <a:effectLst/>
                        <a:latin typeface="Calibri"/>
                        <a:ea typeface="Calibri"/>
                        <a:cs typeface="Times New Roman"/>
                      </a:endParaRPr>
                    </a:p>
                  </a:txBody>
                  <a:tcPr marL="0" marR="0" marT="0" marB="0">
                    <a:solidFill>
                      <a:srgbClr val="003060"/>
                    </a:solidFill>
                  </a:tcPr>
                </a:tc>
              </a:tr>
              <a:tr h="513390">
                <a:tc>
                  <a:txBody>
                    <a:bodyPr/>
                    <a:lstStyle/>
                    <a:p>
                      <a:pPr>
                        <a:lnSpc>
                          <a:spcPct val="115000"/>
                        </a:lnSpc>
                        <a:spcBef>
                          <a:spcPts val="500"/>
                        </a:spcBef>
                        <a:spcAft>
                          <a:spcPts val="500"/>
                        </a:spcAft>
                      </a:pPr>
                      <a:r>
                        <a:rPr lang="en-US" sz="1200">
                          <a:solidFill>
                            <a:schemeClr val="tx1"/>
                          </a:solidFill>
                          <a:effectLst/>
                        </a:rPr>
                        <a:t>Manufacturer </a:t>
                      </a:r>
                      <a:endParaRPr lang="en-US" sz="1200">
                        <a:solidFill>
                          <a:schemeClr val="tx1"/>
                        </a:solidFill>
                        <a:effectLst/>
                        <a:latin typeface="Calibri"/>
                        <a:ea typeface="Calibri"/>
                        <a:cs typeface="Times New Roman"/>
                      </a:endParaRPr>
                    </a:p>
                  </a:txBody>
                  <a:tcPr marL="0" marR="0" marT="0" marB="0">
                    <a:solidFill>
                      <a:srgbClr val="003060"/>
                    </a:solidFill>
                  </a:tcPr>
                </a:tc>
                <a:tc>
                  <a:txBody>
                    <a:bodyPr/>
                    <a:lstStyle/>
                    <a:p>
                      <a:pPr>
                        <a:lnSpc>
                          <a:spcPct val="115000"/>
                        </a:lnSpc>
                        <a:spcBef>
                          <a:spcPts val="500"/>
                        </a:spcBef>
                        <a:spcAft>
                          <a:spcPts val="500"/>
                        </a:spcAft>
                      </a:pPr>
                      <a:r>
                        <a:rPr lang="en-US" sz="1200" dirty="0">
                          <a:solidFill>
                            <a:schemeClr val="tx1"/>
                          </a:solidFill>
                          <a:effectLst/>
                        </a:rPr>
                        <a:t>IfcPropertySingleValue </a:t>
                      </a:r>
                      <a:endParaRPr lang="en-US" sz="1200" dirty="0">
                        <a:solidFill>
                          <a:schemeClr val="tx1"/>
                        </a:solidFill>
                        <a:effectLst/>
                        <a:latin typeface="Calibri"/>
                        <a:ea typeface="Calibri"/>
                        <a:cs typeface="Times New Roman"/>
                      </a:endParaRPr>
                    </a:p>
                  </a:txBody>
                  <a:tcPr marL="0" marR="0" marT="0" marB="0">
                    <a:solidFill>
                      <a:srgbClr val="003060"/>
                    </a:solidFill>
                  </a:tcPr>
                </a:tc>
                <a:tc>
                  <a:txBody>
                    <a:bodyPr/>
                    <a:lstStyle/>
                    <a:p>
                      <a:pPr>
                        <a:lnSpc>
                          <a:spcPct val="115000"/>
                        </a:lnSpc>
                        <a:spcBef>
                          <a:spcPts val="500"/>
                        </a:spcBef>
                        <a:spcAft>
                          <a:spcPts val="500"/>
                        </a:spcAft>
                      </a:pPr>
                      <a:r>
                        <a:rPr lang="en-US" sz="1200" dirty="0">
                          <a:solidFill>
                            <a:schemeClr val="tx1"/>
                          </a:solidFill>
                          <a:effectLst/>
                        </a:rPr>
                        <a:t>IfcLabel </a:t>
                      </a:r>
                      <a:endParaRPr lang="en-US" sz="1200" dirty="0">
                        <a:solidFill>
                          <a:schemeClr val="tx1"/>
                        </a:solidFill>
                        <a:effectLst/>
                        <a:latin typeface="Calibri"/>
                        <a:ea typeface="Calibri"/>
                        <a:cs typeface="Times New Roman"/>
                      </a:endParaRPr>
                    </a:p>
                  </a:txBody>
                  <a:tcPr marL="0" marR="0" marT="0" marB="0">
                    <a:solidFill>
                      <a:srgbClr val="003060"/>
                    </a:solidFill>
                  </a:tcPr>
                </a:tc>
                <a:tc>
                  <a:txBody>
                    <a:bodyPr/>
                    <a:lstStyle/>
                    <a:p>
                      <a:pPr>
                        <a:lnSpc>
                          <a:spcPct val="115000"/>
                        </a:lnSpc>
                        <a:spcBef>
                          <a:spcPts val="500"/>
                        </a:spcBef>
                        <a:spcAft>
                          <a:spcPts val="500"/>
                        </a:spcAft>
                      </a:pPr>
                      <a:r>
                        <a:rPr lang="en-US" sz="1200">
                          <a:solidFill>
                            <a:schemeClr val="tx1"/>
                          </a:solidFill>
                          <a:effectLst/>
                        </a:rPr>
                        <a:t>The organization that manufactured and/or assembled the item. </a:t>
                      </a:r>
                      <a:endParaRPr lang="en-US" sz="1200">
                        <a:solidFill>
                          <a:schemeClr val="tx1"/>
                        </a:solidFill>
                        <a:effectLst/>
                        <a:latin typeface="Calibri"/>
                        <a:ea typeface="Calibri"/>
                        <a:cs typeface="Times New Roman"/>
                      </a:endParaRPr>
                    </a:p>
                  </a:txBody>
                  <a:tcPr marL="0" marR="0" marT="0" marB="0">
                    <a:solidFill>
                      <a:srgbClr val="003060"/>
                    </a:solidFill>
                  </a:tcPr>
                </a:tc>
              </a:tr>
              <a:tr h="586130">
                <a:tc>
                  <a:txBody>
                    <a:bodyPr/>
                    <a:lstStyle/>
                    <a:p>
                      <a:pPr>
                        <a:lnSpc>
                          <a:spcPct val="115000"/>
                        </a:lnSpc>
                        <a:spcBef>
                          <a:spcPts val="500"/>
                        </a:spcBef>
                        <a:spcAft>
                          <a:spcPts val="500"/>
                        </a:spcAft>
                      </a:pPr>
                      <a:r>
                        <a:rPr lang="en-US" sz="1200">
                          <a:solidFill>
                            <a:schemeClr val="tx1"/>
                          </a:solidFill>
                          <a:effectLst/>
                        </a:rPr>
                        <a:t>ProductionYear </a:t>
                      </a:r>
                      <a:endParaRPr lang="en-US" sz="1200">
                        <a:solidFill>
                          <a:schemeClr val="tx1"/>
                        </a:solidFill>
                        <a:effectLst/>
                        <a:latin typeface="Calibri"/>
                        <a:ea typeface="Calibri"/>
                        <a:cs typeface="Times New Roman"/>
                      </a:endParaRPr>
                    </a:p>
                  </a:txBody>
                  <a:tcPr marL="0" marR="0" marT="0" marB="0">
                    <a:solidFill>
                      <a:srgbClr val="003060"/>
                    </a:solidFill>
                  </a:tcPr>
                </a:tc>
                <a:tc>
                  <a:txBody>
                    <a:bodyPr/>
                    <a:lstStyle/>
                    <a:p>
                      <a:pPr>
                        <a:lnSpc>
                          <a:spcPct val="115000"/>
                        </a:lnSpc>
                        <a:spcBef>
                          <a:spcPts val="500"/>
                        </a:spcBef>
                        <a:spcAft>
                          <a:spcPts val="500"/>
                        </a:spcAft>
                      </a:pPr>
                      <a:r>
                        <a:rPr lang="en-US" sz="1200" dirty="0">
                          <a:solidFill>
                            <a:schemeClr val="tx1"/>
                          </a:solidFill>
                          <a:effectLst/>
                        </a:rPr>
                        <a:t>IfcPropertySingleValue </a:t>
                      </a:r>
                      <a:endParaRPr lang="en-US" sz="1200" dirty="0">
                        <a:solidFill>
                          <a:schemeClr val="tx1"/>
                        </a:solidFill>
                        <a:effectLst/>
                        <a:latin typeface="Calibri"/>
                        <a:ea typeface="Calibri"/>
                        <a:cs typeface="Times New Roman"/>
                      </a:endParaRPr>
                    </a:p>
                  </a:txBody>
                  <a:tcPr marL="0" marR="0" marT="0" marB="0">
                    <a:solidFill>
                      <a:srgbClr val="003060"/>
                    </a:solidFill>
                  </a:tcPr>
                </a:tc>
                <a:tc>
                  <a:txBody>
                    <a:bodyPr/>
                    <a:lstStyle/>
                    <a:p>
                      <a:pPr>
                        <a:lnSpc>
                          <a:spcPct val="115000"/>
                        </a:lnSpc>
                        <a:spcBef>
                          <a:spcPts val="500"/>
                        </a:spcBef>
                        <a:spcAft>
                          <a:spcPts val="500"/>
                        </a:spcAft>
                      </a:pPr>
                      <a:r>
                        <a:rPr lang="en-US" sz="1200" dirty="0">
                          <a:solidFill>
                            <a:schemeClr val="tx1"/>
                          </a:solidFill>
                          <a:effectLst/>
                        </a:rPr>
                        <a:t>IfcLabel </a:t>
                      </a:r>
                      <a:endParaRPr lang="en-US" sz="1200" dirty="0">
                        <a:solidFill>
                          <a:schemeClr val="tx1"/>
                        </a:solidFill>
                        <a:effectLst/>
                        <a:latin typeface="Calibri"/>
                        <a:ea typeface="Calibri"/>
                        <a:cs typeface="Times New Roman"/>
                      </a:endParaRPr>
                    </a:p>
                  </a:txBody>
                  <a:tcPr marL="0" marR="0" marT="0" marB="0">
                    <a:solidFill>
                      <a:srgbClr val="003060"/>
                    </a:solidFill>
                  </a:tcPr>
                </a:tc>
                <a:tc>
                  <a:txBody>
                    <a:bodyPr/>
                    <a:lstStyle/>
                    <a:p>
                      <a:pPr>
                        <a:lnSpc>
                          <a:spcPct val="115000"/>
                        </a:lnSpc>
                        <a:spcBef>
                          <a:spcPts val="500"/>
                        </a:spcBef>
                        <a:spcAft>
                          <a:spcPts val="500"/>
                        </a:spcAft>
                      </a:pPr>
                      <a:r>
                        <a:rPr lang="en-US" sz="1200" dirty="0">
                          <a:solidFill>
                            <a:schemeClr val="tx1"/>
                          </a:solidFill>
                          <a:effectLst/>
                        </a:rPr>
                        <a:t>The year of production of the manufactured item. </a:t>
                      </a:r>
                      <a:endParaRPr lang="en-US" sz="1200" dirty="0">
                        <a:solidFill>
                          <a:schemeClr val="tx1"/>
                        </a:solidFill>
                        <a:effectLst/>
                        <a:latin typeface="Calibri"/>
                        <a:ea typeface="Calibri"/>
                        <a:cs typeface="Times New Roman"/>
                      </a:endParaRPr>
                    </a:p>
                  </a:txBody>
                  <a:tcPr marL="0" marR="0" marT="0" marB="0">
                    <a:solidFill>
                      <a:srgbClr val="003060"/>
                    </a:solidFill>
                  </a:tcPr>
                </a:tc>
              </a:tr>
            </a:tbl>
          </a:graphicData>
        </a:graphic>
      </p:graphicFrame>
      <p:cxnSp>
        <p:nvCxnSpPr>
          <p:cNvPr id="12" name="Straight Connector 11"/>
          <p:cNvCxnSpPr>
            <a:cxnSpLocks noChangeShapeType="1"/>
          </p:cNvCxnSpPr>
          <p:nvPr/>
        </p:nvCxnSpPr>
        <p:spPr bwMode="auto">
          <a:xfrm>
            <a:off x="4714875" y="12091988"/>
            <a:ext cx="5943600" cy="0"/>
          </a:xfrm>
          <a:prstGeom prst="line">
            <a:avLst/>
          </a:prstGeom>
          <a:noFill/>
          <a:ln w="38100">
            <a:solidFill>
              <a:srgbClr val="D4D4D4"/>
            </a:solidFill>
            <a:round/>
            <a:headEnd/>
            <a:tailEnd/>
          </a:ln>
          <a:effectLst>
            <a:outerShdw dist="12700" dir="16200000" algn="tl" rotWithShape="0">
              <a:srgbClr val="808080"/>
            </a:outerShdw>
          </a:effectLst>
          <a:extLst>
            <a:ext uri="{909E8E84-426E-40DD-AFC4-6F175D3DCCD1}">
              <a14:hiddenFill xmlns:a14="http://schemas.microsoft.com/office/drawing/2010/main">
                <a:noFill/>
              </a14:hiddenFill>
            </a:ext>
          </a:extLst>
        </p:spPr>
      </p:cxnSp>
      <p:sp>
        <p:nvSpPr>
          <p:cNvPr id="13" name="Rectangle 6"/>
          <p:cNvSpPr>
            <a:spLocks noChangeArrowheads="1"/>
          </p:cNvSpPr>
          <p:nvPr/>
        </p:nvSpPr>
        <p:spPr bwMode="auto">
          <a:xfrm>
            <a:off x="3609975" y="8840787"/>
            <a:ext cx="3743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Copyright (c) 2000 - 2007 International Alliance for Interoperability</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5165064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Property Sets, Simple Example: </a:t>
            </a:r>
            <a:r>
              <a:rPr lang="en-US" dirty="0"/>
              <a:t>Pset_ManufacturerTypeInformation</a:t>
            </a:r>
          </a:p>
        </p:txBody>
      </p:sp>
      <p:sp>
        <p:nvSpPr>
          <p:cNvPr id="3" name="Content Placeholder 2"/>
          <p:cNvSpPr>
            <a:spLocks noGrp="1"/>
          </p:cNvSpPr>
          <p:nvPr>
            <p:ph idx="1"/>
          </p:nvPr>
        </p:nvSpPr>
        <p:spPr/>
        <p:txBody>
          <a:bodyPr/>
          <a:lstStyle/>
          <a:p>
            <a:r>
              <a:rPr lang="en-GB" dirty="0" smtClean="0"/>
              <a:t>Simple example: </a:t>
            </a:r>
            <a:r>
              <a:rPr lang="en-US" dirty="0"/>
              <a:t>Pset_ManufacturerTypeInformation</a:t>
            </a:r>
          </a:p>
          <a:p>
            <a:pPr marL="0" indent="0">
              <a:buNone/>
            </a:pPr>
            <a:endParaRPr lang="en-US" sz="1200" dirty="0" smtClean="0"/>
          </a:p>
          <a:p>
            <a:pPr marL="284146" lvl="1" indent="0">
              <a:buNone/>
            </a:pPr>
            <a:r>
              <a:rPr lang="en-US" sz="1400" dirty="0" smtClean="0"/>
              <a:t>private </a:t>
            </a:r>
            <a:r>
              <a:rPr lang="en-US" sz="1400" dirty="0"/>
              <a:t>static void </a:t>
            </a:r>
            <a:r>
              <a:rPr lang="en-US" sz="1400" dirty="0" err="1"/>
              <a:t>InitPropertySetManufacturerTypeInformation</a:t>
            </a:r>
            <a:r>
              <a:rPr lang="en-US" sz="1400" dirty="0"/>
              <a:t>(</a:t>
            </a:r>
            <a:r>
              <a:rPr lang="en-US" sz="1400" dirty="0" err="1"/>
              <a:t>IList</a:t>
            </a:r>
            <a:r>
              <a:rPr lang="en-US" sz="1400" dirty="0"/>
              <a:t>&lt;</a:t>
            </a:r>
            <a:r>
              <a:rPr lang="en-US" sz="1400" dirty="0" err="1"/>
              <a:t>PropertySetDescription</a:t>
            </a:r>
            <a:r>
              <a:rPr lang="en-US" sz="1400" dirty="0"/>
              <a:t>&gt; </a:t>
            </a:r>
            <a:r>
              <a:rPr lang="en-US" sz="1400" dirty="0" err="1"/>
              <a:t>commonPropertySets</a:t>
            </a:r>
            <a:r>
              <a:rPr lang="en-US" sz="1400" dirty="0"/>
              <a:t>)</a:t>
            </a:r>
          </a:p>
          <a:p>
            <a:pPr marL="284146" lvl="1" indent="0">
              <a:buNone/>
            </a:pPr>
            <a:r>
              <a:rPr lang="en-US" sz="1400" dirty="0"/>
              <a:t>{</a:t>
            </a:r>
          </a:p>
          <a:p>
            <a:pPr marL="284146" lvl="1" indent="0">
              <a:buNone/>
            </a:pPr>
            <a:r>
              <a:rPr lang="en-US" sz="1400" dirty="0"/>
              <a:t>   </a:t>
            </a:r>
            <a:r>
              <a:rPr lang="en-US" sz="1400" dirty="0" err="1"/>
              <a:t>PropertySetDescription</a:t>
            </a:r>
            <a:r>
              <a:rPr lang="en-US" sz="1400" dirty="0"/>
              <a:t> </a:t>
            </a:r>
            <a:r>
              <a:rPr lang="en-US" sz="1400" dirty="0" err="1"/>
              <a:t>propertySetManufacturer</a:t>
            </a:r>
            <a:r>
              <a:rPr lang="en-US" sz="1400" dirty="0"/>
              <a:t> = new </a:t>
            </a:r>
            <a:r>
              <a:rPr lang="en-US" sz="1400" dirty="0" err="1"/>
              <a:t>PropertySetDescription</a:t>
            </a:r>
            <a:r>
              <a:rPr lang="en-US" sz="1400" dirty="0"/>
              <a:t>();</a:t>
            </a:r>
          </a:p>
          <a:p>
            <a:pPr marL="284146" lvl="1" indent="0">
              <a:buNone/>
            </a:pPr>
            <a:r>
              <a:rPr lang="en-US" sz="1400" dirty="0"/>
              <a:t>   </a:t>
            </a:r>
            <a:r>
              <a:rPr lang="en-US" sz="1400" dirty="0" err="1"/>
              <a:t>propertySetManufacturer.Name</a:t>
            </a:r>
            <a:r>
              <a:rPr lang="en-US" sz="1400" dirty="0"/>
              <a:t> = "Pset_ManufacturerTypeInformation";</a:t>
            </a:r>
          </a:p>
          <a:p>
            <a:pPr marL="284146" lvl="1" indent="0">
              <a:buNone/>
            </a:pPr>
            <a:endParaRPr lang="en-US" sz="1400" dirty="0"/>
          </a:p>
          <a:p>
            <a:pPr marL="284146" lvl="1" indent="0">
              <a:buNone/>
            </a:pPr>
            <a:r>
              <a:rPr lang="en-US" sz="1400" dirty="0"/>
              <a:t>   </a:t>
            </a:r>
            <a:r>
              <a:rPr lang="en-US" sz="1400" dirty="0" err="1"/>
              <a:t>propertySetManufacturer.EntityTypes.Add</a:t>
            </a:r>
            <a:r>
              <a:rPr lang="en-US" sz="1400" dirty="0"/>
              <a:t>(</a:t>
            </a:r>
            <a:r>
              <a:rPr lang="en-US" sz="1400" dirty="0" err="1"/>
              <a:t>IFCEntityType.IfcElement</a:t>
            </a:r>
            <a:r>
              <a:rPr lang="en-US" sz="1400" dirty="0"/>
              <a:t>);</a:t>
            </a:r>
          </a:p>
          <a:p>
            <a:pPr marL="284146" lvl="1" indent="0">
              <a:buNone/>
            </a:pPr>
            <a:endParaRPr lang="en-US" sz="1400" dirty="0"/>
          </a:p>
          <a:p>
            <a:pPr marL="284146" lvl="1" indent="0">
              <a:buNone/>
            </a:pPr>
            <a:r>
              <a:rPr lang="en-US" sz="1400" dirty="0"/>
              <a:t>   </a:t>
            </a:r>
            <a:r>
              <a:rPr lang="en-US" sz="1400" dirty="0" err="1"/>
              <a:t>PropertySetEntry</a:t>
            </a:r>
            <a:r>
              <a:rPr lang="en-US" sz="1400" dirty="0"/>
              <a:t> </a:t>
            </a:r>
            <a:r>
              <a:rPr lang="en-US" sz="1400" dirty="0" err="1"/>
              <a:t>ifcPSE</a:t>
            </a:r>
            <a:r>
              <a:rPr lang="en-US" sz="1400" dirty="0"/>
              <a:t> = </a:t>
            </a:r>
            <a:r>
              <a:rPr lang="en-US" sz="1400" dirty="0" err="1"/>
              <a:t>PropertySetEntry.CreateIdentifier</a:t>
            </a:r>
            <a:r>
              <a:rPr lang="en-US" sz="1400" dirty="0"/>
              <a:t>("ArticleNumber");</a:t>
            </a:r>
          </a:p>
          <a:p>
            <a:pPr marL="284146" lvl="1" indent="0">
              <a:buNone/>
            </a:pPr>
            <a:r>
              <a:rPr lang="en-US" sz="1400" dirty="0"/>
              <a:t>   </a:t>
            </a:r>
            <a:r>
              <a:rPr lang="en-US" sz="1400" dirty="0" err="1"/>
              <a:t>propertySetManufacturer.Entries.Add</a:t>
            </a:r>
            <a:r>
              <a:rPr lang="en-US" sz="1400" dirty="0"/>
              <a:t>(</a:t>
            </a:r>
            <a:r>
              <a:rPr lang="en-US" sz="1400" dirty="0" err="1"/>
              <a:t>ifcPSE</a:t>
            </a:r>
            <a:r>
              <a:rPr lang="en-US" sz="1400" dirty="0"/>
              <a:t>);</a:t>
            </a:r>
          </a:p>
          <a:p>
            <a:pPr marL="284146" lvl="1" indent="0">
              <a:buNone/>
            </a:pPr>
            <a:endParaRPr lang="en-US" sz="1400" dirty="0"/>
          </a:p>
          <a:p>
            <a:pPr marL="284146" lvl="1" indent="0">
              <a:buNone/>
            </a:pPr>
            <a:r>
              <a:rPr lang="en-US" sz="1400" dirty="0"/>
              <a:t>   </a:t>
            </a:r>
            <a:r>
              <a:rPr lang="en-US" sz="1400" dirty="0" err="1"/>
              <a:t>ifcPSE</a:t>
            </a:r>
            <a:r>
              <a:rPr lang="en-US" sz="1400" dirty="0"/>
              <a:t> = </a:t>
            </a:r>
            <a:r>
              <a:rPr lang="en-US" sz="1400" dirty="0" err="1"/>
              <a:t>PropertySetEntry.CreateLabel</a:t>
            </a:r>
            <a:r>
              <a:rPr lang="en-US" sz="1400" dirty="0"/>
              <a:t>("</a:t>
            </a:r>
            <a:r>
              <a:rPr lang="en-US" sz="1400" dirty="0" err="1"/>
              <a:t>ModelReference</a:t>
            </a:r>
            <a:r>
              <a:rPr lang="en-US" sz="1400" dirty="0"/>
              <a:t>");   </a:t>
            </a:r>
            <a:r>
              <a:rPr lang="en-US" sz="1400" dirty="0" err="1"/>
              <a:t>propertySetManufacturer.Entries.Add</a:t>
            </a:r>
            <a:r>
              <a:rPr lang="en-US" sz="1400" dirty="0"/>
              <a:t>(</a:t>
            </a:r>
            <a:r>
              <a:rPr lang="en-US" sz="1400" dirty="0" err="1"/>
              <a:t>ifcPSE</a:t>
            </a:r>
            <a:r>
              <a:rPr lang="en-US" sz="1400" dirty="0"/>
              <a:t>);</a:t>
            </a:r>
          </a:p>
          <a:p>
            <a:pPr marL="284146" lvl="1" indent="0">
              <a:buNone/>
            </a:pPr>
            <a:r>
              <a:rPr lang="en-US" sz="1400" dirty="0"/>
              <a:t>   </a:t>
            </a:r>
            <a:r>
              <a:rPr lang="en-US" sz="1400" dirty="0" err="1"/>
              <a:t>ifcPSE</a:t>
            </a:r>
            <a:r>
              <a:rPr lang="en-US" sz="1400" dirty="0"/>
              <a:t> = </a:t>
            </a:r>
            <a:r>
              <a:rPr lang="en-US" sz="1400" dirty="0" err="1"/>
              <a:t>PropertySetEntry.CreateLabel</a:t>
            </a:r>
            <a:r>
              <a:rPr lang="en-US" sz="1400" dirty="0"/>
              <a:t>("</a:t>
            </a:r>
            <a:r>
              <a:rPr lang="en-US" sz="1400" dirty="0" err="1"/>
              <a:t>ModelLabel</a:t>
            </a:r>
            <a:r>
              <a:rPr lang="en-US" sz="1400" dirty="0"/>
              <a:t>");  </a:t>
            </a:r>
            <a:r>
              <a:rPr lang="en-US" sz="1400" dirty="0" err="1"/>
              <a:t>propertySetManufacturer.Entries.Add</a:t>
            </a:r>
            <a:r>
              <a:rPr lang="en-US" sz="1400" dirty="0"/>
              <a:t>(</a:t>
            </a:r>
            <a:r>
              <a:rPr lang="en-US" sz="1400" dirty="0" err="1"/>
              <a:t>ifcPSE</a:t>
            </a:r>
            <a:r>
              <a:rPr lang="en-US" sz="1400" dirty="0"/>
              <a:t>);</a:t>
            </a:r>
          </a:p>
          <a:p>
            <a:pPr marL="284146" lvl="1" indent="0">
              <a:buNone/>
            </a:pPr>
            <a:endParaRPr lang="en-US" sz="1400" dirty="0"/>
          </a:p>
          <a:p>
            <a:pPr marL="284146" lvl="1" indent="0">
              <a:buNone/>
            </a:pPr>
            <a:r>
              <a:rPr lang="en-US" sz="1400" dirty="0"/>
              <a:t>   </a:t>
            </a:r>
            <a:r>
              <a:rPr lang="en-US" sz="1400" dirty="0" err="1"/>
              <a:t>ifcPSE</a:t>
            </a:r>
            <a:r>
              <a:rPr lang="en-US" sz="1400" dirty="0"/>
              <a:t> = </a:t>
            </a:r>
            <a:r>
              <a:rPr lang="en-US" sz="1400" dirty="0" err="1"/>
              <a:t>PropertySetEntry.CreateLabel</a:t>
            </a:r>
            <a:r>
              <a:rPr lang="en-US" sz="1400" dirty="0"/>
              <a:t>("Manufacturer");</a:t>
            </a:r>
          </a:p>
          <a:p>
            <a:pPr marL="284146" lvl="1" indent="0">
              <a:buNone/>
            </a:pPr>
            <a:r>
              <a:rPr lang="en-US" sz="1400" dirty="0"/>
              <a:t>   </a:t>
            </a:r>
            <a:r>
              <a:rPr lang="en-US" sz="1400" dirty="0" err="1"/>
              <a:t>ifcPSE.RevitBuiltInParameter</a:t>
            </a:r>
            <a:r>
              <a:rPr lang="en-US" sz="1400" dirty="0"/>
              <a:t> = </a:t>
            </a:r>
            <a:r>
              <a:rPr lang="en-US" sz="1400" dirty="0" err="1"/>
              <a:t>BuiltInParameter.ALL_MODEL_MANUFACTURER</a:t>
            </a:r>
            <a:r>
              <a:rPr lang="en-US" sz="1400" dirty="0"/>
              <a:t>;</a:t>
            </a:r>
          </a:p>
          <a:p>
            <a:pPr marL="284146" lvl="1" indent="0">
              <a:buNone/>
            </a:pPr>
            <a:r>
              <a:rPr lang="en-US" sz="1400" dirty="0"/>
              <a:t>   </a:t>
            </a:r>
            <a:r>
              <a:rPr lang="en-US" sz="1400" dirty="0" err="1"/>
              <a:t>propertySetManufacturer.Entries.Add</a:t>
            </a:r>
            <a:r>
              <a:rPr lang="en-US" sz="1400" dirty="0"/>
              <a:t>(</a:t>
            </a:r>
            <a:r>
              <a:rPr lang="en-US" sz="1400" dirty="0" err="1"/>
              <a:t>ifcPSE</a:t>
            </a:r>
            <a:r>
              <a:rPr lang="en-US" sz="1400" dirty="0"/>
              <a:t>);</a:t>
            </a:r>
          </a:p>
          <a:p>
            <a:pPr marL="284146" lvl="1" indent="0">
              <a:buNone/>
            </a:pPr>
            <a:endParaRPr lang="en-US" sz="1400" dirty="0"/>
          </a:p>
          <a:p>
            <a:pPr marL="284146" lvl="1" indent="0">
              <a:buNone/>
            </a:pPr>
            <a:r>
              <a:rPr lang="en-US" sz="1400" dirty="0"/>
              <a:t>   </a:t>
            </a:r>
            <a:r>
              <a:rPr lang="en-US" sz="1400" dirty="0" err="1"/>
              <a:t>ifcPSE</a:t>
            </a:r>
            <a:r>
              <a:rPr lang="en-US" sz="1400" dirty="0"/>
              <a:t> = </a:t>
            </a:r>
            <a:r>
              <a:rPr lang="en-US" sz="1400" dirty="0" err="1"/>
              <a:t>PropertySetEntry.CreateLabel</a:t>
            </a:r>
            <a:r>
              <a:rPr lang="en-US" sz="1400" dirty="0"/>
              <a:t>("</a:t>
            </a:r>
            <a:r>
              <a:rPr lang="en-US" sz="1400" dirty="0" err="1"/>
              <a:t>ProductionYear</a:t>
            </a:r>
            <a:r>
              <a:rPr lang="en-US" sz="1400" dirty="0"/>
              <a:t>");  </a:t>
            </a:r>
            <a:r>
              <a:rPr lang="en-US" sz="1400" dirty="0" err="1"/>
              <a:t>propertySetManufacturer.Entries.Add</a:t>
            </a:r>
            <a:r>
              <a:rPr lang="en-US" sz="1400" dirty="0"/>
              <a:t>(</a:t>
            </a:r>
            <a:r>
              <a:rPr lang="en-US" sz="1400" dirty="0" err="1"/>
              <a:t>ifcPSE</a:t>
            </a:r>
            <a:r>
              <a:rPr lang="en-US" sz="1400" dirty="0"/>
              <a:t>);</a:t>
            </a:r>
          </a:p>
          <a:p>
            <a:pPr marL="284146" lvl="1" indent="0">
              <a:buNone/>
            </a:pPr>
            <a:endParaRPr lang="en-US" sz="1400" dirty="0"/>
          </a:p>
          <a:p>
            <a:pPr marL="284146" lvl="1" indent="0">
              <a:buNone/>
            </a:pPr>
            <a:r>
              <a:rPr lang="en-US" sz="1400" dirty="0"/>
              <a:t>   </a:t>
            </a:r>
            <a:r>
              <a:rPr lang="en-US" sz="1400" dirty="0" err="1"/>
              <a:t>commonPropertySets.Add</a:t>
            </a:r>
            <a:r>
              <a:rPr lang="en-US" sz="1400" dirty="0"/>
              <a:t>(</a:t>
            </a:r>
            <a:r>
              <a:rPr lang="en-US" sz="1400" dirty="0" err="1"/>
              <a:t>propertySetManufacturer</a:t>
            </a:r>
            <a:r>
              <a:rPr lang="en-US" sz="1400" dirty="0"/>
              <a:t>);</a:t>
            </a:r>
          </a:p>
          <a:p>
            <a:pPr marL="284146" lvl="1" indent="0">
              <a:buNone/>
            </a:pPr>
            <a:r>
              <a:rPr lang="en-US" sz="1400" dirty="0"/>
              <a:t>}</a:t>
            </a:r>
            <a:endParaRPr lang="en-GB" sz="1400" dirty="0" smtClean="0"/>
          </a:p>
          <a:p>
            <a:pPr marL="284146" lvl="1" indent="0">
              <a:buNone/>
            </a:pPr>
            <a:endParaRPr lang="en-US" dirty="0"/>
          </a:p>
          <a:p>
            <a:endParaRPr lang="en-US" dirty="0"/>
          </a:p>
          <a:p>
            <a:pPr lvl="1"/>
            <a:endParaRPr lang="en-US" dirty="0"/>
          </a:p>
        </p:txBody>
      </p:sp>
    </p:spTree>
    <p:extLst>
      <p:ext uri="{BB962C8B-B14F-4D97-AF65-F5344CB8AC3E}">
        <p14:creationId xmlns:p14="http://schemas.microsoft.com/office/powerpoint/2010/main" val="368778950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Property Sets, Simple Example: </a:t>
            </a:r>
            <a:r>
              <a:rPr lang="en-US" dirty="0"/>
              <a:t>Pset_ManufacturerTypeInformation</a:t>
            </a:r>
          </a:p>
        </p:txBody>
      </p:sp>
      <p:sp>
        <p:nvSpPr>
          <p:cNvPr id="3" name="Content Placeholder 2"/>
          <p:cNvSpPr>
            <a:spLocks noGrp="1"/>
          </p:cNvSpPr>
          <p:nvPr>
            <p:ph idx="1"/>
          </p:nvPr>
        </p:nvSpPr>
        <p:spPr/>
        <p:txBody>
          <a:bodyPr/>
          <a:lstStyle/>
          <a:p>
            <a:r>
              <a:rPr lang="en-GB" dirty="0" err="1" smtClean="0"/>
              <a:t>PropertySetDescription</a:t>
            </a:r>
            <a:r>
              <a:rPr lang="en-GB" dirty="0" smtClean="0"/>
              <a:t> contains the properties.</a:t>
            </a:r>
            <a:endParaRPr lang="en-US" dirty="0"/>
          </a:p>
          <a:p>
            <a:pPr lvl="1"/>
            <a:r>
              <a:rPr lang="en-US" sz="2400" dirty="0" err="1" smtClean="0"/>
              <a:t>PropertySetDescription</a:t>
            </a:r>
            <a:r>
              <a:rPr lang="en-US" sz="2400" dirty="0" smtClean="0"/>
              <a:t> </a:t>
            </a:r>
            <a:r>
              <a:rPr lang="en-US" sz="2400" dirty="0" err="1"/>
              <a:t>propertySetManufacturer</a:t>
            </a:r>
            <a:r>
              <a:rPr lang="en-US" sz="2400" dirty="0"/>
              <a:t> = new </a:t>
            </a:r>
            <a:r>
              <a:rPr lang="en-US" sz="2400" dirty="0" err="1"/>
              <a:t>PropertySetDescription</a:t>
            </a:r>
            <a:r>
              <a:rPr lang="en-US" sz="2400" dirty="0" smtClean="0"/>
              <a:t>();</a:t>
            </a:r>
          </a:p>
          <a:p>
            <a:r>
              <a:rPr lang="en-GB" dirty="0" smtClean="0"/>
              <a:t>Property sets are associated with one or more IFC entity types and their sub-types.</a:t>
            </a:r>
          </a:p>
          <a:p>
            <a:pPr lvl="1"/>
            <a:r>
              <a:rPr lang="en-US" sz="2400" dirty="0" err="1" smtClean="0"/>
              <a:t>propertySetManufacturer.EntityTypes.Add</a:t>
            </a:r>
            <a:r>
              <a:rPr lang="en-US" sz="2400" dirty="0" smtClean="0"/>
              <a:t>(</a:t>
            </a:r>
            <a:r>
              <a:rPr lang="en-US" sz="2400" dirty="0" err="1" smtClean="0"/>
              <a:t>IFCEntityType.IfcElement</a:t>
            </a:r>
            <a:r>
              <a:rPr lang="en-US" sz="2400" dirty="0" smtClean="0"/>
              <a:t>);</a:t>
            </a:r>
          </a:p>
          <a:p>
            <a:r>
              <a:rPr lang="en-GB" dirty="0" smtClean="0"/>
              <a:t>If the property is a shared parameter, add in one step.</a:t>
            </a:r>
          </a:p>
          <a:p>
            <a:pPr lvl="1"/>
            <a:r>
              <a:rPr lang="en-US" sz="2400" dirty="0" err="1" smtClean="0"/>
              <a:t>ifcPSE</a:t>
            </a:r>
            <a:r>
              <a:rPr lang="en-US" sz="2400" dirty="0" smtClean="0"/>
              <a:t> </a:t>
            </a:r>
            <a:r>
              <a:rPr lang="en-US" sz="2400" dirty="0"/>
              <a:t>= </a:t>
            </a:r>
            <a:r>
              <a:rPr lang="en-US" sz="2400" dirty="0" err="1"/>
              <a:t>PropertySetEntry.CreateLabel</a:t>
            </a:r>
            <a:r>
              <a:rPr lang="en-US" sz="2400" dirty="0"/>
              <a:t>("</a:t>
            </a:r>
            <a:r>
              <a:rPr lang="en-US" sz="2400" dirty="0" err="1"/>
              <a:t>ModelReference</a:t>
            </a:r>
            <a:r>
              <a:rPr lang="en-US" sz="2400" dirty="0" smtClean="0"/>
              <a:t>");</a:t>
            </a:r>
          </a:p>
          <a:p>
            <a:pPr lvl="1"/>
            <a:r>
              <a:rPr lang="en-US" sz="2400" dirty="0" err="1" smtClean="0"/>
              <a:t>ifcPSE</a:t>
            </a:r>
            <a:r>
              <a:rPr lang="en-US" sz="2400" dirty="0" smtClean="0"/>
              <a:t> </a:t>
            </a:r>
            <a:r>
              <a:rPr lang="en-US" sz="2400" dirty="0"/>
              <a:t>= </a:t>
            </a:r>
            <a:r>
              <a:rPr lang="en-US" sz="2400" dirty="0" err="1"/>
              <a:t>PropertySetEntry.CreateLabel</a:t>
            </a:r>
            <a:r>
              <a:rPr lang="en-US" sz="2400" dirty="0"/>
              <a:t>("</a:t>
            </a:r>
            <a:r>
              <a:rPr lang="en-US" sz="2400" dirty="0" err="1"/>
              <a:t>ModelLabel</a:t>
            </a:r>
            <a:r>
              <a:rPr lang="en-US" sz="2400" dirty="0"/>
              <a:t>");  </a:t>
            </a:r>
            <a:endParaRPr lang="en-US" sz="2400" dirty="0" smtClean="0"/>
          </a:p>
          <a:p>
            <a:pPr lvl="1"/>
            <a:r>
              <a:rPr lang="en-US" sz="2400" dirty="0" err="1" smtClean="0"/>
              <a:t>ifcPSE</a:t>
            </a:r>
            <a:r>
              <a:rPr lang="en-US" sz="2400" dirty="0" smtClean="0"/>
              <a:t> </a:t>
            </a:r>
            <a:r>
              <a:rPr lang="en-US" sz="2400" dirty="0"/>
              <a:t>= </a:t>
            </a:r>
            <a:r>
              <a:rPr lang="en-US" sz="2400" dirty="0" err="1"/>
              <a:t>PropertySetEntry.CreateLabel</a:t>
            </a:r>
            <a:r>
              <a:rPr lang="en-US" sz="2400" dirty="0"/>
              <a:t>("</a:t>
            </a:r>
            <a:r>
              <a:rPr lang="en-US" sz="2400" dirty="0" err="1"/>
              <a:t>ProductionYear</a:t>
            </a:r>
            <a:r>
              <a:rPr lang="en-US" sz="2400" dirty="0" smtClean="0"/>
              <a:t>");</a:t>
            </a:r>
          </a:p>
          <a:p>
            <a:pPr lvl="1"/>
            <a:r>
              <a:rPr lang="en-GB" sz="2400" dirty="0" smtClean="0"/>
              <a:t>Names are case and whitespace insensitive, also ignore underscores.</a:t>
            </a:r>
          </a:p>
          <a:p>
            <a:r>
              <a:rPr lang="en-GB" dirty="0" smtClean="0"/>
              <a:t>Can also map built-in parameter to IFC property.</a:t>
            </a:r>
          </a:p>
          <a:p>
            <a:pPr lvl="1"/>
            <a:r>
              <a:rPr lang="en-US" sz="2400" dirty="0" err="1" smtClean="0"/>
              <a:t>ifcPSE</a:t>
            </a:r>
            <a:r>
              <a:rPr lang="en-US" sz="2400" dirty="0" smtClean="0"/>
              <a:t> </a:t>
            </a:r>
            <a:r>
              <a:rPr lang="en-US" sz="2400" dirty="0"/>
              <a:t>= </a:t>
            </a:r>
            <a:r>
              <a:rPr lang="en-US" sz="2400" dirty="0" err="1"/>
              <a:t>PropertySetEntry.CreateLabel</a:t>
            </a:r>
            <a:r>
              <a:rPr lang="en-US" sz="2400" dirty="0"/>
              <a:t>("Manufacturer</a:t>
            </a:r>
            <a:r>
              <a:rPr lang="en-US" sz="2400" dirty="0" smtClean="0"/>
              <a:t>");</a:t>
            </a:r>
          </a:p>
          <a:p>
            <a:pPr lvl="1"/>
            <a:r>
              <a:rPr lang="en-US" sz="2400" dirty="0" err="1" smtClean="0"/>
              <a:t>ifcPSE.RevitBuiltInParameter</a:t>
            </a:r>
            <a:r>
              <a:rPr lang="en-US" sz="2400" dirty="0" smtClean="0"/>
              <a:t> </a:t>
            </a:r>
            <a:r>
              <a:rPr lang="en-US" sz="2400" dirty="0"/>
              <a:t>= </a:t>
            </a:r>
            <a:r>
              <a:rPr lang="en-US" sz="2400" dirty="0" err="1"/>
              <a:t>BuiltInParameter.ALL_MODEL_MANUFACTURER</a:t>
            </a:r>
            <a:r>
              <a:rPr lang="en-US" sz="2400" dirty="0"/>
              <a:t>;</a:t>
            </a:r>
          </a:p>
          <a:p>
            <a:endParaRPr lang="en-US" dirty="0"/>
          </a:p>
          <a:p>
            <a:pPr lvl="1"/>
            <a:endParaRPr lang="en-US" dirty="0"/>
          </a:p>
        </p:txBody>
      </p:sp>
    </p:spTree>
    <p:extLst>
      <p:ext uri="{BB962C8B-B14F-4D97-AF65-F5344CB8AC3E}">
        <p14:creationId xmlns:p14="http://schemas.microsoft.com/office/powerpoint/2010/main" val="22028271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975" y="3963987"/>
            <a:ext cx="11762080" cy="1417320"/>
          </a:xfrm>
        </p:spPr>
        <p:txBody>
          <a:bodyPr/>
          <a:lstStyle/>
          <a:p>
            <a:pPr algn="ctr"/>
            <a:r>
              <a:rPr lang="en-GB" dirty="0" smtClean="0"/>
              <a:t>Introduction</a:t>
            </a:r>
            <a:endParaRPr lang="en-US" dirty="0"/>
          </a:p>
        </p:txBody>
      </p:sp>
    </p:spTree>
    <p:extLst>
      <p:ext uri="{BB962C8B-B14F-4D97-AF65-F5344CB8AC3E}">
        <p14:creationId xmlns:p14="http://schemas.microsoft.com/office/powerpoint/2010/main" val="284362054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Adding Property </a:t>
            </a:r>
            <a:r>
              <a:rPr lang="en-GB" dirty="0" smtClean="0"/>
              <a:t>Sets, Advanced</a:t>
            </a:r>
            <a:endParaRPr lang="en-US" dirty="0"/>
          </a:p>
        </p:txBody>
      </p:sp>
      <p:sp>
        <p:nvSpPr>
          <p:cNvPr id="3" name="Content Placeholder 2"/>
          <p:cNvSpPr>
            <a:spLocks noGrp="1"/>
          </p:cNvSpPr>
          <p:nvPr>
            <p:ph idx="1"/>
          </p:nvPr>
        </p:nvSpPr>
        <p:spPr/>
        <p:txBody>
          <a:bodyPr/>
          <a:lstStyle/>
          <a:p>
            <a:r>
              <a:rPr lang="en-GB" dirty="0" smtClean="0"/>
              <a:t>By default, Revit does not create consistent GUIDs for </a:t>
            </a:r>
            <a:r>
              <a:rPr lang="en-GB" dirty="0" err="1" smtClean="0"/>
              <a:t>IfcPropertySet</a:t>
            </a:r>
            <a:r>
              <a:rPr lang="en-GB" dirty="0" smtClean="0"/>
              <a:t>.</a:t>
            </a:r>
          </a:p>
          <a:p>
            <a:pPr lvl="1"/>
            <a:r>
              <a:rPr lang="en-GB" dirty="0" smtClean="0"/>
              <a:t>Setting </a:t>
            </a:r>
            <a:r>
              <a:rPr lang="en-US" dirty="0" err="1" smtClean="0"/>
              <a:t>PropertySetDescription.SubElementIndex</a:t>
            </a:r>
            <a:r>
              <a:rPr lang="en-US" dirty="0" smtClean="0"/>
              <a:t> creates a consistent GUID.</a:t>
            </a:r>
          </a:p>
          <a:p>
            <a:pPr lvl="2"/>
            <a:r>
              <a:rPr lang="en-US" dirty="0" smtClean="0"/>
              <a:t>Example: </a:t>
            </a:r>
            <a:r>
              <a:rPr lang="en-US" dirty="0" err="1" smtClean="0"/>
              <a:t>propertySetWallCommon.SubElementIndex</a:t>
            </a:r>
            <a:r>
              <a:rPr lang="en-US" dirty="0" smtClean="0"/>
              <a:t> </a:t>
            </a:r>
            <a:r>
              <a:rPr lang="en-US" dirty="0"/>
              <a:t>= (</a:t>
            </a:r>
            <a:r>
              <a:rPr lang="en-US" dirty="0" err="1"/>
              <a:t>int</a:t>
            </a:r>
            <a:r>
              <a:rPr lang="en-US" dirty="0"/>
              <a:t>)</a:t>
            </a:r>
            <a:r>
              <a:rPr lang="en-US" dirty="0" err="1"/>
              <a:t>IFCWallSubElements.PSetWallCommon</a:t>
            </a:r>
            <a:r>
              <a:rPr lang="en-US" dirty="0" smtClean="0"/>
              <a:t>;</a:t>
            </a:r>
          </a:p>
          <a:p>
            <a:pPr lvl="1"/>
            <a:r>
              <a:rPr lang="en-GB" dirty="0" smtClean="0"/>
              <a:t>Requirement: </a:t>
            </a:r>
            <a:r>
              <a:rPr lang="en-US" dirty="0" err="1" smtClean="0"/>
              <a:t>SubElementIndex</a:t>
            </a:r>
            <a:r>
              <a:rPr lang="en-US" dirty="0" smtClean="0"/>
              <a:t> must be a unique integer from 1 to 65535 for any IFC entity type that uses that property set.</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94871159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Adding Property Sets, Advanced</a:t>
            </a:r>
            <a:endParaRPr lang="en-US" dirty="0"/>
          </a:p>
        </p:txBody>
      </p:sp>
      <p:sp>
        <p:nvSpPr>
          <p:cNvPr id="3" name="Content Placeholder 2"/>
          <p:cNvSpPr>
            <a:spLocks noGrp="1"/>
          </p:cNvSpPr>
          <p:nvPr>
            <p:ph idx="1"/>
          </p:nvPr>
        </p:nvSpPr>
        <p:spPr/>
        <p:txBody>
          <a:bodyPr/>
          <a:lstStyle/>
          <a:p>
            <a:r>
              <a:rPr lang="en-GB" dirty="0" smtClean="0"/>
              <a:t>Not all IFC Properties relate directly to Revit parameters.</a:t>
            </a:r>
          </a:p>
          <a:p>
            <a:pPr lvl="1"/>
            <a:r>
              <a:rPr lang="en-US" dirty="0" err="1" smtClean="0"/>
              <a:t>PropertySetEntry.PropertyCalculator</a:t>
            </a:r>
            <a:r>
              <a:rPr lang="en-US" dirty="0" smtClean="0"/>
              <a:t> allows a custom function to calculate value.</a:t>
            </a:r>
          </a:p>
          <a:p>
            <a:pPr lvl="1"/>
            <a:r>
              <a:rPr lang="en-GB" dirty="0"/>
              <a:t>Example:</a:t>
            </a:r>
          </a:p>
          <a:p>
            <a:pPr marL="654015" lvl="2" indent="0">
              <a:buNone/>
            </a:pPr>
            <a:r>
              <a:rPr lang="en-US" dirty="0" err="1"/>
              <a:t>PropertySetEntry</a:t>
            </a:r>
            <a:r>
              <a:rPr lang="en-US" dirty="0"/>
              <a:t> </a:t>
            </a:r>
            <a:r>
              <a:rPr lang="en-US" dirty="0" err="1"/>
              <a:t>ifcPSE</a:t>
            </a:r>
            <a:r>
              <a:rPr lang="en-US" dirty="0"/>
              <a:t> = </a:t>
            </a:r>
            <a:r>
              <a:rPr lang="en-US" dirty="0" err="1"/>
              <a:t>PropertySetEntry.CreateIdentifier</a:t>
            </a:r>
            <a:r>
              <a:rPr lang="en-US" dirty="0"/>
              <a:t>("Reference"); </a:t>
            </a:r>
            <a:r>
              <a:rPr lang="en-US" dirty="0" err="1"/>
              <a:t>ifcPSE.PropertyCalculator</a:t>
            </a:r>
            <a:r>
              <a:rPr lang="en-US" dirty="0"/>
              <a:t> = </a:t>
            </a:r>
            <a:r>
              <a:rPr lang="en-US" dirty="0" err="1"/>
              <a:t>ReferenceCalculator.Instance</a:t>
            </a:r>
            <a:r>
              <a:rPr lang="en-US" dirty="0"/>
              <a:t>;</a:t>
            </a:r>
            <a:endParaRPr lang="en-US" dirty="0" smtClean="0"/>
          </a:p>
          <a:p>
            <a:pPr lvl="1"/>
            <a:r>
              <a:rPr lang="en-GB" dirty="0"/>
              <a:t>User can override calculator by providing a parameter of the correct name.</a:t>
            </a:r>
            <a:endParaRPr lang="en-US" dirty="0" smtClean="0"/>
          </a:p>
          <a:p>
            <a:pPr marL="312720" lvl="1" indent="0">
              <a:buNone/>
            </a:pPr>
            <a:endParaRPr lang="en-US" dirty="0"/>
          </a:p>
          <a:p>
            <a:endParaRPr lang="en-US" dirty="0"/>
          </a:p>
        </p:txBody>
      </p:sp>
    </p:spTree>
    <p:extLst>
      <p:ext uri="{BB962C8B-B14F-4D97-AF65-F5344CB8AC3E}">
        <p14:creationId xmlns:p14="http://schemas.microsoft.com/office/powerpoint/2010/main" val="166039813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IFC Exporter Alternate UI</a:t>
            </a:r>
            <a:endParaRPr lang="en-US" dirty="0"/>
          </a:p>
        </p:txBody>
      </p:sp>
      <p:sp>
        <p:nvSpPr>
          <p:cNvPr id="3" name="Content Placeholder 2"/>
          <p:cNvSpPr>
            <a:spLocks noGrp="1"/>
          </p:cNvSpPr>
          <p:nvPr>
            <p:ph idx="1"/>
          </p:nvPr>
        </p:nvSpPr>
        <p:spPr/>
        <p:txBody>
          <a:bodyPr/>
          <a:lstStyle/>
          <a:p>
            <a:r>
              <a:rPr lang="en-GB" dirty="0" smtClean="0"/>
              <a:t>Allows for addition of UI parameters used in export code</a:t>
            </a:r>
          </a:p>
          <a:p>
            <a:r>
              <a:rPr lang="en-GB" dirty="0" smtClean="0"/>
              <a:t>Not required to export but does contain extra functionality</a:t>
            </a:r>
          </a:p>
          <a:p>
            <a:pPr lvl="1"/>
            <a:r>
              <a:rPr lang="en-GB" dirty="0" smtClean="0"/>
              <a:t>UI to Export to XML, </a:t>
            </a:r>
            <a:r>
              <a:rPr lang="en-GB" dirty="0" err="1" smtClean="0"/>
              <a:t>ifcZIP</a:t>
            </a:r>
            <a:r>
              <a:rPr lang="en-GB" dirty="0" smtClean="0"/>
              <a:t> formats</a:t>
            </a:r>
          </a:p>
          <a:p>
            <a:pPr lvl="1"/>
            <a:r>
              <a:rPr lang="en-GB" dirty="0" smtClean="0"/>
              <a:t>UI to Export parts as building elements instead of </a:t>
            </a:r>
            <a:r>
              <a:rPr lang="en-GB" dirty="0" err="1" smtClean="0"/>
              <a:t>IfcBuildingPart</a:t>
            </a:r>
            <a:endParaRPr lang="en-GB" dirty="0" smtClean="0"/>
          </a:p>
          <a:p>
            <a:pPr lvl="1"/>
            <a:r>
              <a:rPr lang="en-GB" dirty="0" smtClean="0"/>
              <a:t>Toggle export of Revit internal parameter sets</a:t>
            </a:r>
          </a:p>
          <a:p>
            <a:pPr lvl="1"/>
            <a:r>
              <a:rPr lang="en-GB" dirty="0" smtClean="0"/>
              <a:t>New combinations of options can be saved as named configurations</a:t>
            </a:r>
          </a:p>
          <a:p>
            <a:r>
              <a:rPr lang="en-GB" dirty="0" smtClean="0"/>
              <a:t>Uses XAML for UI setup</a:t>
            </a:r>
          </a:p>
          <a:p>
            <a:pPr lvl="1"/>
            <a:r>
              <a:rPr lang="en-GB" dirty="0" smtClean="0"/>
              <a:t>Easily modifiable</a:t>
            </a:r>
          </a:p>
          <a:p>
            <a:pPr lvl="1"/>
            <a:r>
              <a:rPr lang="en-GB" dirty="0" smtClean="0"/>
              <a:t>Not localized</a:t>
            </a:r>
          </a:p>
          <a:p>
            <a:r>
              <a:rPr lang="en-GB" dirty="0" smtClean="0"/>
              <a:t>Export options get passed to exporter via:</a:t>
            </a:r>
          </a:p>
          <a:p>
            <a:pPr marL="0" indent="0">
              <a:buNone/>
            </a:pPr>
            <a:r>
              <a:rPr lang="en-US" sz="2000" dirty="0" smtClean="0">
                <a:solidFill>
                  <a:srgbClr val="0000FF"/>
                </a:solidFill>
                <a:latin typeface="Consolas"/>
              </a:rPr>
              <a:t>  </a:t>
            </a:r>
            <a:r>
              <a:rPr lang="en-US" sz="2000" dirty="0" err="1" smtClean="0">
                <a:solidFill>
                  <a:srgbClr val="0000FF"/>
                </a:solidFill>
              </a:rPr>
              <a:t>bool</a:t>
            </a:r>
            <a:r>
              <a:rPr lang="en-US" sz="2000" dirty="0" smtClean="0">
                <a:solidFill>
                  <a:schemeClr val="tx1"/>
                </a:solidFill>
              </a:rPr>
              <a:t> </a:t>
            </a:r>
            <a:r>
              <a:rPr lang="en-US" sz="2000" dirty="0">
                <a:solidFill>
                  <a:schemeClr val="tx1"/>
                </a:solidFill>
              </a:rPr>
              <a:t>result = </a:t>
            </a:r>
            <a:r>
              <a:rPr lang="en-US" sz="2000" dirty="0" err="1">
                <a:solidFill>
                  <a:schemeClr val="tx1"/>
                </a:solidFill>
              </a:rPr>
              <a:t>doc.Export</a:t>
            </a:r>
            <a:r>
              <a:rPr lang="en-US" sz="2000" dirty="0">
                <a:solidFill>
                  <a:schemeClr val="tx1"/>
                </a:solidFill>
              </a:rPr>
              <a:t>(path, </a:t>
            </a:r>
            <a:r>
              <a:rPr lang="en-US" sz="2000" dirty="0" err="1">
                <a:solidFill>
                  <a:schemeClr val="tx1"/>
                </a:solidFill>
              </a:rPr>
              <a:t>fileName</a:t>
            </a:r>
            <a:r>
              <a:rPr lang="en-US" sz="2000" dirty="0">
                <a:solidFill>
                  <a:schemeClr val="tx1"/>
                </a:solidFill>
              </a:rPr>
              <a:t>, </a:t>
            </a:r>
            <a:r>
              <a:rPr lang="en-US" sz="2000" dirty="0" err="1" smtClean="0">
                <a:solidFill>
                  <a:schemeClr val="tx1"/>
                </a:solidFill>
              </a:rPr>
              <a:t>exportOptions</a:t>
            </a:r>
            <a:r>
              <a:rPr lang="en-US" sz="2000" dirty="0" smtClean="0">
                <a:solidFill>
                  <a:schemeClr val="tx1"/>
                </a:solidFill>
              </a:rPr>
              <a:t>);</a:t>
            </a:r>
            <a:endParaRPr lang="en-US" sz="2000" dirty="0">
              <a:solidFill>
                <a:prstClr val="black"/>
              </a:solidFill>
            </a:endParaRPr>
          </a:p>
          <a:p>
            <a:endParaRPr lang="en-US" dirty="0"/>
          </a:p>
        </p:txBody>
      </p:sp>
    </p:spTree>
    <p:extLst>
      <p:ext uri="{BB962C8B-B14F-4D97-AF65-F5344CB8AC3E}">
        <p14:creationId xmlns:p14="http://schemas.microsoft.com/office/powerpoint/2010/main" val="204628524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3963987"/>
            <a:ext cx="11762080" cy="1417320"/>
          </a:xfrm>
        </p:spPr>
        <p:txBody>
          <a:bodyPr/>
          <a:lstStyle/>
          <a:p>
            <a:pPr algn="ctr"/>
            <a:r>
              <a:rPr lang="en-GB" dirty="0" smtClean="0"/>
              <a:t>Conclusion</a:t>
            </a:r>
            <a:endParaRPr lang="en-US" dirty="0"/>
          </a:p>
        </p:txBody>
      </p:sp>
    </p:spTree>
    <p:extLst>
      <p:ext uri="{BB962C8B-B14F-4D97-AF65-F5344CB8AC3E}">
        <p14:creationId xmlns:p14="http://schemas.microsoft.com/office/powerpoint/2010/main" val="30018713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Goals achieved</a:t>
            </a:r>
            <a:endParaRPr lang="en-US" dirty="0"/>
          </a:p>
        </p:txBody>
      </p:sp>
      <p:sp>
        <p:nvSpPr>
          <p:cNvPr id="3" name="Content Placeholder 2"/>
          <p:cNvSpPr>
            <a:spLocks noGrp="1"/>
          </p:cNvSpPr>
          <p:nvPr>
            <p:ph idx="1"/>
          </p:nvPr>
        </p:nvSpPr>
        <p:spPr/>
        <p:txBody>
          <a:bodyPr/>
          <a:lstStyle/>
          <a:p>
            <a:r>
              <a:rPr lang="en-GB" dirty="0" smtClean="0"/>
              <a:t>Ability to have rapid response to customer issues.</a:t>
            </a:r>
          </a:p>
          <a:p>
            <a:r>
              <a:rPr lang="en-GB" dirty="0" smtClean="0"/>
              <a:t>Allow users to customize IFC for their own needs.</a:t>
            </a:r>
          </a:p>
          <a:p>
            <a:r>
              <a:rPr lang="en-GB" dirty="0" smtClean="0"/>
              <a:t>Work towards requirements asynchronous to Revit’s release schedule</a:t>
            </a:r>
          </a:p>
          <a:p>
            <a:pPr lvl="1"/>
            <a:r>
              <a:rPr lang="en-GB" dirty="0" smtClean="0"/>
              <a:t>IFC2x3 re-certification</a:t>
            </a:r>
          </a:p>
          <a:p>
            <a:pPr lvl="1"/>
            <a:r>
              <a:rPr lang="en-GB" dirty="0" smtClean="0"/>
              <a:t>GSA certification</a:t>
            </a:r>
          </a:p>
          <a:p>
            <a:endParaRPr lang="en-US" dirty="0"/>
          </a:p>
        </p:txBody>
      </p:sp>
    </p:spTree>
    <p:extLst>
      <p:ext uri="{BB962C8B-B14F-4D97-AF65-F5344CB8AC3E}">
        <p14:creationId xmlns:p14="http://schemas.microsoft.com/office/powerpoint/2010/main" val="367333063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goals</a:t>
            </a:r>
            <a:endParaRPr lang="en-US" dirty="0"/>
          </a:p>
        </p:txBody>
      </p:sp>
      <p:sp>
        <p:nvSpPr>
          <p:cNvPr id="3" name="Content Placeholder 2"/>
          <p:cNvSpPr>
            <a:spLocks noGrp="1"/>
          </p:cNvSpPr>
          <p:nvPr>
            <p:ph idx="1"/>
          </p:nvPr>
        </p:nvSpPr>
        <p:spPr/>
        <p:txBody>
          <a:bodyPr/>
          <a:lstStyle/>
          <a:p>
            <a:r>
              <a:rPr lang="en-GB" dirty="0" smtClean="0"/>
              <a:t>Continue to move code to open source.</a:t>
            </a:r>
          </a:p>
          <a:p>
            <a:r>
              <a:rPr lang="en-GB" dirty="0" smtClean="0"/>
              <a:t>Continue to provide support for new Revit functionality.</a:t>
            </a:r>
          </a:p>
          <a:p>
            <a:r>
              <a:rPr lang="en-GB" dirty="0" smtClean="0"/>
              <a:t>Respond to customer issues about fidelity.</a:t>
            </a:r>
          </a:p>
          <a:p>
            <a:r>
              <a:rPr lang="en-GB" dirty="0" smtClean="0"/>
              <a:t>Add new options for alternate workflows.</a:t>
            </a:r>
          </a:p>
          <a:p>
            <a:r>
              <a:rPr lang="en-GB" dirty="0" smtClean="0"/>
              <a:t>Integrate community contributions.</a:t>
            </a:r>
            <a:endParaRPr lang="en-US" dirty="0"/>
          </a:p>
        </p:txBody>
      </p:sp>
    </p:spTree>
    <p:extLst>
      <p:ext uri="{BB962C8B-B14F-4D97-AF65-F5344CB8AC3E}">
        <p14:creationId xmlns:p14="http://schemas.microsoft.com/office/powerpoint/2010/main" val="412761487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4" cstate="print"/>
          <a:stretch>
            <a:fillRect/>
          </a:stretch>
        </p:blipFill>
        <p:spPr>
          <a:xfrm>
            <a:off x="6" y="3967"/>
            <a:ext cx="13011149" cy="9748841"/>
          </a:xfrm>
          <a:prstGeom prst="rect">
            <a:avLst/>
          </a:prstGeom>
        </p:spPr>
      </p:pic>
      <p:sp>
        <p:nvSpPr>
          <p:cNvPr id="5" name="TextBox 4"/>
          <p:cNvSpPr txBox="1"/>
          <p:nvPr/>
        </p:nvSpPr>
        <p:spPr>
          <a:xfrm>
            <a:off x="593725" y="8764587"/>
            <a:ext cx="11779250" cy="707886"/>
          </a:xfrm>
          <a:prstGeom prst="rect">
            <a:avLst/>
          </a:prstGeom>
          <a:noFill/>
        </p:spPr>
        <p:txBody>
          <a:bodyPr wrap="square" rtlCol="0">
            <a:spAutoFit/>
          </a:bodyPr>
          <a:lstStyle/>
          <a:p>
            <a:r>
              <a:rPr lang="en-US" sz="800" dirty="0"/>
              <a:t>Autodesk, </a:t>
            </a:r>
            <a:r>
              <a:rPr lang="en-US" sz="800" dirty="0" smtClean="0"/>
              <a:t>AutoCAD, and Revit are </a:t>
            </a:r>
            <a:r>
              <a:rPr lang="en-US" sz="800" dirty="0"/>
              <a:t>registered trademarks or trademarks of Autodesk, Inc., and/or its subsidiaries and/or affiliates in the USA and/or other countries. </a:t>
            </a:r>
            <a:r>
              <a:rPr lang="en-US" sz="800" dirty="0" smtClean="0"/>
              <a:t>All </a:t>
            </a:r>
            <a:r>
              <a:rPr lang="en-US" sz="800" dirty="0"/>
              <a:t>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r>
              <a:rPr lang="en-US" sz="800" dirty="0"/>
              <a:t> </a:t>
            </a:r>
            <a:endParaRPr lang="en-US" sz="800" i="1" dirty="0"/>
          </a:p>
          <a:p>
            <a:r>
              <a:rPr lang="en-US" sz="800" dirty="0"/>
              <a:t>© </a:t>
            </a:r>
            <a:r>
              <a:rPr lang="en-US" sz="800" dirty="0" smtClean="0"/>
              <a:t>2012 </a:t>
            </a:r>
            <a:r>
              <a:rPr lang="en-US" sz="800" dirty="0"/>
              <a:t>Autodesk, Inc. All rights reserved.</a:t>
            </a:r>
            <a:endParaRPr lang="en-US" sz="800" i="1" dirty="0"/>
          </a:p>
          <a:p>
            <a:endParaRPr lang="en-US" sz="800" dirty="0"/>
          </a:p>
        </p:txBody>
      </p:sp>
    </p:spTree>
    <p:custDataLst>
      <p:tags r:id="rId1"/>
    </p:custData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IFC?</a:t>
            </a:r>
            <a:endParaRPr lang="en-US" dirty="0"/>
          </a:p>
        </p:txBody>
      </p:sp>
      <p:sp>
        <p:nvSpPr>
          <p:cNvPr id="3" name="Content Placeholder 2"/>
          <p:cNvSpPr>
            <a:spLocks noGrp="1"/>
          </p:cNvSpPr>
          <p:nvPr>
            <p:ph idx="1"/>
          </p:nvPr>
        </p:nvSpPr>
        <p:spPr/>
        <p:txBody>
          <a:bodyPr/>
          <a:lstStyle/>
          <a:p>
            <a:r>
              <a:rPr lang="en-US" dirty="0"/>
              <a:t>IFC = Industry Foundation Classes </a:t>
            </a:r>
          </a:p>
          <a:p>
            <a:r>
              <a:rPr lang="en-US" dirty="0"/>
              <a:t>Maintained </a:t>
            </a:r>
            <a:r>
              <a:rPr lang="en-US" dirty="0" smtClean="0"/>
              <a:t>by </a:t>
            </a:r>
            <a:r>
              <a:rPr lang="en-US" dirty="0" err="1" smtClean="0"/>
              <a:t>buildingSMART</a:t>
            </a:r>
            <a:r>
              <a:rPr lang="en-US" dirty="0"/>
              <a:t> (</a:t>
            </a:r>
            <a:r>
              <a:rPr lang="en-US" dirty="0">
                <a:hlinkClick r:id="rId2"/>
              </a:rPr>
              <a:t>http://</a:t>
            </a:r>
            <a:r>
              <a:rPr lang="en-US" dirty="0" smtClean="0">
                <a:hlinkClick r:id="rId2"/>
              </a:rPr>
              <a:t>www.buildingsmart.org</a:t>
            </a:r>
            <a:r>
              <a:rPr lang="en-US" dirty="0" smtClean="0"/>
              <a:t>)</a:t>
            </a:r>
          </a:p>
          <a:p>
            <a:r>
              <a:rPr lang="en-GB" dirty="0" smtClean="0"/>
              <a:t>Primary file format based on STEP; XML and ZIP output versions also available.</a:t>
            </a:r>
          </a:p>
          <a:p>
            <a:r>
              <a:rPr lang="en-GB" dirty="0" smtClean="0"/>
              <a:t>Current Version</a:t>
            </a:r>
            <a:r>
              <a:rPr lang="en-GB" smtClean="0"/>
              <a:t>: IFC2x3; </a:t>
            </a:r>
            <a:r>
              <a:rPr lang="en-GB" dirty="0" smtClean="0"/>
              <a:t>IFC2x2 files still around</a:t>
            </a:r>
          </a:p>
          <a:p>
            <a:r>
              <a:rPr lang="en-GB" dirty="0" smtClean="0"/>
              <a:t>Next Version: IFC4, still not finalized.</a:t>
            </a:r>
            <a:endParaRPr lang="en-US" dirty="0"/>
          </a:p>
        </p:txBody>
      </p:sp>
    </p:spTree>
    <p:extLst>
      <p:ext uri="{BB962C8B-B14F-4D97-AF65-F5344CB8AC3E}">
        <p14:creationId xmlns:p14="http://schemas.microsoft.com/office/powerpoint/2010/main" val="420971259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of IFC in Revit</a:t>
            </a:r>
            <a:endParaRPr lang="en-US" dirty="0"/>
          </a:p>
        </p:txBody>
      </p:sp>
      <p:sp>
        <p:nvSpPr>
          <p:cNvPr id="3" name="Content Placeholder 2"/>
          <p:cNvSpPr>
            <a:spLocks noGrp="1"/>
          </p:cNvSpPr>
          <p:nvPr>
            <p:ph idx="1"/>
          </p:nvPr>
        </p:nvSpPr>
        <p:spPr/>
        <p:txBody>
          <a:bodyPr/>
          <a:lstStyle/>
          <a:p>
            <a:r>
              <a:rPr lang="en-GB" dirty="0" smtClean="0"/>
              <a:t>Revit Architecture has been fully certified since 2007:</a:t>
            </a:r>
          </a:p>
          <a:p>
            <a:pPr lvl="1"/>
            <a:r>
              <a:rPr lang="en-US" dirty="0" smtClean="0"/>
              <a:t>Revit Building 9</a:t>
            </a:r>
            <a:r>
              <a:rPr lang="en-US" dirty="0"/>
              <a:t>: </a:t>
            </a:r>
            <a:r>
              <a:rPr lang="en-US" dirty="0" smtClean="0"/>
              <a:t>Full Code </a:t>
            </a:r>
            <a:r>
              <a:rPr lang="en-US" dirty="0"/>
              <a:t>Checking </a:t>
            </a:r>
            <a:r>
              <a:rPr lang="en-US" dirty="0" smtClean="0"/>
              <a:t>View</a:t>
            </a:r>
          </a:p>
          <a:p>
            <a:pPr lvl="1"/>
            <a:r>
              <a:rPr lang="en-US" dirty="0" smtClean="0"/>
              <a:t>RAC 2008: Full Extended </a:t>
            </a:r>
            <a:r>
              <a:rPr lang="en-US" dirty="0"/>
              <a:t>Coordination View </a:t>
            </a:r>
            <a:r>
              <a:rPr lang="en-US" dirty="0" smtClean="0"/>
              <a:t>(in </a:t>
            </a:r>
            <a:r>
              <a:rPr lang="en-US" dirty="0"/>
              <a:t>June Web Update)</a:t>
            </a:r>
          </a:p>
          <a:p>
            <a:endParaRPr lang="en-GB" dirty="0" smtClean="0"/>
          </a:p>
          <a:p>
            <a:r>
              <a:rPr lang="en-GB" dirty="0" smtClean="0"/>
              <a:t>Revit Structure and Revit MEP don’t have separate certification</a:t>
            </a:r>
          </a:p>
          <a:p>
            <a:pPr lvl="1"/>
            <a:r>
              <a:rPr lang="en-GB" dirty="0" smtClean="0"/>
              <a:t>Use same code as Revit Architecture</a:t>
            </a:r>
          </a:p>
          <a:p>
            <a:pPr lvl="1"/>
            <a:endParaRPr lang="en-GB" dirty="0"/>
          </a:p>
          <a:p>
            <a:r>
              <a:rPr lang="en-GB" dirty="0" smtClean="0"/>
              <a:t>Currently working on Coordination View 2.0 certification for RAC, RME and RST.</a:t>
            </a:r>
          </a:p>
          <a:p>
            <a:endParaRPr lang="en-GB" dirty="0"/>
          </a:p>
          <a:p>
            <a:r>
              <a:rPr lang="en-GB" dirty="0" smtClean="0"/>
              <a:t>Committed to IFC4 when it is ready.</a:t>
            </a:r>
            <a:endParaRPr lang="en-US" dirty="0"/>
          </a:p>
        </p:txBody>
      </p:sp>
    </p:spTree>
    <p:extLst>
      <p:ext uri="{BB962C8B-B14F-4D97-AF65-F5344CB8AC3E}">
        <p14:creationId xmlns:p14="http://schemas.microsoft.com/office/powerpoint/2010/main" val="154664489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of IFC Open Source in Revit</a:t>
            </a:r>
            <a:endParaRPr lang="en-US" dirty="0"/>
          </a:p>
        </p:txBody>
      </p:sp>
      <p:sp>
        <p:nvSpPr>
          <p:cNvPr id="3" name="Content Placeholder 2"/>
          <p:cNvSpPr>
            <a:spLocks noGrp="1"/>
          </p:cNvSpPr>
          <p:nvPr>
            <p:ph idx="1"/>
          </p:nvPr>
        </p:nvSpPr>
        <p:spPr/>
        <p:txBody>
          <a:bodyPr/>
          <a:lstStyle/>
          <a:p>
            <a:r>
              <a:rPr lang="en-GB" dirty="0" smtClean="0"/>
              <a:t>First released on September 13, 2011, with R2012 UR2</a:t>
            </a:r>
          </a:p>
          <a:p>
            <a:pPr lvl="1"/>
            <a:r>
              <a:rPr lang="en-GB" dirty="0" smtClean="0"/>
              <a:t>~335KB of .NET code</a:t>
            </a:r>
          </a:p>
          <a:p>
            <a:pPr lvl="1"/>
            <a:r>
              <a:rPr lang="en-GB" dirty="0" smtClean="0"/>
              <a:t>Limited IFC entity creation functionality</a:t>
            </a:r>
          </a:p>
          <a:p>
            <a:pPr lvl="1"/>
            <a:r>
              <a:rPr lang="en-GB" dirty="0" smtClean="0"/>
              <a:t>Much of the code still handled natively</a:t>
            </a:r>
          </a:p>
          <a:p>
            <a:pPr lvl="1"/>
            <a:r>
              <a:rPr lang="en-GB" dirty="0" smtClean="0"/>
              <a:t>Can be entirely replaced by custom exporter</a:t>
            </a:r>
          </a:p>
          <a:p>
            <a:pPr lvl="1"/>
            <a:r>
              <a:rPr lang="en-GB" dirty="0" smtClean="0"/>
              <a:t>Latest version: 1.0.4</a:t>
            </a:r>
          </a:p>
          <a:p>
            <a:r>
              <a:rPr lang="en-GB" dirty="0" smtClean="0"/>
              <a:t>R2013 version released on March 28, 2012, with R2013 RTM</a:t>
            </a:r>
          </a:p>
          <a:p>
            <a:pPr lvl="1"/>
            <a:r>
              <a:rPr lang="en-GB" dirty="0" smtClean="0"/>
              <a:t>~1.9MB of .NET code</a:t>
            </a:r>
          </a:p>
          <a:p>
            <a:pPr lvl="1"/>
            <a:r>
              <a:rPr lang="en-GB" dirty="0" smtClean="0"/>
              <a:t>Ability to create any IFC entity defined in an EXPRESS file schema</a:t>
            </a:r>
          </a:p>
          <a:p>
            <a:pPr lvl="1"/>
            <a:r>
              <a:rPr lang="en-GB" dirty="0" smtClean="0"/>
              <a:t>Some code still handled natively, primarily legacy support</a:t>
            </a:r>
          </a:p>
          <a:p>
            <a:pPr lvl="1"/>
            <a:r>
              <a:rPr lang="en-GB" dirty="0" smtClean="0"/>
              <a:t>Alternate UI available (also released March 28)</a:t>
            </a:r>
          </a:p>
          <a:p>
            <a:pPr lvl="1"/>
            <a:r>
              <a:rPr lang="en-GB" dirty="0"/>
              <a:t>Can be entirely replaced by custom </a:t>
            </a:r>
            <a:r>
              <a:rPr lang="en-GB" dirty="0" smtClean="0"/>
              <a:t>exporter</a:t>
            </a:r>
          </a:p>
          <a:p>
            <a:pPr lvl="1"/>
            <a:r>
              <a:rPr lang="en-GB" dirty="0" smtClean="0"/>
              <a:t>Latest version: 2.1</a:t>
            </a:r>
            <a:endParaRPr lang="en-GB" dirty="0"/>
          </a:p>
          <a:p>
            <a:pPr lvl="1"/>
            <a:endParaRPr lang="en-US" dirty="0"/>
          </a:p>
        </p:txBody>
      </p:sp>
    </p:spTree>
    <p:extLst>
      <p:ext uri="{BB962C8B-B14F-4D97-AF65-F5344CB8AC3E}">
        <p14:creationId xmlns:p14="http://schemas.microsoft.com/office/powerpoint/2010/main" val="2556480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Open source?</a:t>
            </a:r>
            <a:endParaRPr lang="en-US" dirty="0"/>
          </a:p>
        </p:txBody>
      </p:sp>
      <p:sp>
        <p:nvSpPr>
          <p:cNvPr id="3" name="Content Placeholder 2"/>
          <p:cNvSpPr>
            <a:spLocks noGrp="1"/>
          </p:cNvSpPr>
          <p:nvPr>
            <p:ph idx="1"/>
          </p:nvPr>
        </p:nvSpPr>
        <p:spPr/>
        <p:txBody>
          <a:bodyPr/>
          <a:lstStyle/>
          <a:p>
            <a:r>
              <a:rPr lang="en-US" dirty="0" smtClean="0"/>
              <a:t>Customer flexibility</a:t>
            </a:r>
          </a:p>
          <a:p>
            <a:pPr lvl="1"/>
            <a:r>
              <a:rPr lang="en-US" dirty="0" smtClean="0"/>
              <a:t>Add new properties, property sets and data</a:t>
            </a:r>
          </a:p>
          <a:p>
            <a:pPr lvl="1"/>
            <a:r>
              <a:rPr lang="en-US" dirty="0" smtClean="0"/>
              <a:t>Tweak output for improved interoperability with other systems</a:t>
            </a:r>
          </a:p>
          <a:p>
            <a:r>
              <a:rPr lang="en-US" dirty="0" err="1" smtClean="0"/>
              <a:t>Countrification</a:t>
            </a:r>
            <a:endParaRPr lang="en-US" dirty="0" smtClean="0"/>
          </a:p>
          <a:p>
            <a:pPr lvl="1"/>
            <a:r>
              <a:rPr lang="en-US" dirty="0" smtClean="0"/>
              <a:t>GSA</a:t>
            </a:r>
          </a:p>
          <a:p>
            <a:pPr lvl="1"/>
            <a:r>
              <a:rPr lang="en-US" dirty="0"/>
              <a:t>Korean </a:t>
            </a:r>
            <a:r>
              <a:rPr lang="en-US" dirty="0" smtClean="0"/>
              <a:t>requirements</a:t>
            </a:r>
          </a:p>
          <a:p>
            <a:pPr lvl="1"/>
            <a:r>
              <a:rPr lang="en-GB" dirty="0" smtClean="0"/>
              <a:t>Other developing requirements</a:t>
            </a:r>
            <a:endParaRPr lang="en-US" dirty="0" smtClean="0"/>
          </a:p>
          <a:p>
            <a:r>
              <a:rPr lang="en-US" dirty="0" smtClean="0"/>
              <a:t>Updates are decoupled from Revit’s release cycle</a:t>
            </a:r>
          </a:p>
          <a:p>
            <a:pPr lvl="1"/>
            <a:r>
              <a:rPr lang="en-US" dirty="0" smtClean="0"/>
              <a:t>IFC4 (when finalized)</a:t>
            </a:r>
          </a:p>
          <a:p>
            <a:pPr lvl="1"/>
            <a:r>
              <a:rPr lang="en-US" dirty="0" smtClean="0"/>
              <a:t>Other IFC standards extensions as they are introduced</a:t>
            </a:r>
          </a:p>
          <a:p>
            <a:pPr lvl="1"/>
            <a:endParaRPr lang="en-US" dirty="0"/>
          </a:p>
        </p:txBody>
      </p:sp>
    </p:spTree>
    <p:extLst>
      <p:ext uri="{BB962C8B-B14F-4D97-AF65-F5344CB8AC3E}">
        <p14:creationId xmlns:p14="http://schemas.microsoft.com/office/powerpoint/2010/main" val="14376876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Source Updates, R2012 changes</a:t>
            </a:r>
            <a:endParaRPr lang="en-US" dirty="0"/>
          </a:p>
        </p:txBody>
      </p:sp>
      <p:sp>
        <p:nvSpPr>
          <p:cNvPr id="3" name="Content Placeholder 2"/>
          <p:cNvSpPr>
            <a:spLocks noGrp="1"/>
          </p:cNvSpPr>
          <p:nvPr>
            <p:ph idx="1"/>
          </p:nvPr>
        </p:nvSpPr>
        <p:spPr/>
        <p:txBody>
          <a:bodyPr/>
          <a:lstStyle/>
          <a:p>
            <a:r>
              <a:rPr lang="en-GB" dirty="0" smtClean="0"/>
              <a:t>R2012 changes:</a:t>
            </a:r>
          </a:p>
          <a:p>
            <a:pPr lvl="1"/>
            <a:r>
              <a:rPr lang="en-US" dirty="0" smtClean="0"/>
              <a:t>Support </a:t>
            </a:r>
            <a:r>
              <a:rPr lang="en-US" dirty="0"/>
              <a:t>for exporting rooms (spaces) in IFC2x3 in the same manner as IFC 2x2 </a:t>
            </a:r>
            <a:r>
              <a:rPr lang="en-US" dirty="0" smtClean="0"/>
              <a:t> to comply </a:t>
            </a:r>
            <a:r>
              <a:rPr lang="en-US" dirty="0"/>
              <a:t>with some South Korean governmental requirements. </a:t>
            </a:r>
            <a:endParaRPr lang="en-US" dirty="0" smtClean="0"/>
          </a:p>
          <a:p>
            <a:pPr lvl="1"/>
            <a:r>
              <a:rPr lang="en-US" dirty="0"/>
              <a:t>Fix for some objects not exporting in IFC2x3 mode but succeeding in IFC2x2 export</a:t>
            </a:r>
            <a:r>
              <a:rPr lang="en-US" dirty="0" smtClean="0"/>
              <a:t>.</a:t>
            </a:r>
          </a:p>
          <a:p>
            <a:pPr lvl="1"/>
            <a:r>
              <a:rPr lang="en-US" dirty="0"/>
              <a:t>Current View only export now correctly ignores filtered elements, and elements outside of scope boxes</a:t>
            </a:r>
            <a:r>
              <a:rPr lang="en-US" dirty="0" smtClean="0"/>
              <a:t>.</a:t>
            </a:r>
          </a:p>
          <a:p>
            <a:r>
              <a:rPr lang="en-GB" dirty="0" smtClean="0"/>
              <a:t>All changes occurred after Update Release 2</a:t>
            </a:r>
          </a:p>
          <a:p>
            <a:r>
              <a:rPr lang="en-GB" dirty="0" smtClean="0"/>
              <a:t>Changes relatively minor but greatly helped some customers.</a:t>
            </a:r>
            <a:endParaRPr lang="en-US" dirty="0" smtClean="0"/>
          </a:p>
          <a:p>
            <a:endParaRPr lang="en-GB" dirty="0" smtClean="0"/>
          </a:p>
          <a:p>
            <a:pPr lvl="1"/>
            <a:endParaRPr lang="en-US" dirty="0"/>
          </a:p>
        </p:txBody>
      </p:sp>
    </p:spTree>
    <p:extLst>
      <p:ext uri="{BB962C8B-B14F-4D97-AF65-F5344CB8AC3E}">
        <p14:creationId xmlns:p14="http://schemas.microsoft.com/office/powerpoint/2010/main" val="26095765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Source Updates, R2013 changes</a:t>
            </a:r>
            <a:endParaRPr lang="en-US" dirty="0"/>
          </a:p>
        </p:txBody>
      </p:sp>
      <p:sp>
        <p:nvSpPr>
          <p:cNvPr id="3" name="Content Placeholder 2"/>
          <p:cNvSpPr>
            <a:spLocks noGrp="1"/>
          </p:cNvSpPr>
          <p:nvPr>
            <p:ph idx="1"/>
          </p:nvPr>
        </p:nvSpPr>
        <p:spPr/>
        <p:txBody>
          <a:bodyPr/>
          <a:lstStyle/>
          <a:p>
            <a:r>
              <a:rPr lang="en-GB" dirty="0" smtClean="0"/>
              <a:t>Exporter v2.0.1 released with Revit 2013, contained minor changes from shipped version.</a:t>
            </a:r>
          </a:p>
          <a:p>
            <a:r>
              <a:rPr lang="en-GB" dirty="0" smtClean="0"/>
              <a:t>Exporter v2.1/UI v1.1 released end of May:</a:t>
            </a:r>
          </a:p>
          <a:p>
            <a:pPr lvl="1"/>
            <a:r>
              <a:rPr lang="en-US" sz="1800" dirty="0" smtClean="0"/>
              <a:t>Add </a:t>
            </a:r>
            <a:r>
              <a:rPr lang="en-US" sz="1800" dirty="0"/>
              <a:t>Pset_ManufacturerTypeInformation for all </a:t>
            </a:r>
            <a:r>
              <a:rPr lang="en-US" sz="1800" dirty="0" err="1"/>
              <a:t>IfcElements</a:t>
            </a:r>
            <a:endParaRPr lang="en-US" sz="1800" dirty="0"/>
          </a:p>
          <a:p>
            <a:pPr lvl="1"/>
            <a:r>
              <a:rPr lang="en-US" sz="1800" dirty="0" smtClean="0"/>
              <a:t>Allow </a:t>
            </a:r>
            <a:r>
              <a:rPr lang="en-US" sz="1800" dirty="0"/>
              <a:t>parts to be exported as separate entities, rather than as </a:t>
            </a:r>
            <a:r>
              <a:rPr lang="en-US" sz="1800" dirty="0" err="1"/>
              <a:t>BuildingElementparts</a:t>
            </a:r>
            <a:r>
              <a:rPr lang="en-US" sz="1800" dirty="0"/>
              <a:t> (requires Alternate UI v1.1 to set this option)</a:t>
            </a:r>
          </a:p>
          <a:p>
            <a:pPr lvl="1"/>
            <a:r>
              <a:rPr lang="en-US" sz="1800" dirty="0" smtClean="0"/>
              <a:t>Change </a:t>
            </a:r>
            <a:r>
              <a:rPr lang="en-US" sz="1800" dirty="0"/>
              <a:t>the Detail Level of a view to be the level used in Current View Only, still be Fine if no current view.</a:t>
            </a:r>
          </a:p>
          <a:p>
            <a:pPr lvl="1"/>
            <a:r>
              <a:rPr lang="en-US" sz="1800" dirty="0" smtClean="0"/>
              <a:t>Merge </a:t>
            </a:r>
            <a:r>
              <a:rPr lang="en-US" sz="1800" dirty="0"/>
              <a:t>all triangles of planar faces on export of faceted solids.</a:t>
            </a:r>
          </a:p>
          <a:p>
            <a:pPr lvl="1"/>
            <a:r>
              <a:rPr lang="en-US" sz="1800" dirty="0" smtClean="0"/>
              <a:t>Use </a:t>
            </a:r>
            <a:r>
              <a:rPr lang="en-US" sz="1800" dirty="0" err="1"/>
              <a:t>ExtrusionAnalyzer</a:t>
            </a:r>
            <a:r>
              <a:rPr lang="en-US" sz="1800" dirty="0"/>
              <a:t> for some simple beams and floor slabs. </a:t>
            </a:r>
          </a:p>
          <a:p>
            <a:pPr lvl="1"/>
            <a:r>
              <a:rPr lang="en-US" sz="1800" dirty="0" smtClean="0"/>
              <a:t>(</a:t>
            </a:r>
            <a:r>
              <a:rPr lang="en-US" sz="1800" dirty="0"/>
              <a:t>GSA) Allow </a:t>
            </a:r>
            <a:r>
              <a:rPr lang="en-US" sz="1800" dirty="0" err="1"/>
              <a:t>ePset_PhotovoltaicArray</a:t>
            </a:r>
            <a:r>
              <a:rPr lang="en-US" sz="1800" dirty="0"/>
              <a:t> for walls as well as roofs.</a:t>
            </a:r>
          </a:p>
          <a:p>
            <a:pPr lvl="1"/>
            <a:r>
              <a:rPr lang="en-US" sz="1800" dirty="0" smtClean="0"/>
              <a:t>(</a:t>
            </a:r>
            <a:r>
              <a:rPr lang="en-US" sz="1800" dirty="0"/>
              <a:t>GSA) Exporting Classification for general elements.</a:t>
            </a:r>
          </a:p>
          <a:p>
            <a:r>
              <a:rPr lang="en-GB" dirty="0" smtClean="0"/>
              <a:t>Intend to have monthly updates, more frequent updates for major milestones if necessary (such as Update Releases.)</a:t>
            </a:r>
            <a:endParaRPr lang="en-US" dirty="0"/>
          </a:p>
        </p:txBody>
      </p:sp>
    </p:spTree>
    <p:extLst>
      <p:ext uri="{BB962C8B-B14F-4D97-AF65-F5344CB8AC3E}">
        <p14:creationId xmlns:p14="http://schemas.microsoft.com/office/powerpoint/2010/main" val="32663789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74bb7825-3755-4808-a9da-9c9148fe4531"/>
</p:tagLst>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ate_x0020_Published xmlns="173a1098-70f6-433d-bc61-cdeac2da641a">2010-08-09T07:00:00+00:00</Date_x0020_Published>
    <Media_x0020_Description xmlns="173a1098-70f6-433d-bc61-cdeac2da641a">The Autodesk Corporate Overview presentation contains top-level messaging, industry overviews, and corporate financial information. This can be augmented with other content. The 4x3 format is recommended for most projectors and monitors.</Media_x0020_Description>
    <Image xmlns="173a1098-70f6-433d-bc61-cdeac2da641a">
      <Url>https://share.autodesk.com/Marketing/templates/Corporate%20Overview%20Images/08_09_10_Corporate_Overview_thumb.jpg</Url>
      <Description xsi:nil="true"/>
    </Image>
    <Number_x0020_Ordering xmlns="173a1098-70f6-433d-bc61-cdeac2da641a">3</Number_x0020_Ordering>
    <Doc_x0020_Title xmlns="173a1098-70f6-433d-bc61-cdeac2da641a">Autodesk Corporate Overview—4x3 PPT version</Doc_x0020_Title>
    <Author0 xmlns="173a1098-70f6-433d-bc61-cdeac2da641a">
      <UserInfo>
        <DisplayName>Jana Hildebrand</DisplayName>
        <AccountId>4232</AccountId>
        <AccountType/>
      </UserInfo>
    </Author0>
    <Doc_x0020_URL xmlns="173a1098-70f6-433d-bc61-cdeac2da641a">
      <Url xsi:nil="true"/>
      <Description xsi:nil="true"/>
    </Doc_x0020_URL>
    <Industry xmlns="173a1098-70f6-433d-bc61-cdeac2da641a">Corporate</Industry>
    <File_x0020_Type0 xmlns="173a1098-70f6-433d-bc61-cdeac2da641a">
      <Url xsi:nil="true"/>
      <Description xsi:nil="true"/>
    </File_x0020_Type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39C2C6EA393E243B0C1948D07E8D792" ma:contentTypeVersion="0" ma:contentTypeDescription="Create a new document." ma:contentTypeScope="" ma:versionID="899509aeaed6bcc483808113040566c9">
  <xsd:schema xmlns:xsd="http://www.w3.org/2001/XMLSchema" xmlns:xs="http://www.w3.org/2001/XMLSchema" xmlns:p="http://schemas.microsoft.com/office/2006/metadata/properties" xmlns:ns2="173a1098-70f6-433d-bc61-cdeac2da641a" targetNamespace="http://schemas.microsoft.com/office/2006/metadata/properties" ma:root="true" ma:fieldsID="0b675f8fd51dcef7bf0a1cb3b693b7db" ns2:_="">
    <xsd:import namespace="173a1098-70f6-433d-bc61-cdeac2da641a"/>
    <xsd:element name="properties">
      <xsd:complexType>
        <xsd:sequence>
          <xsd:element name="documentManagement">
            <xsd:complexType>
              <xsd:all>
                <xsd:element ref="ns2:Image" minOccurs="0"/>
                <xsd:element ref="ns2:Author0" minOccurs="0"/>
                <xsd:element ref="ns2:Media_x0020_Description" minOccurs="0"/>
                <xsd:element ref="ns2:Doc_x0020_Title" minOccurs="0"/>
                <xsd:element ref="ns2:Industry" minOccurs="0"/>
                <xsd:element ref="ns2:Date_x0020_Published" minOccurs="0"/>
                <xsd:element ref="ns2:Number_x0020_Ordering" minOccurs="0"/>
                <xsd:element ref="ns2:File_x0020_Type0" minOccurs="0"/>
                <xsd:element ref="ns2:Doc_x0020_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3a1098-70f6-433d-bc61-cdeac2da641a" elementFormDefault="qualified">
    <xsd:import namespace="http://schemas.microsoft.com/office/2006/documentManagement/types"/>
    <xsd:import namespace="http://schemas.microsoft.com/office/infopath/2007/PartnerControls"/>
    <xsd:element name="Image" ma:index="8"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Author0" ma:index="9" nillable="true" ma:displayName="Author" ma:list="UserInfo" ma:SharePointGroup="0" ma:internalName="Author0"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_x0020_Description" ma:index="10" nillable="true" ma:displayName="Media Description" ma:internalName="Media_x0020_Description">
      <xsd:simpleType>
        <xsd:restriction base="dms:Note">
          <xsd:maxLength value="255"/>
        </xsd:restriction>
      </xsd:simpleType>
    </xsd:element>
    <xsd:element name="Doc_x0020_Title" ma:index="11" nillable="true" ma:displayName="Doc Title" ma:internalName="Doc_x0020_Title">
      <xsd:simpleType>
        <xsd:restriction base="dms:Text">
          <xsd:maxLength value="255"/>
        </xsd:restriction>
      </xsd:simpleType>
    </xsd:element>
    <xsd:element name="Industry" ma:index="12" nillable="true" ma:displayName="Industry" ma:default="AEC" ma:format="Dropdown" ma:internalName="Industry">
      <xsd:simpleType>
        <xsd:restriction base="dms:Choice">
          <xsd:enumeration value="AEC"/>
          <xsd:enumeration value="MFG"/>
          <xsd:enumeration value="M&amp;E"/>
          <xsd:enumeration value="PSEB &amp; SUITES"/>
          <xsd:enumeration value="Corporate"/>
          <xsd:enumeration value="Education"/>
          <xsd:enumeration value="Government"/>
          <xsd:enumeration value="PowerPoint Guidelines"/>
        </xsd:restriction>
      </xsd:simpleType>
    </xsd:element>
    <xsd:element name="Date_x0020_Published" ma:index="13" nillable="true" ma:displayName="Date Published" ma:default="[today]" ma:format="DateOnly" ma:internalName="Date_x0020_Published">
      <xsd:simpleType>
        <xsd:restriction base="dms:DateTime"/>
      </xsd:simpleType>
    </xsd:element>
    <xsd:element name="Number_x0020_Ordering" ma:index="14" nillable="true" ma:displayName="Number Ordering" ma:internalName="Number_x0020_Ordering">
      <xsd:simpleType>
        <xsd:restriction base="dms:Number">
          <xsd:maxInclusive value="99"/>
          <xsd:minInclusive value="1"/>
        </xsd:restriction>
      </xsd:simpleType>
    </xsd:element>
    <xsd:element name="File_x0020_Type0" ma:index="15" nillable="true" ma:displayName="File Type" ma:format="Image" ma:internalName="File_x0020_Type0">
      <xsd:complexType>
        <xsd:complexContent>
          <xsd:extension base="dms:URL">
            <xsd:sequence>
              <xsd:element name="Url" type="dms:ValidUrl" minOccurs="0" nillable="true"/>
              <xsd:element name="Description" type="xsd:string" nillable="true"/>
            </xsd:sequence>
          </xsd:extension>
        </xsd:complexContent>
      </xsd:complexType>
    </xsd:element>
    <xsd:element name="Doc_x0020_URL" ma:index="16" nillable="true" ma:displayName="Doc URL" ma:format="Hyperlink" ma:internalName="Doc_x0020_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E7D26-623C-4E20-905C-E4AA82C27D5E}">
  <ds:schemaRefs>
    <ds:schemaRef ds:uri="http://schemas.microsoft.com/sharepoint/v3/contenttype/forms"/>
  </ds:schemaRefs>
</ds:datastoreItem>
</file>

<file path=customXml/itemProps2.xml><?xml version="1.0" encoding="utf-8"?>
<ds:datastoreItem xmlns:ds="http://schemas.openxmlformats.org/officeDocument/2006/customXml" ds:itemID="{AA38C631-2E87-4D85-8548-5D452E157EE2}">
  <ds:schemaRefs>
    <ds:schemaRef ds:uri="http://purl.org/dc/elements/1.1/"/>
    <ds:schemaRef ds:uri="http://schemas.microsoft.com/office/2006/documentManagement/types"/>
    <ds:schemaRef ds:uri="173a1098-70f6-433d-bc61-cdeac2da641a"/>
    <ds:schemaRef ds:uri="http://purl.org/dc/dcmitype/"/>
    <ds:schemaRef ds:uri="http://www.w3.org/XML/1998/namespace"/>
    <ds:schemaRef ds:uri="http://schemas.openxmlformats.org/package/2006/metadata/core-properties"/>
    <ds:schemaRef ds:uri="http://schemas.microsoft.com/office/infopath/2007/PartnerControls"/>
    <ds:schemaRef ds:uri="http://purl.org/dc/terms/"/>
    <ds:schemaRef ds:uri="http://schemas.microsoft.com/office/2006/metadata/properties"/>
  </ds:schemaRefs>
</ds:datastoreItem>
</file>

<file path=customXml/itemProps3.xml><?xml version="1.0" encoding="utf-8"?>
<ds:datastoreItem xmlns:ds="http://schemas.openxmlformats.org/officeDocument/2006/customXml" ds:itemID="{1D5C3C5B-3F6D-4D79-9C57-93130C8B91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3a1098-70f6-433d-bc61-cdeac2da64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2827</Words>
  <Application>Microsoft Office PowerPoint</Application>
  <PresentationFormat>Custom</PresentationFormat>
  <Paragraphs>416</Paragraphs>
  <Slides>36</Slides>
  <Notes>20</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ADSK_Dark</vt:lpstr>
      <vt:lpstr>ADSK_White</vt:lpstr>
      <vt:lpstr>PowerPoint Presentation</vt:lpstr>
      <vt:lpstr>Outline</vt:lpstr>
      <vt:lpstr>Introduction</vt:lpstr>
      <vt:lpstr>What is IFC?</vt:lpstr>
      <vt:lpstr>History of IFC in Revit</vt:lpstr>
      <vt:lpstr>History of IFC Open Source in Revit</vt:lpstr>
      <vt:lpstr>Why Open source?</vt:lpstr>
      <vt:lpstr>Open Source Updates, R2012 changes</vt:lpstr>
      <vt:lpstr>Open Source Updates, R2013 changes</vt:lpstr>
      <vt:lpstr>Autodesk commitment to IFC</vt:lpstr>
      <vt:lpstr>IFC Open Source Exporter: Where to get it</vt:lpstr>
      <vt:lpstr>IFC Open Source Exporter: How to modify</vt:lpstr>
      <vt:lpstr>How it works</vt:lpstr>
      <vt:lpstr>Exporter Setup</vt:lpstr>
      <vt:lpstr>Exporter Setup</vt:lpstr>
      <vt:lpstr>How it works: Top Level</vt:lpstr>
      <vt:lpstr>How it works: Top Level</vt:lpstr>
      <vt:lpstr>How it works: Top Level</vt:lpstr>
      <vt:lpstr>How it works: Element Traversal </vt:lpstr>
      <vt:lpstr>How it works: Element Processing</vt:lpstr>
      <vt:lpstr>Element Processing, Simple example: exporting a Ceiling</vt:lpstr>
      <vt:lpstr>Element Processing, Simple example: exporting a Ceiling</vt:lpstr>
      <vt:lpstr>Element Processing, Simple example: exporting a Ceiling</vt:lpstr>
      <vt:lpstr>Element Processing, Simple example: exporting a Ceiling</vt:lpstr>
      <vt:lpstr>Element Processing, More complicated examples</vt:lpstr>
      <vt:lpstr>How it works: Adding Property Sets</vt:lpstr>
      <vt:lpstr>Adding Property Sets, Simple Example: Pset_ManufacturerTypeInformation</vt:lpstr>
      <vt:lpstr>Adding Property Sets, Simple Example: Pset_ManufacturerTypeInformation</vt:lpstr>
      <vt:lpstr>Adding Property Sets, Simple Example: Pset_ManufacturerTypeInformation</vt:lpstr>
      <vt:lpstr>Adding Property Sets, Advanced</vt:lpstr>
      <vt:lpstr>Adding Property Sets, Advanced</vt:lpstr>
      <vt:lpstr>IFC Exporter Alternate UI</vt:lpstr>
      <vt:lpstr>Conclusion</vt:lpstr>
      <vt:lpstr>Goals achieved</vt:lpstr>
      <vt:lpstr>Future goals</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Overview—4x3 PPT Version</dc:title>
  <dc:subject>corporate overview, company positioning, brand</dc:subject>
  <dc:creator/>
  <cp:keywords>corporate overview, company positioning, brand</cp:keywords>
  <cp:lastModifiedBy/>
  <cp:revision>1</cp:revision>
  <dcterms:created xsi:type="dcterms:W3CDTF">2010-07-28T16:19:43Z</dcterms:created>
  <dcterms:modified xsi:type="dcterms:W3CDTF">2012-06-04T12:43:23Z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0x010100B39C2C6EA393E243B0C1948D07E8D792</vt:lpwstr>
  </property>
  <property fmtid="{D5CDD505-2E9C-101B-9397-08002B2CF9AE}" pid="3" name="Order">
    <vt:r8>5300</vt:r8>
  </property>
  <property fmtid="{D5CDD505-2E9C-101B-9397-08002B2CF9AE}" pid="4" name="Business &amp; Corporate Type">
    <vt:lpwstr>3</vt:lpwstr>
  </property>
  <property fmtid="{D5CDD505-2E9C-101B-9397-08002B2CF9AE}" pid="5" name="Business and Industry">
    <vt:lpwstr>Corporate Overview</vt:lpwstr>
  </property>
</Properties>
</file>