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62"/>
  </p:notesMasterIdLst>
  <p:handoutMasterIdLst>
    <p:handoutMasterId r:id="rId63"/>
  </p:handoutMasterIdLst>
  <p:sldIdLst>
    <p:sldId id="422" r:id="rId6"/>
    <p:sldId id="423" r:id="rId7"/>
    <p:sldId id="471" r:id="rId8"/>
    <p:sldId id="481" r:id="rId9"/>
    <p:sldId id="424" r:id="rId10"/>
    <p:sldId id="472" r:id="rId11"/>
    <p:sldId id="443" r:id="rId12"/>
    <p:sldId id="456" r:id="rId13"/>
    <p:sldId id="465" r:id="rId14"/>
    <p:sldId id="473" r:id="rId15"/>
    <p:sldId id="435" r:id="rId16"/>
    <p:sldId id="463" r:id="rId17"/>
    <p:sldId id="474" r:id="rId18"/>
    <p:sldId id="444" r:id="rId19"/>
    <p:sldId id="446" r:id="rId20"/>
    <p:sldId id="445" r:id="rId21"/>
    <p:sldId id="466" r:id="rId22"/>
    <p:sldId id="450" r:id="rId23"/>
    <p:sldId id="451" r:id="rId24"/>
    <p:sldId id="475" r:id="rId25"/>
    <p:sldId id="427" r:id="rId26"/>
    <p:sldId id="430" r:id="rId27"/>
    <p:sldId id="439" r:id="rId28"/>
    <p:sldId id="440" r:id="rId29"/>
    <p:sldId id="429" r:id="rId30"/>
    <p:sldId id="433" r:id="rId31"/>
    <p:sldId id="455" r:id="rId32"/>
    <p:sldId id="469" r:id="rId33"/>
    <p:sldId id="476" r:id="rId34"/>
    <p:sldId id="436" r:id="rId35"/>
    <p:sldId id="432" r:id="rId36"/>
    <p:sldId id="482" r:id="rId37"/>
    <p:sldId id="470" r:id="rId38"/>
    <p:sldId id="477" r:id="rId39"/>
    <p:sldId id="426" r:id="rId40"/>
    <p:sldId id="458" r:id="rId41"/>
    <p:sldId id="452" r:id="rId42"/>
    <p:sldId id="467" r:id="rId43"/>
    <p:sldId id="468" r:id="rId44"/>
    <p:sldId id="478" r:id="rId45"/>
    <p:sldId id="437" r:id="rId46"/>
    <p:sldId id="441" r:id="rId47"/>
    <p:sldId id="442" r:id="rId48"/>
    <p:sldId id="434" r:id="rId49"/>
    <p:sldId id="448" r:id="rId50"/>
    <p:sldId id="483" r:id="rId51"/>
    <p:sldId id="454" r:id="rId52"/>
    <p:sldId id="457" r:id="rId53"/>
    <p:sldId id="461" r:id="rId54"/>
    <p:sldId id="464" r:id="rId55"/>
    <p:sldId id="459" r:id="rId56"/>
    <p:sldId id="479" r:id="rId57"/>
    <p:sldId id="462" r:id="rId58"/>
    <p:sldId id="480" r:id="rId59"/>
    <p:sldId id="425" r:id="rId60"/>
    <p:sldId id="369" r:id="rId61"/>
  </p:sldIdLst>
  <p:sldSz cx="13011150" cy="9756775"/>
  <p:notesSz cx="7010400" cy="9296400"/>
  <p:custDataLst>
    <p:tags r:id="rId64"/>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3" autoAdjust="0"/>
    <p:restoredTop sz="87334" autoAdjust="0"/>
  </p:normalViewPr>
  <p:slideViewPr>
    <p:cSldViewPr>
      <p:cViewPr varScale="1">
        <p:scale>
          <a:sx n="54" d="100"/>
          <a:sy n="54" d="100"/>
        </p:scale>
        <p:origin x="-1301" y="-77"/>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76" d="100"/>
          <a:sy n="76" d="100"/>
        </p:scale>
        <p:origin x="-168" y="-10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6/1/2012</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p14="http://schemas.microsoft.com/office/powerpoint/2010/main" val="1452034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6/1/2012</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p14="http://schemas.microsoft.com/office/powerpoint/2010/main" val="319551510"/>
      </p:ext>
    </p:extLst>
  </p:cSld>
  <p:clrMap bg1="lt1" tx1="dk1" bg2="lt2" tx2="dk2" accent1="accent1" accent2="accent2" accent3="accent3" accent4="accent4" accent5="accent5" accent6="accent6" hlink="hlink" folHlink="folHlink"/>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a:t>
            </a:fld>
            <a:endParaRPr lang="en-US" dirty="0"/>
          </a:p>
        </p:txBody>
      </p:sp>
    </p:spTree>
    <p:extLst>
      <p:ext uri="{BB962C8B-B14F-4D97-AF65-F5344CB8AC3E}">
        <p14:creationId xmlns:p14="http://schemas.microsoft.com/office/powerpoint/2010/main" val="4264290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dirty="0"/>
          </a:p>
        </p:txBody>
      </p:sp>
    </p:spTree>
    <p:extLst>
      <p:ext uri="{BB962C8B-B14F-4D97-AF65-F5344CB8AC3E}">
        <p14:creationId xmlns:p14="http://schemas.microsoft.com/office/powerpoint/2010/main" val="714762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dirty="0"/>
          </a:p>
        </p:txBody>
      </p:sp>
    </p:spTree>
    <p:extLst>
      <p:ext uri="{BB962C8B-B14F-4D97-AF65-F5344CB8AC3E}">
        <p14:creationId xmlns:p14="http://schemas.microsoft.com/office/powerpoint/2010/main" val="323514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56</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solidFill>
                <a:srgbClr val="FF0000"/>
              </a:solidFill>
            </a:endParaRPr>
          </a:p>
        </p:txBody>
      </p:sp>
      <p:sp>
        <p:nvSpPr>
          <p:cNvPr id="8" name="Slide Image Placeholder 7"/>
          <p:cNvSpPr>
            <a:spLocks noGrp="1" noRot="1" noChangeAspect="1"/>
          </p:cNvSpPr>
          <p:nvPr>
            <p:ph type="sldImg"/>
          </p:nvPr>
        </p:nvSpPr>
        <p:spPr>
          <a:xfrm>
            <a:off x="1760538" y="774700"/>
            <a:ext cx="3489325" cy="2616200"/>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9"/>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5"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2"/>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5" y="2148840"/>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2012 Autodesk </a:t>
            </a:r>
            <a:endParaRPr lang="en-US" sz="900" baseline="0" dirty="0">
              <a:solidFill>
                <a:srgbClr val="969696"/>
              </a:solidFill>
            </a:endParaRP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4"/>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email"/>
          <a:srcRect/>
          <a:stretch>
            <a:fillRect/>
          </a:stretch>
        </p:blipFill>
        <p:spPr bwMode="auto">
          <a:xfrm>
            <a:off x="1"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smtClean="0">
                <a:solidFill>
                  <a:srgbClr val="969696"/>
                </a:solidFill>
              </a:rPr>
              <a:t>© 2012 Autodesk </a:t>
            </a:r>
            <a:endParaRPr lang="en-US" sz="900" baseline="0" dirty="0">
              <a:solidFill>
                <a:srgbClr val="969696"/>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8293" indent="-284147"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9588" indent="-255573"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22321" indent="-228587"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77908" indent="-206363"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gbxml.org/currentschema.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mailto:steven.mycynek@autodesk.co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1" y="6031763"/>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6273829"/>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4000" b="1" dirty="0" smtClean="0">
                <a:solidFill>
                  <a:srgbClr val="FFFFFF"/>
                </a:solidFill>
                <a:latin typeface="Arial"/>
              </a:rPr>
              <a:t>Autodesk AEC DevCamp 2012</a:t>
            </a:r>
          </a:p>
          <a:p>
            <a:pPr lvl="0" defTabSz="914232" fontAlgn="auto">
              <a:spcAft>
                <a:spcPts val="0"/>
              </a:spcAft>
              <a:defRPr/>
            </a:pPr>
            <a:r>
              <a:rPr lang="en-US" sz="2800" b="1" i="1" dirty="0">
                <a:solidFill>
                  <a:srgbClr val="FFFFFF"/>
                </a:solidFill>
                <a:latin typeface="Arial"/>
              </a:rPr>
              <a:t>Autodesk Revit Materials, Physical Properties and Compound Structure API Basics</a:t>
            </a:r>
          </a:p>
        </p:txBody>
      </p:sp>
      <p:sp>
        <p:nvSpPr>
          <p:cNvPr id="5" name="Rectangle 4"/>
          <p:cNvSpPr txBox="1">
            <a:spLocks noChangeArrowheads="1"/>
          </p:cNvSpPr>
          <p:nvPr/>
        </p:nvSpPr>
        <p:spPr>
          <a:xfrm>
            <a:off x="588093" y="7926387"/>
            <a:ext cx="10296537" cy="802386"/>
          </a:xfrm>
          <a:prstGeom prst="rect">
            <a:avLst/>
          </a:prstGeom>
        </p:spPr>
        <p:txBody>
          <a:bodyPr vert="horz" lIns="0" tIns="0" rIns="0" bIns="0" rtlCol="0">
            <a:noAutofit/>
          </a:bodyPr>
          <a:lstStyle/>
          <a:p>
            <a:pPr indent="-199989" defTabSz="914232">
              <a:spcBef>
                <a:spcPts val="405"/>
              </a:spcBef>
              <a:spcAft>
                <a:spcPts val="405"/>
              </a:spcAft>
              <a:buSzPct val="80000"/>
            </a:pPr>
            <a:r>
              <a:rPr lang="en-US" sz="3200" dirty="0" smtClean="0">
                <a:solidFill>
                  <a:srgbClr val="FFFFFF"/>
                </a:solidFill>
                <a:latin typeface="Arial"/>
              </a:rPr>
              <a:t>Steven Mycynek</a:t>
            </a:r>
            <a:r>
              <a:rPr lang="en-US" sz="3200" dirty="0">
                <a:solidFill>
                  <a:srgbClr val="FFFFFF"/>
                </a:solidFill>
                <a:latin typeface="Arial"/>
              </a:rPr>
              <a:t/>
            </a:r>
            <a:br>
              <a:rPr lang="en-US" sz="3200" dirty="0">
                <a:solidFill>
                  <a:srgbClr val="FFFFFF"/>
                </a:solidFill>
                <a:latin typeface="Arial"/>
              </a:rPr>
            </a:br>
            <a:r>
              <a:rPr lang="en-US" sz="2400" dirty="0" smtClean="0">
                <a:solidFill>
                  <a:srgbClr val="FFFFFF"/>
                </a:solidFill>
                <a:latin typeface="Arial"/>
              </a:rPr>
              <a:t>Principal Engineer</a:t>
            </a:r>
            <a:endParaRPr lang="en-US" sz="2400" dirty="0">
              <a:solidFill>
                <a:srgbClr val="FFFFFF"/>
              </a:solidFill>
              <a:latin typeface="Arial"/>
            </a:endParaRPr>
          </a:p>
        </p:txBody>
      </p:sp>
    </p:spTree>
    <p:extLst>
      <p:ext uri="{BB962C8B-B14F-4D97-AF65-F5344CB8AC3E}">
        <p14:creationId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Units</a:t>
            </a:r>
            <a:endParaRPr lang="en-US" dirty="0"/>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575" y="2973387"/>
            <a:ext cx="4295775" cy="4438650"/>
          </a:xfrm>
        </p:spPr>
      </p:pic>
    </p:spTree>
    <p:extLst>
      <p:ext uri="{BB962C8B-B14F-4D97-AF65-F5344CB8AC3E}">
        <p14:creationId xmlns:p14="http://schemas.microsoft.com/office/powerpoint/2010/main" val="7545720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Units</a:t>
            </a:r>
            <a:endParaRPr lang="en-US" dirty="0"/>
          </a:p>
        </p:txBody>
      </p:sp>
      <p:sp>
        <p:nvSpPr>
          <p:cNvPr id="3" name="Content Placeholder 2"/>
          <p:cNvSpPr>
            <a:spLocks noGrp="1"/>
          </p:cNvSpPr>
          <p:nvPr>
            <p:ph idx="1"/>
          </p:nvPr>
        </p:nvSpPr>
        <p:spPr/>
        <p:txBody>
          <a:bodyPr/>
          <a:lstStyle/>
          <a:p>
            <a:pPr lvl="1"/>
            <a:r>
              <a:rPr lang="en-US" dirty="0"/>
              <a:t>Who’s had confusion and frustration here ? </a:t>
            </a:r>
            <a:r>
              <a:rPr lang="en-US" dirty="0" smtClean="0">
                <a:sym typeface="Wingdings" pitchFamily="2" charset="2"/>
              </a:rPr>
              <a:t></a:t>
            </a:r>
            <a:endParaRPr lang="en-US" dirty="0" smtClean="0"/>
          </a:p>
          <a:p>
            <a:pPr lvl="1"/>
            <a:r>
              <a:rPr lang="en-US" dirty="0" smtClean="0"/>
              <a:t>Revit Internal Units </a:t>
            </a:r>
          </a:p>
          <a:p>
            <a:pPr lvl="2"/>
            <a:r>
              <a:rPr lang="en-US" dirty="0" smtClean="0"/>
              <a:t>Unless documented otherwise…</a:t>
            </a:r>
          </a:p>
          <a:p>
            <a:pPr lvl="3"/>
            <a:r>
              <a:rPr lang="en-US" dirty="0" smtClean="0"/>
              <a:t>Lengths in decimal feet</a:t>
            </a:r>
          </a:p>
          <a:p>
            <a:pPr lvl="3"/>
            <a:r>
              <a:rPr lang="en-US" dirty="0" smtClean="0"/>
              <a:t>All other units in metric</a:t>
            </a:r>
          </a:p>
          <a:p>
            <a:pPr lvl="3"/>
            <a:r>
              <a:rPr lang="en-US" dirty="0" smtClean="0"/>
              <a:t>Compound units can be tricky</a:t>
            </a:r>
          </a:p>
          <a:p>
            <a:pPr lvl="1"/>
            <a:r>
              <a:rPr lang="en-US" dirty="0" smtClean="0"/>
              <a:t>Revit UI units – any number of common metric or imperial units</a:t>
            </a:r>
          </a:p>
          <a:p>
            <a:pPr lvl="2"/>
            <a:r>
              <a:rPr lang="en-US" dirty="0" smtClean="0"/>
              <a:t>Document.ProjectUnit[].FormatOptions</a:t>
            </a:r>
          </a:p>
          <a:p>
            <a:pPr lvl="1"/>
            <a:r>
              <a:rPr lang="en-US" dirty="0" smtClean="0"/>
              <a:t>Converting units</a:t>
            </a:r>
          </a:p>
          <a:p>
            <a:pPr lvl="2"/>
            <a:r>
              <a:rPr lang="en-US" dirty="0" smtClean="0"/>
              <a:t>Helper method in ExporterIFCUtils</a:t>
            </a:r>
          </a:p>
          <a:p>
            <a:pPr lvl="1"/>
            <a:r>
              <a:rPr lang="en-US" dirty="0" smtClean="0"/>
              <a:t>Code walkthrough – units sample</a:t>
            </a:r>
          </a:p>
          <a:p>
            <a:pPr lvl="2"/>
            <a:r>
              <a:rPr lang="en-US" dirty="0" smtClean="0"/>
              <a:t>UnitUtility.cs</a:t>
            </a:r>
          </a:p>
        </p:txBody>
      </p:sp>
    </p:spTree>
    <p:extLst>
      <p:ext uri="{BB962C8B-B14F-4D97-AF65-F5344CB8AC3E}">
        <p14:creationId xmlns:p14="http://schemas.microsoft.com/office/powerpoint/2010/main" val="119008186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UnitUtility.cs sample code</a:t>
            </a:r>
            <a:endParaRPr lang="en-US" dirty="0"/>
          </a:p>
        </p:txBody>
      </p:sp>
      <p:sp>
        <p:nvSpPr>
          <p:cNvPr id="3" name="Content Placeholder 2"/>
          <p:cNvSpPr>
            <a:spLocks noGrp="1"/>
          </p:cNvSpPr>
          <p:nvPr>
            <p:ph idx="1"/>
          </p:nvPr>
        </p:nvSpPr>
        <p:spPr/>
        <p:txBody>
          <a:bodyPr/>
          <a:lstStyle/>
          <a:p>
            <a:pPr lvl="1"/>
            <a:r>
              <a:rPr lang="en-US" dirty="0" smtClean="0"/>
              <a:t>Helper </a:t>
            </a:r>
            <a:r>
              <a:rPr lang="en-US" dirty="0" smtClean="0"/>
              <a:t>Methods in today’s sample code</a:t>
            </a:r>
          </a:p>
          <a:p>
            <a:pPr lvl="2"/>
            <a:r>
              <a:rPr lang="en-US" dirty="0" smtClean="0"/>
              <a:t>SystemToDisplayUnits</a:t>
            </a:r>
          </a:p>
          <a:p>
            <a:pPr lvl="3"/>
            <a:r>
              <a:rPr lang="en-US" dirty="0" smtClean="0"/>
              <a:t>A wrapper around an IFC API method</a:t>
            </a:r>
          </a:p>
          <a:p>
            <a:pPr lvl="3"/>
            <a:r>
              <a:rPr lang="en-US" dirty="0" smtClean="0"/>
              <a:t>Double</a:t>
            </a:r>
          </a:p>
          <a:p>
            <a:pPr lvl="3"/>
            <a:r>
              <a:rPr lang="en-US" dirty="0" smtClean="0"/>
              <a:t>XYZ</a:t>
            </a:r>
          </a:p>
          <a:p>
            <a:pPr lvl="2"/>
            <a:r>
              <a:rPr lang="en-US" dirty="0" smtClean="0"/>
              <a:t>DisplayUnitsToSystem</a:t>
            </a:r>
          </a:p>
          <a:p>
            <a:pPr lvl="3"/>
            <a:r>
              <a:rPr lang="en-US" dirty="0" smtClean="0"/>
              <a:t>Had to do a little extra math</a:t>
            </a:r>
          </a:p>
          <a:p>
            <a:pPr lvl="3"/>
            <a:endParaRPr lang="en-US" dirty="0"/>
          </a:p>
          <a:p>
            <a:pPr lvl="2"/>
            <a:r>
              <a:rPr lang="en-US" dirty="0" smtClean="0"/>
              <a:t>FormatValue</a:t>
            </a:r>
          </a:p>
          <a:p>
            <a:pPr lvl="3"/>
            <a:r>
              <a:rPr lang="en-US" dirty="0" smtClean="0"/>
              <a:t>Shows in both API/System units and current display units.</a:t>
            </a:r>
          </a:p>
        </p:txBody>
      </p:sp>
    </p:spTree>
    <p:extLst>
      <p:ext uri="{BB962C8B-B14F-4D97-AF65-F5344CB8AC3E}">
        <p14:creationId xmlns:p14="http://schemas.microsoft.com/office/powerpoint/2010/main" val="42209502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Working with Materials</a:t>
            </a:r>
            <a:endParaRPr lang="en-US" dirty="0"/>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575" y="2973387"/>
            <a:ext cx="4295775" cy="4438650"/>
          </a:xfrm>
        </p:spPr>
      </p:pic>
    </p:spTree>
    <p:extLst>
      <p:ext uri="{BB962C8B-B14F-4D97-AF65-F5344CB8AC3E}">
        <p14:creationId xmlns:p14="http://schemas.microsoft.com/office/powerpoint/2010/main" val="17956494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UI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839787"/>
            <a:ext cx="5334000" cy="858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2004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material – General Guidelines</a:t>
            </a:r>
            <a:endParaRPr lang="en-US" dirty="0"/>
          </a:p>
        </p:txBody>
      </p:sp>
      <p:sp>
        <p:nvSpPr>
          <p:cNvPr id="5" name="Content Placeholder 2"/>
          <p:cNvSpPr txBox="1">
            <a:spLocks/>
          </p:cNvSpPr>
          <p:nvPr/>
        </p:nvSpPr>
        <p:spPr bwMode="auto">
          <a:xfrm>
            <a:off x="746125" y="22988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a:lstStyle>
          <a:p>
            <a:r>
              <a:rPr lang="en-US" dirty="0" smtClean="0"/>
              <a:t>Materials are complicated and have a lot of </a:t>
            </a:r>
            <a:r>
              <a:rPr lang="en-US" dirty="0" smtClean="0"/>
              <a:t>data</a:t>
            </a:r>
          </a:p>
          <a:p>
            <a:pPr lvl="1"/>
            <a:r>
              <a:rPr lang="en-US" dirty="0" smtClean="0"/>
              <a:t>No longer just a texture map.</a:t>
            </a:r>
            <a:endParaRPr lang="en-US" dirty="0" smtClean="0"/>
          </a:p>
          <a:p>
            <a:r>
              <a:rPr lang="en-US" dirty="0" smtClean="0"/>
              <a:t>Have a plan when creating a new one</a:t>
            </a:r>
          </a:p>
          <a:p>
            <a:pPr lvl="1"/>
            <a:r>
              <a:rPr lang="en-US" dirty="0" smtClean="0"/>
              <a:t>Do you want a totally new material?</a:t>
            </a:r>
          </a:p>
          <a:p>
            <a:pPr lvl="1"/>
            <a:r>
              <a:rPr lang="en-US" dirty="0" smtClean="0"/>
              <a:t>Maybe a material very similar to an existing one?</a:t>
            </a:r>
          </a:p>
          <a:p>
            <a:pPr lvl="1"/>
            <a:r>
              <a:rPr lang="en-US" dirty="0" smtClean="0"/>
              <a:t>What in particular is “new” about this new one</a:t>
            </a:r>
            <a:r>
              <a:rPr lang="en-US" dirty="0" smtClean="0"/>
              <a:t>?</a:t>
            </a:r>
          </a:p>
          <a:p>
            <a:r>
              <a:rPr lang="en-US" dirty="0" smtClean="0"/>
              <a:t>Organize your code well </a:t>
            </a:r>
            <a:endParaRPr lang="en-US" dirty="0" smtClean="0"/>
          </a:p>
        </p:txBody>
      </p:sp>
    </p:spTree>
    <p:extLst>
      <p:ext uri="{BB962C8B-B14F-4D97-AF65-F5344CB8AC3E}">
        <p14:creationId xmlns:p14="http://schemas.microsoft.com/office/powerpoint/2010/main" val="9152825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material</a:t>
            </a:r>
            <a:endParaRPr lang="en-US" dirty="0"/>
          </a:p>
        </p:txBody>
      </p:sp>
      <p:sp>
        <p:nvSpPr>
          <p:cNvPr id="5" name="Content Placeholder 2"/>
          <p:cNvSpPr txBox="1">
            <a:spLocks/>
          </p:cNvSpPr>
          <p:nvPr/>
        </p:nvSpPr>
        <p:spPr bwMode="auto">
          <a:xfrm>
            <a:off x="746125" y="22988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a:lstStyle>
          <a:p>
            <a:r>
              <a:rPr lang="en-US" dirty="0" smtClean="0"/>
              <a:t>Creation though duplication</a:t>
            </a:r>
          </a:p>
          <a:p>
            <a:pPr marL="798496" lvl="1" indent="-514350">
              <a:buFont typeface="+mj-lt"/>
              <a:buAutoNum type="arabicPeriod"/>
            </a:pPr>
            <a:r>
              <a:rPr lang="en-US" dirty="0" smtClean="0"/>
              <a:t>Duplicate the Material</a:t>
            </a:r>
          </a:p>
          <a:p>
            <a:pPr marL="1139791" lvl="2" indent="-514350">
              <a:buFont typeface="+mj-lt"/>
              <a:buAutoNum type="arabicPeriod"/>
            </a:pPr>
            <a:r>
              <a:rPr lang="en-US" dirty="0" smtClean="0"/>
              <a:t>Material.Duplicate()</a:t>
            </a:r>
            <a:endParaRPr lang="en-US" dirty="0"/>
          </a:p>
          <a:p>
            <a:pPr marL="1139791" lvl="2" indent="-514350">
              <a:buFont typeface="+mj-lt"/>
              <a:buAutoNum type="arabicPeriod"/>
            </a:pPr>
            <a:r>
              <a:rPr lang="en-US" dirty="0" smtClean="0"/>
              <a:t>Just the top-level items – a “shallow copy”</a:t>
            </a:r>
          </a:p>
          <a:p>
            <a:pPr marL="798496" lvl="1" indent="-514350">
              <a:buFont typeface="+mj-lt"/>
              <a:buAutoNum type="arabicPeriod"/>
            </a:pPr>
            <a:r>
              <a:rPr lang="en-US" dirty="0" smtClean="0"/>
              <a:t>Duplicate Assets</a:t>
            </a:r>
          </a:p>
          <a:p>
            <a:pPr marL="1139791" lvl="2" indent="-514350">
              <a:buFont typeface="+mj-lt"/>
              <a:buAutoNum type="arabicPeriod"/>
            </a:pPr>
            <a:r>
              <a:rPr lang="en-US" dirty="0" smtClean="0"/>
              <a:t>ThermalAsset and StructuralAsset</a:t>
            </a:r>
            <a:r>
              <a:rPr lang="en-US" dirty="0"/>
              <a:t> </a:t>
            </a:r>
            <a:r>
              <a:rPr lang="en-US" dirty="0" smtClean="0"/>
              <a:t>Copy() method</a:t>
            </a:r>
          </a:p>
          <a:p>
            <a:pPr marL="1139791" lvl="2" indent="-514350"/>
            <a:r>
              <a:rPr lang="en-US" dirty="0" smtClean="0"/>
              <a:t>Setting with new data is somewhat optional</a:t>
            </a:r>
          </a:p>
          <a:p>
            <a:pPr marL="798496" lvl="1" indent="-514350">
              <a:buFont typeface="+mj-lt"/>
              <a:buAutoNum type="arabicPeriod"/>
            </a:pPr>
            <a:r>
              <a:rPr lang="en-US" dirty="0" smtClean="0"/>
              <a:t>Duplicate PropertySetElements</a:t>
            </a:r>
            <a:endParaRPr lang="en-US" dirty="0"/>
          </a:p>
          <a:p>
            <a:pPr marL="1139791" lvl="2" indent="-514350">
              <a:buFont typeface="+mj-lt"/>
              <a:buAutoNum type="arabicPeriod"/>
            </a:pPr>
            <a:r>
              <a:rPr lang="en-US" dirty="0" smtClean="0"/>
              <a:t>PropertySetElement.Duplicate()</a:t>
            </a:r>
          </a:p>
          <a:p>
            <a:pPr marL="1139791" lvl="2" indent="-514350"/>
            <a:r>
              <a:rPr lang="en-US" dirty="0" smtClean="0"/>
              <a:t>New elements to be saved in the Revit document</a:t>
            </a:r>
          </a:p>
          <a:p>
            <a:pPr marL="798496" lvl="1" indent="-514350">
              <a:buFont typeface="+mj-lt"/>
              <a:buAutoNum type="arabicPeriod"/>
            </a:pPr>
            <a:r>
              <a:rPr lang="en-US" dirty="0" smtClean="0"/>
              <a:t>Set PropertySetElements to material</a:t>
            </a:r>
          </a:p>
          <a:p>
            <a:pPr marL="1139791" lvl="2" indent="-514350"/>
            <a:r>
              <a:rPr lang="en-US" dirty="0" smtClean="0"/>
              <a:t>Combine everything from above into one DB.Material</a:t>
            </a:r>
          </a:p>
        </p:txBody>
      </p:sp>
    </p:spTree>
    <p:extLst>
      <p:ext uri="{BB962C8B-B14F-4D97-AF65-F5344CB8AC3E}">
        <p14:creationId xmlns:p14="http://schemas.microsoft.com/office/powerpoint/2010/main" val="36578715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material</a:t>
            </a:r>
            <a:endParaRPr lang="en-US" dirty="0"/>
          </a:p>
        </p:txBody>
      </p:sp>
      <p:sp>
        <p:nvSpPr>
          <p:cNvPr id="5" name="Content Placeholder 2"/>
          <p:cNvSpPr txBox="1">
            <a:spLocks/>
          </p:cNvSpPr>
          <p:nvPr/>
        </p:nvSpPr>
        <p:spPr bwMode="auto">
          <a:xfrm>
            <a:off x="714449" y="2163496"/>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a:lstStyle>
          <a:p>
            <a:r>
              <a:rPr lang="en-US" dirty="0" smtClean="0"/>
              <a:t>Creation from scratch</a:t>
            </a:r>
          </a:p>
          <a:p>
            <a:pPr marL="798496" lvl="1" indent="-514350">
              <a:buFont typeface="+mj-lt"/>
              <a:buAutoNum type="arabicPeriod"/>
            </a:pPr>
            <a:r>
              <a:rPr lang="en-US" dirty="0" smtClean="0"/>
              <a:t>Create a new material with Material.Create()</a:t>
            </a:r>
            <a:endParaRPr lang="en-US" dirty="0"/>
          </a:p>
          <a:p>
            <a:pPr marL="798496" lvl="1" indent="-514350">
              <a:buFont typeface="+mj-lt"/>
              <a:buAutoNum type="arabicPeriod"/>
            </a:pPr>
            <a:r>
              <a:rPr lang="en-US" dirty="0" smtClean="0"/>
              <a:t>Create assets</a:t>
            </a:r>
          </a:p>
          <a:p>
            <a:pPr marL="968341" lvl="2" indent="-342900"/>
            <a:r>
              <a:rPr lang="en-US" dirty="0" smtClean="0"/>
              <a:t>ThermalAsset constructor</a:t>
            </a:r>
          </a:p>
          <a:p>
            <a:pPr marL="968341" lvl="2" indent="-342900"/>
            <a:r>
              <a:rPr lang="en-US" dirty="0" smtClean="0"/>
              <a:t>StructuralAsset constructor</a:t>
            </a:r>
          </a:p>
          <a:p>
            <a:pPr marL="798496" lvl="1" indent="-514350">
              <a:buFont typeface="+mj-lt"/>
              <a:buAutoNum type="arabicPeriod"/>
            </a:pPr>
            <a:r>
              <a:rPr lang="en-US" dirty="0" smtClean="0"/>
              <a:t>Create PropertySetElements</a:t>
            </a:r>
          </a:p>
          <a:p>
            <a:pPr marL="1139791" lvl="2" indent="-514350">
              <a:buFont typeface="+mj-lt"/>
              <a:buAutoNum type="arabicPeriod"/>
            </a:pPr>
            <a:r>
              <a:rPr lang="en-US" dirty="0" smtClean="0"/>
              <a:t>PropertySetElement.Create</a:t>
            </a:r>
          </a:p>
          <a:p>
            <a:pPr marL="1652524" lvl="3" indent="-514350"/>
            <a:r>
              <a:rPr lang="en-US" dirty="0" smtClean="0"/>
              <a:t>Requires assets from (2) as input</a:t>
            </a:r>
          </a:p>
          <a:p>
            <a:pPr marL="798496" lvl="1" indent="-514350">
              <a:buFont typeface="+mj-lt"/>
              <a:buAutoNum type="arabicPeriod"/>
            </a:pPr>
            <a:r>
              <a:rPr lang="en-US" dirty="0" smtClean="0"/>
              <a:t>Set PropertySetElements to Material</a:t>
            </a:r>
          </a:p>
          <a:p>
            <a:pPr marL="1139791" lvl="2" indent="-514350"/>
            <a:r>
              <a:rPr lang="en-US" dirty="0" smtClean="0"/>
              <a:t>Material.StructuralAssetId</a:t>
            </a:r>
          </a:p>
          <a:p>
            <a:pPr marL="1139791" lvl="2" indent="-514350"/>
            <a:r>
              <a:rPr lang="en-US" dirty="0" smtClean="0"/>
              <a:t>Material.ThermalAssetId</a:t>
            </a:r>
          </a:p>
          <a:p>
            <a:pPr marL="1139791" lvl="2" indent="-514350">
              <a:buFont typeface="+mj-lt"/>
              <a:buAutoNum type="arabicPeriod"/>
            </a:pPr>
            <a:endParaRPr lang="en-US" dirty="0" smtClean="0"/>
          </a:p>
          <a:p>
            <a:pPr marL="625441" lvl="2" indent="0">
              <a:buNone/>
            </a:pPr>
            <a:endParaRPr lang="en-US" dirty="0" smtClean="0"/>
          </a:p>
        </p:txBody>
      </p:sp>
    </p:spTree>
    <p:extLst>
      <p:ext uri="{BB962C8B-B14F-4D97-AF65-F5344CB8AC3E}">
        <p14:creationId xmlns:p14="http://schemas.microsoft.com/office/powerpoint/2010/main" val="200257935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Creating a material through duplication</a:t>
            </a:r>
            <a:endParaRPr lang="en-US" dirty="0"/>
          </a:p>
        </p:txBody>
      </p:sp>
    </p:spTree>
    <p:extLst>
      <p:ext uri="{BB962C8B-B14F-4D97-AF65-F5344CB8AC3E}">
        <p14:creationId xmlns:p14="http://schemas.microsoft.com/office/powerpoint/2010/main" val="6427202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Creating a new material from scratch</a:t>
            </a:r>
            <a:endParaRPr lang="en-US" dirty="0"/>
          </a:p>
        </p:txBody>
      </p:sp>
    </p:spTree>
    <p:extLst>
      <p:ext uri="{BB962C8B-B14F-4D97-AF65-F5344CB8AC3E}">
        <p14:creationId xmlns:p14="http://schemas.microsoft.com/office/powerpoint/2010/main" val="255237532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Material Model History</a:t>
            </a:r>
          </a:p>
          <a:p>
            <a:pPr marL="514350" indent="-514350">
              <a:buFont typeface="+mj-lt"/>
              <a:buAutoNum type="arabicPeriod"/>
            </a:pPr>
            <a:r>
              <a:rPr lang="en-US" dirty="0" smtClean="0"/>
              <a:t>Material Properties</a:t>
            </a:r>
          </a:p>
          <a:p>
            <a:pPr marL="514350" indent="-514350">
              <a:buFont typeface="+mj-lt"/>
              <a:buAutoNum type="arabicPeriod"/>
            </a:pPr>
            <a:r>
              <a:rPr lang="en-US" dirty="0" smtClean="0"/>
              <a:t>Dealing with Units</a:t>
            </a:r>
          </a:p>
          <a:p>
            <a:pPr marL="514350" indent="-514350">
              <a:buFont typeface="+mj-lt"/>
              <a:buAutoNum type="arabicPeriod"/>
            </a:pPr>
            <a:r>
              <a:rPr lang="en-US" dirty="0" smtClean="0"/>
              <a:t>Working with Materials</a:t>
            </a:r>
          </a:p>
          <a:p>
            <a:pPr marL="514350" indent="-514350">
              <a:buFont typeface="+mj-lt"/>
              <a:buAutoNum type="arabicPeriod"/>
            </a:pPr>
            <a:r>
              <a:rPr lang="en-US" dirty="0"/>
              <a:t>G</a:t>
            </a:r>
            <a:r>
              <a:rPr lang="en-US" dirty="0" smtClean="0"/>
              <a:t>bXML’s role in Revit</a:t>
            </a:r>
          </a:p>
          <a:p>
            <a:pPr marL="514350" indent="-514350">
              <a:buFont typeface="+mj-lt"/>
              <a:buAutoNum type="arabicPeriod"/>
            </a:pPr>
            <a:r>
              <a:rPr lang="en-US" dirty="0" smtClean="0"/>
              <a:t>Family Thermal Properties</a:t>
            </a:r>
          </a:p>
          <a:p>
            <a:pPr marL="514350" indent="-514350">
              <a:buFont typeface="+mj-lt"/>
              <a:buAutoNum type="arabicPeriod"/>
            </a:pPr>
            <a:r>
              <a:rPr lang="en-US" dirty="0" smtClean="0"/>
              <a:t>Layered Assemblies</a:t>
            </a:r>
          </a:p>
          <a:p>
            <a:pPr marL="514350" indent="-514350">
              <a:buFont typeface="+mj-lt"/>
              <a:buAutoNum type="arabicPeriod"/>
            </a:pPr>
            <a:r>
              <a:rPr lang="en-US" dirty="0" smtClean="0"/>
              <a:t>Layered Assembly Thermal Properties</a:t>
            </a:r>
          </a:p>
          <a:p>
            <a:pPr marL="514350" indent="-514350">
              <a:buFont typeface="+mj-lt"/>
              <a:buAutoNum type="arabicPeriod"/>
            </a:pPr>
            <a:r>
              <a:rPr lang="en-US" dirty="0" smtClean="0"/>
              <a:t>A few last enhancements</a:t>
            </a:r>
            <a:endParaRPr lang="en-US" dirty="0"/>
          </a:p>
          <a:p>
            <a:pPr marL="0" indent="0">
              <a:buNone/>
            </a:pPr>
            <a:endParaRPr lang="en-US" b="1" dirty="0" smtClean="0"/>
          </a:p>
        </p:txBody>
      </p:sp>
    </p:spTree>
    <p:extLst>
      <p:ext uri="{BB962C8B-B14F-4D97-AF65-F5344CB8AC3E}">
        <p14:creationId xmlns:p14="http://schemas.microsoft.com/office/powerpoint/2010/main" val="1026514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smtClean="0"/>
              <a:t>GBXML in Revit</a:t>
            </a:r>
            <a:endParaRPr lang="en-US" dirty="0"/>
          </a:p>
        </p:txBody>
      </p:sp>
      <p:pic>
        <p:nvPicPr>
          <p:cNvPr id="6"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575" y="2973387"/>
            <a:ext cx="4295775" cy="4438650"/>
          </a:xfrm>
        </p:spPr>
      </p:pic>
    </p:spTree>
    <p:extLst>
      <p:ext uri="{BB962C8B-B14F-4D97-AF65-F5344CB8AC3E}">
        <p14:creationId xmlns:p14="http://schemas.microsoft.com/office/powerpoint/2010/main" val="198023680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GBXML</a:t>
            </a:r>
            <a:endParaRPr lang="en-US" dirty="0"/>
          </a:p>
        </p:txBody>
      </p:sp>
      <p:sp>
        <p:nvSpPr>
          <p:cNvPr id="3" name="Content Placeholder 2"/>
          <p:cNvSpPr>
            <a:spLocks noGrp="1"/>
          </p:cNvSpPr>
          <p:nvPr>
            <p:ph idx="1"/>
          </p:nvPr>
        </p:nvSpPr>
        <p:spPr/>
        <p:txBody>
          <a:bodyPr/>
          <a:lstStyle/>
          <a:p>
            <a:r>
              <a:rPr lang="en-US" dirty="0" smtClean="0"/>
              <a:t>What is it?</a:t>
            </a:r>
          </a:p>
          <a:p>
            <a:r>
              <a:rPr lang="en-US" dirty="0" smtClean="0"/>
              <a:t>Who uses it outside of Revit?</a:t>
            </a:r>
          </a:p>
          <a:p>
            <a:r>
              <a:rPr lang="en-US" dirty="0" smtClean="0"/>
              <a:t>Where is it used in Revit?</a:t>
            </a:r>
            <a:endParaRPr lang="en-US" dirty="0"/>
          </a:p>
          <a:p>
            <a:r>
              <a:rPr lang="en-US" dirty="0" smtClean="0"/>
              <a:t>Understanding the format</a:t>
            </a:r>
          </a:p>
        </p:txBody>
      </p:sp>
    </p:spTree>
    <p:extLst>
      <p:ext uri="{BB962C8B-B14F-4D97-AF65-F5344CB8AC3E}">
        <p14:creationId xmlns:p14="http://schemas.microsoft.com/office/powerpoint/2010/main" val="15637902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GBXML –What is it?</a:t>
            </a:r>
            <a:endParaRPr lang="en-US" dirty="0"/>
          </a:p>
        </p:txBody>
      </p:sp>
      <p:sp>
        <p:nvSpPr>
          <p:cNvPr id="3" name="Content Placeholder 2"/>
          <p:cNvSpPr>
            <a:spLocks noGrp="1"/>
          </p:cNvSpPr>
          <p:nvPr>
            <p:ph idx="1"/>
          </p:nvPr>
        </p:nvSpPr>
        <p:spPr/>
        <p:txBody>
          <a:bodyPr/>
          <a:lstStyle/>
          <a:p>
            <a:r>
              <a:rPr lang="en-US" dirty="0" smtClean="0"/>
              <a:t>Open source energy data format</a:t>
            </a:r>
            <a:endParaRPr lang="en-US" dirty="0" smtClean="0">
              <a:hlinkClick r:id="rId2"/>
            </a:endParaRPr>
          </a:p>
          <a:p>
            <a:r>
              <a:rPr lang="en-US" dirty="0" smtClean="0">
                <a:hlinkClick r:id="rId2"/>
              </a:rPr>
              <a:t>http</a:t>
            </a:r>
            <a:r>
              <a:rPr lang="en-US" dirty="0">
                <a:hlinkClick r:id="rId2"/>
              </a:rPr>
              <a:t>://</a:t>
            </a:r>
            <a:r>
              <a:rPr lang="en-US" dirty="0" smtClean="0">
                <a:hlinkClick r:id="rId2"/>
              </a:rPr>
              <a:t>www.gbxml.org/currentschema.php</a:t>
            </a:r>
          </a:p>
        </p:txBody>
      </p:sp>
    </p:spTree>
    <p:extLst>
      <p:ext uri="{BB962C8B-B14F-4D97-AF65-F5344CB8AC3E}">
        <p14:creationId xmlns:p14="http://schemas.microsoft.com/office/powerpoint/2010/main" val="74260204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GBXML –Who uses it outside of Revit?</a:t>
            </a:r>
            <a:endParaRPr lang="en-US" dirty="0"/>
          </a:p>
        </p:txBody>
      </p:sp>
      <p:sp>
        <p:nvSpPr>
          <p:cNvPr id="3" name="Content Placeholder 2"/>
          <p:cNvSpPr>
            <a:spLocks noGrp="1"/>
          </p:cNvSpPr>
          <p:nvPr>
            <p:ph idx="1"/>
          </p:nvPr>
        </p:nvSpPr>
        <p:spPr/>
        <p:txBody>
          <a:bodyPr/>
          <a:lstStyle/>
          <a:p>
            <a:r>
              <a:rPr lang="en-US" dirty="0" smtClean="0"/>
              <a:t>DOE-2 (doe2.com)</a:t>
            </a:r>
          </a:p>
          <a:p>
            <a:r>
              <a:rPr lang="en-US" dirty="0" smtClean="0"/>
              <a:t>Green Building Studio (gbs.autodesk.com)</a:t>
            </a:r>
          </a:p>
          <a:p>
            <a:r>
              <a:rPr lang="en-US" dirty="0" smtClean="0"/>
              <a:t>Bentley</a:t>
            </a:r>
          </a:p>
          <a:p>
            <a:r>
              <a:rPr lang="en-US" dirty="0" smtClean="0"/>
              <a:t>Carmel Software</a:t>
            </a:r>
          </a:p>
          <a:p>
            <a:r>
              <a:rPr lang="en-US" dirty="0" smtClean="0"/>
              <a:t>Trane</a:t>
            </a:r>
          </a:p>
          <a:p>
            <a:r>
              <a:rPr lang="en-US" dirty="0" smtClean="0"/>
              <a:t>Carrier</a:t>
            </a:r>
          </a:p>
        </p:txBody>
      </p:sp>
    </p:spTree>
    <p:extLst>
      <p:ext uri="{BB962C8B-B14F-4D97-AF65-F5344CB8AC3E}">
        <p14:creationId xmlns:p14="http://schemas.microsoft.com/office/powerpoint/2010/main" val="74711403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GBXML –Where is it used in Revit?</a:t>
            </a:r>
            <a:endParaRPr lang="en-US" dirty="0"/>
          </a:p>
        </p:txBody>
      </p:sp>
      <p:sp>
        <p:nvSpPr>
          <p:cNvPr id="3" name="Content Placeholder 2"/>
          <p:cNvSpPr>
            <a:spLocks noGrp="1"/>
          </p:cNvSpPr>
          <p:nvPr>
            <p:ph idx="1"/>
          </p:nvPr>
        </p:nvSpPr>
        <p:spPr/>
        <p:txBody>
          <a:bodyPr/>
          <a:lstStyle/>
          <a:p>
            <a:r>
              <a:rPr lang="en-US" dirty="0" smtClean="0"/>
              <a:t>Family thermal properties</a:t>
            </a:r>
          </a:p>
          <a:p>
            <a:pPr lvl="1"/>
            <a:r>
              <a:rPr lang="en-US" dirty="0" smtClean="0"/>
              <a:t>Doors</a:t>
            </a:r>
          </a:p>
          <a:p>
            <a:pPr lvl="1"/>
            <a:r>
              <a:rPr lang="en-US" dirty="0" smtClean="0"/>
              <a:t>Windows</a:t>
            </a:r>
          </a:p>
          <a:p>
            <a:pPr lvl="1"/>
            <a:r>
              <a:rPr lang="en-US" dirty="0" smtClean="0"/>
              <a:t>Curtain Panels</a:t>
            </a:r>
          </a:p>
          <a:p>
            <a:r>
              <a:rPr lang="en-US" dirty="0" smtClean="0"/>
              <a:t>Constructions Overrides</a:t>
            </a:r>
          </a:p>
          <a:p>
            <a:pPr lvl="1"/>
            <a:r>
              <a:rPr lang="en-US" dirty="0" smtClean="0"/>
              <a:t>As an alternative to layer-calculated </a:t>
            </a:r>
            <a:r>
              <a:rPr lang="en-US" dirty="0" smtClean="0"/>
              <a:t>properties</a:t>
            </a:r>
          </a:p>
          <a:p>
            <a:pPr lvl="1"/>
            <a:r>
              <a:rPr lang="en-US" dirty="0" smtClean="0"/>
              <a:t>Use a known agreed-on GBXML data set instead</a:t>
            </a:r>
            <a:endParaRPr lang="en-US" dirty="0" smtClean="0"/>
          </a:p>
          <a:p>
            <a:r>
              <a:rPr lang="en-US" dirty="0" smtClean="0"/>
              <a:t>General Export</a:t>
            </a:r>
          </a:p>
          <a:p>
            <a:pPr lvl="1"/>
            <a:r>
              <a:rPr lang="en-US" dirty="0" smtClean="0"/>
              <a:t>Entire thermal model of building.</a:t>
            </a:r>
          </a:p>
        </p:txBody>
      </p:sp>
    </p:spTree>
    <p:extLst>
      <p:ext uri="{BB962C8B-B14F-4D97-AF65-F5344CB8AC3E}">
        <p14:creationId xmlns:p14="http://schemas.microsoft.com/office/powerpoint/2010/main" val="303434044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GBXML format.</a:t>
            </a:r>
            <a:endParaRPr lang="en-US" dirty="0"/>
          </a:p>
        </p:txBody>
      </p:sp>
      <p:sp>
        <p:nvSpPr>
          <p:cNvPr id="3" name="Content Placeholder 2"/>
          <p:cNvSpPr>
            <a:spLocks noGrp="1"/>
          </p:cNvSpPr>
          <p:nvPr>
            <p:ph idx="1"/>
          </p:nvPr>
        </p:nvSpPr>
        <p:spPr/>
        <p:txBody>
          <a:bodyPr/>
          <a:lstStyle/>
          <a:p>
            <a:r>
              <a:rPr lang="en-US" dirty="0" smtClean="0"/>
              <a:t>Constructions.xml -- It’s in your Revit.exe folder.</a:t>
            </a:r>
          </a:p>
          <a:p>
            <a:r>
              <a:rPr lang="en-US" dirty="0" smtClean="0"/>
              <a:t>100% GBXML</a:t>
            </a:r>
          </a:p>
          <a:p>
            <a:r>
              <a:rPr lang="en-US" dirty="0" smtClean="0"/>
              <a:t>A few key elements</a:t>
            </a:r>
          </a:p>
          <a:p>
            <a:pPr lvl="1"/>
            <a:r>
              <a:rPr lang="en-US" b="1" dirty="0" smtClean="0"/>
              <a:t>Construction</a:t>
            </a:r>
            <a:r>
              <a:rPr lang="en-US" dirty="0" smtClean="0"/>
              <a:t> – a wall, door, ceiling, or other type</a:t>
            </a:r>
          </a:p>
          <a:p>
            <a:pPr lvl="1"/>
            <a:r>
              <a:rPr lang="en-US" b="1" dirty="0" smtClean="0"/>
              <a:t>Material</a:t>
            </a:r>
            <a:r>
              <a:rPr lang="en-US" dirty="0" smtClean="0"/>
              <a:t> – a physical medium with thermal properties.</a:t>
            </a:r>
          </a:p>
          <a:p>
            <a:pPr lvl="1"/>
            <a:r>
              <a:rPr lang="en-US" b="1" dirty="0" err="1" smtClean="0"/>
              <a:t>WindowType</a:t>
            </a:r>
            <a:r>
              <a:rPr lang="en-US" dirty="0" smtClean="0"/>
              <a:t> </a:t>
            </a:r>
            <a:r>
              <a:rPr lang="en-US" dirty="0" smtClean="0"/>
              <a:t>– a thermal description of a window</a:t>
            </a:r>
          </a:p>
        </p:txBody>
      </p:sp>
    </p:spTree>
    <p:extLst>
      <p:ext uri="{BB962C8B-B14F-4D97-AF65-F5344CB8AC3E}">
        <p14:creationId xmlns:p14="http://schemas.microsoft.com/office/powerpoint/2010/main" val="315829160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Constructions.xml - Windows</a:t>
            </a:r>
            <a:endParaRPr lang="en-US" dirty="0"/>
          </a:p>
        </p:txBody>
      </p:sp>
      <p:sp>
        <p:nvSpPr>
          <p:cNvPr id="3" name="Content Placeholder 2"/>
          <p:cNvSpPr>
            <a:spLocks noGrp="1"/>
          </p:cNvSpPr>
          <p:nvPr>
            <p:ph idx="1"/>
          </p:nvPr>
        </p:nvSpPr>
        <p:spPr/>
        <p:txBody>
          <a:bodyPr/>
          <a:lstStyle/>
          <a:p>
            <a:pPr lvl="1"/>
            <a:r>
              <a:rPr lang="en-US" dirty="0" smtClean="0"/>
              <a:t>WindowType – a complete window assembly</a:t>
            </a:r>
          </a:p>
          <a:p>
            <a:pPr lvl="2"/>
            <a:r>
              <a:rPr lang="en-US" dirty="0" smtClean="0"/>
              <a:t>Name and Id</a:t>
            </a:r>
          </a:p>
          <a:p>
            <a:pPr lvl="2"/>
            <a:r>
              <a:rPr lang="en-US" dirty="0" smtClean="0"/>
              <a:t>U-value</a:t>
            </a:r>
          </a:p>
          <a:p>
            <a:pPr lvl="2"/>
            <a:r>
              <a:rPr lang="en-US" dirty="0" smtClean="0"/>
              <a:t>SolarHeatGainCoefficient (only for an angle of 0)</a:t>
            </a:r>
          </a:p>
          <a:p>
            <a:pPr lvl="2"/>
            <a:r>
              <a:rPr lang="en-US" dirty="0" smtClean="0"/>
              <a:t>Visual Light Transmittance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75" y="4573587"/>
            <a:ext cx="11506200" cy="3894405"/>
          </a:xfrm>
          <a:prstGeom prst="rect">
            <a:avLst/>
          </a:prstGeom>
        </p:spPr>
      </p:pic>
    </p:spTree>
    <p:extLst>
      <p:ext uri="{BB962C8B-B14F-4D97-AF65-F5344CB8AC3E}">
        <p14:creationId xmlns:p14="http://schemas.microsoft.com/office/powerpoint/2010/main" val="106533280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Constructions.xml - Doors</a:t>
            </a:r>
            <a:endParaRPr lang="en-US" dirty="0"/>
          </a:p>
        </p:txBody>
      </p:sp>
      <p:sp>
        <p:nvSpPr>
          <p:cNvPr id="3" name="Content Placeholder 2"/>
          <p:cNvSpPr>
            <a:spLocks noGrp="1"/>
          </p:cNvSpPr>
          <p:nvPr>
            <p:ph idx="1"/>
          </p:nvPr>
        </p:nvSpPr>
        <p:spPr/>
        <p:txBody>
          <a:bodyPr/>
          <a:lstStyle/>
          <a:p>
            <a:pPr lvl="1"/>
            <a:r>
              <a:rPr lang="en-US" dirty="0" smtClean="0"/>
              <a:t>Construction– a complete window assembly</a:t>
            </a:r>
          </a:p>
          <a:p>
            <a:pPr lvl="2"/>
            <a:r>
              <a:rPr lang="en-US" dirty="0" smtClean="0"/>
              <a:t>Name and Id</a:t>
            </a:r>
          </a:p>
          <a:p>
            <a:pPr lvl="2"/>
            <a:r>
              <a:rPr lang="en-US" dirty="0" smtClean="0"/>
              <a:t>surfaceType =“NonSlidingDoor”</a:t>
            </a:r>
          </a:p>
          <a:p>
            <a:pPr lvl="2"/>
            <a:r>
              <a:rPr lang="en-US" dirty="0" smtClean="0"/>
              <a:t>U-value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4" y="4116387"/>
            <a:ext cx="1104503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05054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contructions.xml end up in the API?</a:t>
            </a:r>
            <a:endParaRPr lang="en-US" dirty="0"/>
          </a:p>
        </p:txBody>
      </p:sp>
      <p:sp>
        <p:nvSpPr>
          <p:cNvPr id="3" name="Content Placeholder 2"/>
          <p:cNvSpPr>
            <a:spLocks noGrp="1"/>
          </p:cNvSpPr>
          <p:nvPr>
            <p:ph idx="1"/>
          </p:nvPr>
        </p:nvSpPr>
        <p:spPr/>
        <p:txBody>
          <a:bodyPr/>
          <a:lstStyle/>
          <a:p>
            <a:pPr lvl="1"/>
            <a:r>
              <a:rPr lang="en-US" dirty="0" smtClean="0"/>
              <a:t>Stay tuned…</a:t>
            </a:r>
          </a:p>
        </p:txBody>
      </p:sp>
    </p:spTree>
    <p:extLst>
      <p:ext uri="{BB962C8B-B14F-4D97-AF65-F5344CB8AC3E}">
        <p14:creationId xmlns:p14="http://schemas.microsoft.com/office/powerpoint/2010/main" val="164547806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Family Thermal Properties</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838575" y="2973387"/>
            <a:ext cx="4295775" cy="4438650"/>
          </a:xfrm>
          <a:prstGeom prst="rect">
            <a:avLst/>
          </a:prstGeom>
          <a:noFill/>
          <a:ln w="12700">
            <a:noFill/>
            <a:miter lim="800000"/>
            <a:headEnd/>
            <a:tailEnd/>
          </a:ln>
        </p:spPr>
      </p:pic>
    </p:spTree>
    <p:extLst>
      <p:ext uri="{BB962C8B-B14F-4D97-AF65-F5344CB8AC3E}">
        <p14:creationId xmlns:p14="http://schemas.microsoft.com/office/powerpoint/2010/main" val="28234709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Material Model History</a:t>
            </a:r>
            <a:endParaRPr lang="en-US" dirty="0"/>
          </a:p>
        </p:txBody>
      </p:sp>
    </p:spTree>
    <p:extLst>
      <p:ext uri="{BB962C8B-B14F-4D97-AF65-F5344CB8AC3E}">
        <p14:creationId xmlns:p14="http://schemas.microsoft.com/office/powerpoint/2010/main" val="345991353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FamilyThermalProperties class</a:t>
            </a:r>
            <a:endParaRPr lang="en-US" dirty="0"/>
          </a:p>
        </p:txBody>
      </p:sp>
      <p:sp>
        <p:nvSpPr>
          <p:cNvPr id="3" name="Content Placeholder 2"/>
          <p:cNvSpPr>
            <a:spLocks noGrp="1"/>
          </p:cNvSpPr>
          <p:nvPr>
            <p:ph idx="1"/>
          </p:nvPr>
        </p:nvSpPr>
        <p:spPr/>
        <p:txBody>
          <a:bodyPr/>
          <a:lstStyle/>
          <a:p>
            <a:pPr lvl="1"/>
            <a:r>
              <a:rPr lang="en-US" dirty="0" smtClean="0"/>
              <a:t>Class basics:</a:t>
            </a:r>
          </a:p>
          <a:p>
            <a:pPr lvl="2"/>
            <a:r>
              <a:rPr lang="en-US" dirty="0" smtClean="0"/>
              <a:t>A thermal property class for families</a:t>
            </a:r>
          </a:p>
          <a:p>
            <a:pPr lvl="2"/>
            <a:r>
              <a:rPr lang="en-US" dirty="0" smtClean="0"/>
              <a:t>No constructor</a:t>
            </a:r>
          </a:p>
          <a:p>
            <a:pPr lvl="2"/>
            <a:r>
              <a:rPr lang="en-US" dirty="0" smtClean="0"/>
              <a:t>Static Find() method to get by Id</a:t>
            </a:r>
            <a:r>
              <a:rPr lang="en-US" dirty="0" smtClean="0">
                <a:solidFill>
                  <a:srgbClr val="FF0000"/>
                </a:solidFill>
              </a:rPr>
              <a:t>*</a:t>
            </a:r>
          </a:p>
          <a:p>
            <a:pPr lvl="2"/>
            <a:r>
              <a:rPr lang="en-US" dirty="0" smtClean="0"/>
              <a:t>All Properties are read-only</a:t>
            </a:r>
          </a:p>
          <a:p>
            <a:pPr lvl="2"/>
            <a:r>
              <a:rPr lang="en-US" dirty="0" smtClean="0"/>
              <a:t>Get/Set method on FamilySymbol</a:t>
            </a:r>
            <a:endParaRPr lang="en-US" dirty="0"/>
          </a:p>
          <a:p>
            <a:pPr marL="284146" lvl="1" indent="0">
              <a:buNone/>
            </a:pPr>
            <a:endParaRPr lang="en-US" dirty="0" smtClean="0"/>
          </a:p>
          <a:p>
            <a:pPr marL="284146" lvl="1" indent="0">
              <a:buNone/>
            </a:pPr>
            <a:endParaRPr lang="en-US" dirty="0"/>
          </a:p>
          <a:p>
            <a:pPr marL="284146" lvl="1" indent="0">
              <a:buNone/>
            </a:pPr>
            <a:endParaRPr lang="en-US" dirty="0" smtClean="0"/>
          </a:p>
          <a:p>
            <a:pPr lvl="1"/>
            <a:r>
              <a:rPr lang="en-US" dirty="0" smtClean="0"/>
              <a:t>What can you do?</a:t>
            </a:r>
          </a:p>
          <a:p>
            <a:pPr lvl="2"/>
            <a:r>
              <a:rPr lang="en-US" dirty="0" smtClean="0"/>
              <a:t>Read thermal from families.</a:t>
            </a:r>
          </a:p>
          <a:p>
            <a:pPr lvl="2"/>
            <a:r>
              <a:rPr lang="en-US" dirty="0" smtClean="0">
                <a:solidFill>
                  <a:srgbClr val="FF0000"/>
                </a:solidFill>
              </a:rPr>
              <a:t>*</a:t>
            </a:r>
            <a:r>
              <a:rPr lang="en-US" dirty="0" smtClean="0"/>
              <a:t>Find thermal data in </a:t>
            </a:r>
            <a:r>
              <a:rPr lang="en-US" dirty="0" smtClean="0">
                <a:solidFill>
                  <a:srgbClr val="FF0000"/>
                </a:solidFill>
              </a:rPr>
              <a:t>constructions.xml</a:t>
            </a:r>
          </a:p>
          <a:p>
            <a:pPr lvl="2"/>
            <a:r>
              <a:rPr lang="en-US" dirty="0" smtClean="0"/>
              <a:t>Reassign thermal data from </a:t>
            </a:r>
            <a:r>
              <a:rPr lang="en-US" dirty="0" smtClean="0">
                <a:solidFill>
                  <a:srgbClr val="FF0000"/>
                </a:solidFill>
              </a:rPr>
              <a:t>constructions.xml</a:t>
            </a:r>
            <a:r>
              <a:rPr lang="en-US" dirty="0" smtClean="0"/>
              <a:t> to families.</a:t>
            </a:r>
          </a:p>
          <a:p>
            <a:pPr lvl="1"/>
            <a:endParaRPr lang="en-US" dirty="0" smtClean="0"/>
          </a:p>
        </p:txBody>
      </p:sp>
    </p:spTree>
    <p:extLst>
      <p:ext uri="{BB962C8B-B14F-4D97-AF65-F5344CB8AC3E}">
        <p14:creationId xmlns:p14="http://schemas.microsoft.com/office/powerpoint/2010/main" val="28438626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Family thermal properties – Exposed!</a:t>
            </a: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575" y="1885931"/>
            <a:ext cx="4600575"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43" y="1885931"/>
            <a:ext cx="57150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4725987"/>
            <a:ext cx="750645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Up Arrow 7"/>
          <p:cNvSpPr/>
          <p:nvPr/>
        </p:nvSpPr>
        <p:spPr bwMode="auto">
          <a:xfrm>
            <a:off x="4481512" y="3506787"/>
            <a:ext cx="533400" cy="1389827"/>
          </a:xfrm>
          <a:prstGeom prst="upArrow">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ight Arrow 9"/>
          <p:cNvSpPr/>
          <p:nvPr/>
        </p:nvSpPr>
        <p:spPr bwMode="auto">
          <a:xfrm>
            <a:off x="7419975" y="5335587"/>
            <a:ext cx="952500" cy="457200"/>
          </a:xfrm>
          <a:prstGeom prst="rightArrow">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Left-Right Arrow 10"/>
          <p:cNvSpPr/>
          <p:nvPr/>
        </p:nvSpPr>
        <p:spPr bwMode="auto">
          <a:xfrm>
            <a:off x="5743575" y="2659042"/>
            <a:ext cx="2743200" cy="536556"/>
          </a:xfrm>
          <a:prstGeom prst="leftRightArrow">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extLst>
      <p:ext uri="{BB962C8B-B14F-4D97-AF65-F5344CB8AC3E}">
        <p14:creationId xmlns:p14="http://schemas.microsoft.com/office/powerpoint/2010/main" val="365298920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Family Thermal Properties</a:t>
            </a:r>
            <a:endParaRPr lang="en-US" dirty="0"/>
          </a:p>
        </p:txBody>
      </p:sp>
      <p:sp>
        <p:nvSpPr>
          <p:cNvPr id="3" name="Content Placeholder 2"/>
          <p:cNvSpPr>
            <a:spLocks noGrp="1"/>
          </p:cNvSpPr>
          <p:nvPr>
            <p:ph idx="1"/>
          </p:nvPr>
        </p:nvSpPr>
        <p:spPr/>
        <p:txBody>
          <a:bodyPr/>
          <a:lstStyle/>
          <a:p>
            <a:pPr lvl="1"/>
            <a:r>
              <a:rPr lang="en-US" dirty="0" smtClean="0"/>
              <a:t>API Macro to view and set family thermal properties.</a:t>
            </a:r>
            <a:endParaRPr lang="en-US" dirty="0" smtClean="0"/>
          </a:p>
          <a:p>
            <a:pPr lvl="1"/>
            <a:endParaRPr lang="en-US" dirty="0" smtClean="0"/>
          </a:p>
        </p:txBody>
      </p:sp>
    </p:spTree>
    <p:extLst>
      <p:ext uri="{BB962C8B-B14F-4D97-AF65-F5344CB8AC3E}">
        <p14:creationId xmlns:p14="http://schemas.microsoft.com/office/powerpoint/2010/main" val="52409657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thermal properties are GBXML based</a:t>
            </a:r>
            <a:endParaRPr lang="en-US" dirty="0"/>
          </a:p>
        </p:txBody>
      </p:sp>
      <p:sp>
        <p:nvSpPr>
          <p:cNvPr id="3" name="Content Placeholder 2"/>
          <p:cNvSpPr>
            <a:spLocks noGrp="1"/>
          </p:cNvSpPr>
          <p:nvPr>
            <p:ph idx="1"/>
          </p:nvPr>
        </p:nvSpPr>
        <p:spPr/>
        <p:txBody>
          <a:bodyPr/>
          <a:lstStyle/>
          <a:p>
            <a:pPr lvl="1"/>
            <a:r>
              <a:rPr lang="en-US" dirty="0" smtClean="0"/>
              <a:t>Stay tuned…</a:t>
            </a:r>
          </a:p>
          <a:p>
            <a:pPr lvl="1"/>
            <a:endParaRPr lang="en-US" dirty="0" smtClean="0"/>
          </a:p>
        </p:txBody>
      </p:sp>
    </p:spTree>
    <p:extLst>
      <p:ext uri="{BB962C8B-B14F-4D97-AF65-F5344CB8AC3E}">
        <p14:creationId xmlns:p14="http://schemas.microsoft.com/office/powerpoint/2010/main" val="16548698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Layered Assemblies</a:t>
            </a:r>
            <a:endParaRPr lang="en-US" dirty="0"/>
          </a:p>
        </p:txBody>
      </p:sp>
      <p:sp>
        <p:nvSpPr>
          <p:cNvPr id="3" name="Content Placeholder 2"/>
          <p:cNvSpPr>
            <a:spLocks noGrp="1"/>
          </p:cNvSpPr>
          <p:nvPr>
            <p:ph idx="1"/>
          </p:nvPr>
        </p:nvSpPr>
        <p:spPr/>
        <p:txBody>
          <a:bodyPr/>
          <a:lstStyle/>
          <a:p>
            <a:endParaRPr lang="en-US" dirty="0"/>
          </a:p>
        </p:txBody>
      </p:sp>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838575" y="2973387"/>
            <a:ext cx="4295775" cy="4438650"/>
          </a:xfrm>
          <a:prstGeom prst="rect">
            <a:avLst/>
          </a:prstGeom>
          <a:noFill/>
          <a:ln w="12700">
            <a:noFill/>
            <a:miter lim="800000"/>
            <a:headEnd/>
            <a:tailEnd/>
          </a:ln>
        </p:spPr>
      </p:pic>
    </p:spTree>
    <p:extLst>
      <p:ext uri="{BB962C8B-B14F-4D97-AF65-F5344CB8AC3E}">
        <p14:creationId xmlns:p14="http://schemas.microsoft.com/office/powerpoint/2010/main" val="257628934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Assemblies</a:t>
            </a:r>
            <a:endParaRPr lang="en-US" dirty="0"/>
          </a:p>
        </p:txBody>
      </p:sp>
      <p:sp>
        <p:nvSpPr>
          <p:cNvPr id="3" name="Content Placeholder 2"/>
          <p:cNvSpPr>
            <a:spLocks noGrp="1"/>
          </p:cNvSpPr>
          <p:nvPr>
            <p:ph idx="1"/>
          </p:nvPr>
        </p:nvSpPr>
        <p:spPr/>
        <p:txBody>
          <a:bodyPr/>
          <a:lstStyle/>
          <a:p>
            <a:r>
              <a:rPr lang="en-US" dirty="0" smtClean="0"/>
              <a:t>What element types are layered?</a:t>
            </a:r>
          </a:p>
          <a:p>
            <a:pPr lvl="1"/>
            <a:r>
              <a:rPr lang="en-US" dirty="0" smtClean="0"/>
              <a:t>WallType </a:t>
            </a:r>
          </a:p>
          <a:p>
            <a:pPr lvl="1"/>
            <a:r>
              <a:rPr lang="en-US" dirty="0" smtClean="0"/>
              <a:t>FloorType</a:t>
            </a:r>
          </a:p>
          <a:p>
            <a:pPr lvl="1"/>
            <a:r>
              <a:rPr lang="en-US" dirty="0" smtClean="0"/>
              <a:t>RoofType </a:t>
            </a:r>
          </a:p>
          <a:p>
            <a:pPr lvl="1"/>
            <a:r>
              <a:rPr lang="en-US" dirty="0" smtClean="0"/>
              <a:t>CeilingType </a:t>
            </a:r>
          </a:p>
          <a:p>
            <a:pPr lvl="1"/>
            <a:r>
              <a:rPr lang="en-US" dirty="0" err="1" smtClean="0"/>
              <a:t>BuildingPadType</a:t>
            </a:r>
            <a:endParaRPr lang="en-US" dirty="0"/>
          </a:p>
        </p:txBody>
      </p:sp>
    </p:spTree>
    <p:extLst>
      <p:ext uri="{BB962C8B-B14F-4D97-AF65-F5344CB8AC3E}">
        <p14:creationId xmlns:p14="http://schemas.microsoft.com/office/powerpoint/2010/main" val="45852074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the layers API</a:t>
            </a:r>
            <a:endParaRPr lang="en-US" dirty="0"/>
          </a:p>
        </p:txBody>
      </p:sp>
      <p:sp>
        <p:nvSpPr>
          <p:cNvPr id="5" name="Content Placeholder 2"/>
          <p:cNvSpPr>
            <a:spLocks noGrp="1"/>
          </p:cNvSpPr>
          <p:nvPr>
            <p:ph idx="1"/>
          </p:nvPr>
        </p:nvSpPr>
        <p:spPr>
          <a:xfrm>
            <a:off x="593725" y="2146491"/>
            <a:ext cx="11762080" cy="6699652"/>
          </a:xfrm>
        </p:spPr>
        <p:txBody>
          <a:bodyPr/>
          <a:lstStyle/>
          <a:p>
            <a:r>
              <a:rPr lang="en-US" dirty="0" smtClean="0"/>
              <a:t>Much of the </a:t>
            </a:r>
            <a:r>
              <a:rPr lang="en-US" dirty="0" smtClean="0"/>
              <a:t>API for compound structure and layers is not new to 2013</a:t>
            </a:r>
          </a:p>
          <a:p>
            <a:pPr lvl="1"/>
            <a:r>
              <a:rPr lang="en-US" dirty="0" smtClean="0"/>
              <a:t>Quick review of API</a:t>
            </a:r>
          </a:p>
          <a:p>
            <a:pPr lvl="2"/>
            <a:r>
              <a:rPr lang="en-US" dirty="0" smtClean="0"/>
              <a:t>CompoundStructure</a:t>
            </a:r>
          </a:p>
          <a:p>
            <a:pPr lvl="2"/>
            <a:r>
              <a:rPr lang="en-US" dirty="0" smtClean="0"/>
              <a:t>CompoundStructureLayer</a:t>
            </a:r>
          </a:p>
          <a:p>
            <a:pPr lvl="2"/>
            <a:r>
              <a:rPr lang="en-US" dirty="0" smtClean="0"/>
              <a:t>WallType.Get/SetCompoundStructure()</a:t>
            </a:r>
          </a:p>
          <a:p>
            <a:pPr lvl="2"/>
            <a:r>
              <a:rPr lang="en-US" dirty="0" smtClean="0"/>
              <a:t>CompoundStructure.SetLayers()</a:t>
            </a:r>
            <a:endParaRPr lang="en-US" dirty="0"/>
          </a:p>
          <a:p>
            <a:pPr lvl="2"/>
            <a:endParaRPr lang="en-US" dirty="0" smtClean="0"/>
          </a:p>
          <a:p>
            <a:pPr lvl="2"/>
            <a:endParaRPr lang="en-US" dirty="0"/>
          </a:p>
          <a:p>
            <a:pPr marL="654015" lvl="2" indent="0">
              <a:buNone/>
            </a:pPr>
            <a:endParaRPr lang="en-US" dirty="0" smtClean="0"/>
          </a:p>
        </p:txBody>
      </p:sp>
    </p:spTree>
    <p:extLst>
      <p:ext uri="{BB962C8B-B14F-4D97-AF65-F5344CB8AC3E}">
        <p14:creationId xmlns:p14="http://schemas.microsoft.com/office/powerpoint/2010/main" val="251444976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 Layers UI</a:t>
            </a:r>
            <a:endParaRPr lang="en-US" dirty="0"/>
          </a:p>
        </p:txBody>
      </p:sp>
      <p:sp>
        <p:nvSpPr>
          <p:cNvPr id="3" name="Content Placeholder 2"/>
          <p:cNvSpPr>
            <a:spLocks noGrp="1"/>
          </p:cNvSpPr>
          <p:nvPr>
            <p:ph idx="1"/>
          </p:nvPr>
        </p:nvSpPr>
        <p:spPr/>
        <p:txBody>
          <a:bodyPr/>
          <a:lstStyle/>
          <a:p>
            <a:r>
              <a:rPr lang="en-US" dirty="0" smtClean="0"/>
              <a:t>Function</a:t>
            </a:r>
          </a:p>
          <a:p>
            <a:r>
              <a:rPr lang="en-US" dirty="0" smtClean="0"/>
              <a:t>Material</a:t>
            </a:r>
          </a:p>
          <a:p>
            <a:r>
              <a:rPr lang="en-US" dirty="0" smtClean="0"/>
              <a:t>Thickness</a:t>
            </a:r>
          </a:p>
          <a:p>
            <a:r>
              <a:rPr lang="en-US" dirty="0" smtClean="0"/>
              <a:t>Structural</a:t>
            </a:r>
            <a:r>
              <a:rPr lang="en-US" dirty="0" smtClean="0"/>
              <a:t>?</a:t>
            </a:r>
          </a:p>
          <a:p>
            <a:pPr lvl="1"/>
            <a:r>
              <a:rPr lang="en-US" dirty="0" smtClean="0"/>
              <a:t>New 2013</a:t>
            </a: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2744787"/>
            <a:ext cx="5715000" cy="6652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06203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CompoundStructure class in detail</a:t>
            </a:r>
            <a:endParaRPr lang="en-US" dirty="0"/>
          </a:p>
        </p:txBody>
      </p:sp>
      <p:sp>
        <p:nvSpPr>
          <p:cNvPr id="5" name="Content Placeholder 2"/>
          <p:cNvSpPr>
            <a:spLocks noGrp="1"/>
          </p:cNvSpPr>
          <p:nvPr>
            <p:ph idx="1"/>
          </p:nvPr>
        </p:nvSpPr>
        <p:spPr>
          <a:xfrm>
            <a:off x="593725" y="2146491"/>
            <a:ext cx="11762080" cy="6699652"/>
          </a:xfrm>
        </p:spPr>
        <p:txBody>
          <a:bodyPr/>
          <a:lstStyle/>
          <a:p>
            <a:r>
              <a:rPr lang="en-US" dirty="0" smtClean="0"/>
              <a:t>A property of HostObjAttributes</a:t>
            </a:r>
          </a:p>
          <a:p>
            <a:pPr lvl="1"/>
            <a:r>
              <a:rPr lang="en-US" dirty="0" smtClean="0"/>
              <a:t>WallType</a:t>
            </a:r>
            <a:endParaRPr lang="en-US" dirty="0"/>
          </a:p>
          <a:p>
            <a:pPr lvl="1"/>
            <a:r>
              <a:rPr lang="en-US" dirty="0" smtClean="0"/>
              <a:t>FloorType</a:t>
            </a:r>
          </a:p>
          <a:p>
            <a:pPr lvl="1"/>
            <a:r>
              <a:rPr lang="en-US" dirty="0" smtClean="0"/>
              <a:t>CeilingType</a:t>
            </a:r>
          </a:p>
          <a:p>
            <a:pPr lvl="1"/>
            <a:r>
              <a:rPr lang="en-US" dirty="0" smtClean="0"/>
              <a:t>…</a:t>
            </a:r>
          </a:p>
          <a:p>
            <a:r>
              <a:rPr lang="en-US" dirty="0" smtClean="0"/>
              <a:t>Not an instance property.</a:t>
            </a:r>
          </a:p>
          <a:p>
            <a:r>
              <a:rPr lang="en-US" dirty="0" smtClean="0"/>
              <a:t>Must be explicit set via SetCompoundStructure()</a:t>
            </a:r>
            <a:endParaRPr lang="en-US" dirty="0"/>
          </a:p>
          <a:p>
            <a:r>
              <a:rPr lang="en-US" dirty="0" smtClean="0"/>
              <a:t>StructrualLayerIndex – new in 2013</a:t>
            </a:r>
          </a:p>
        </p:txBody>
      </p:sp>
    </p:spTree>
    <p:extLst>
      <p:ext uri="{BB962C8B-B14F-4D97-AF65-F5344CB8AC3E}">
        <p14:creationId xmlns:p14="http://schemas.microsoft.com/office/powerpoint/2010/main" val="326414760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CompoundStructureLayer class in detail</a:t>
            </a:r>
            <a:endParaRPr lang="en-US" dirty="0"/>
          </a:p>
        </p:txBody>
      </p:sp>
      <p:sp>
        <p:nvSpPr>
          <p:cNvPr id="5" name="Content Placeholder 2"/>
          <p:cNvSpPr>
            <a:spLocks noGrp="1"/>
          </p:cNvSpPr>
          <p:nvPr>
            <p:ph idx="1"/>
          </p:nvPr>
        </p:nvSpPr>
        <p:spPr>
          <a:xfrm>
            <a:off x="593725" y="2146491"/>
            <a:ext cx="11762080" cy="6699652"/>
          </a:xfrm>
        </p:spPr>
        <p:txBody>
          <a:bodyPr/>
          <a:lstStyle/>
          <a:p>
            <a:r>
              <a:rPr lang="en-US" dirty="0" smtClean="0"/>
              <a:t>Most important properties</a:t>
            </a:r>
          </a:p>
          <a:p>
            <a:pPr lvl="1"/>
            <a:r>
              <a:rPr lang="en-US" dirty="0" smtClean="0"/>
              <a:t>Width</a:t>
            </a:r>
          </a:p>
          <a:p>
            <a:pPr lvl="1"/>
            <a:r>
              <a:rPr lang="en-US" dirty="0" smtClean="0"/>
              <a:t>MaterialId</a:t>
            </a:r>
            <a:endParaRPr lang="en-US" dirty="0"/>
          </a:p>
          <a:p>
            <a:pPr lvl="2"/>
            <a:r>
              <a:rPr lang="en-US" dirty="0" smtClean="0"/>
              <a:t>Much more important now that materials have more analytical data.</a:t>
            </a:r>
          </a:p>
          <a:p>
            <a:pPr lvl="1"/>
            <a:r>
              <a:rPr lang="en-US" dirty="0" smtClean="0"/>
              <a:t>Function</a:t>
            </a:r>
          </a:p>
          <a:p>
            <a:pPr lvl="2"/>
            <a:r>
              <a:rPr lang="en-US" dirty="0" smtClean="0"/>
              <a:t>Insulation, membrane, etc…</a:t>
            </a:r>
          </a:p>
        </p:txBody>
      </p:sp>
    </p:spTree>
    <p:extLst>
      <p:ext uri="{BB962C8B-B14F-4D97-AF65-F5344CB8AC3E}">
        <p14:creationId xmlns:p14="http://schemas.microsoft.com/office/powerpoint/2010/main" val="252487518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Material Properties</a:t>
            </a:r>
            <a:endParaRPr lang="en-US" dirty="0"/>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575" y="2973387"/>
            <a:ext cx="4295775" cy="4438650"/>
          </a:xfrm>
        </p:spPr>
      </p:pic>
    </p:spTree>
    <p:extLst>
      <p:ext uri="{BB962C8B-B14F-4D97-AF65-F5344CB8AC3E}">
        <p14:creationId xmlns:p14="http://schemas.microsoft.com/office/powerpoint/2010/main" val="127529836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Layered Assembly Thermal Properties</a:t>
            </a:r>
            <a:endParaRPr lang="en-US" dirty="0"/>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6731" y="3276600"/>
            <a:ext cx="4295775" cy="4438650"/>
          </a:xfrm>
        </p:spPr>
      </p:pic>
    </p:spTree>
    <p:extLst>
      <p:ext uri="{BB962C8B-B14F-4D97-AF65-F5344CB8AC3E}">
        <p14:creationId xmlns:p14="http://schemas.microsoft.com/office/powerpoint/2010/main" val="301941034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ThermalProperties</a:t>
            </a:r>
            <a:r>
              <a:rPr lang="en-US" dirty="0" smtClean="0"/>
              <a:t> </a:t>
            </a:r>
            <a:r>
              <a:rPr lang="en-US" dirty="0" smtClean="0"/>
              <a:t>class</a:t>
            </a:r>
            <a:endParaRPr lang="en-US" dirty="0"/>
          </a:p>
        </p:txBody>
      </p:sp>
      <p:sp>
        <p:nvSpPr>
          <p:cNvPr id="3" name="Content Placeholder 2"/>
          <p:cNvSpPr>
            <a:spLocks noGrp="1"/>
          </p:cNvSpPr>
          <p:nvPr>
            <p:ph idx="1"/>
          </p:nvPr>
        </p:nvSpPr>
        <p:spPr/>
        <p:txBody>
          <a:bodyPr/>
          <a:lstStyle/>
          <a:p>
            <a:pPr lvl="1"/>
            <a:r>
              <a:rPr lang="en-US" dirty="0" smtClean="0"/>
              <a:t>Class basics</a:t>
            </a:r>
          </a:p>
          <a:p>
            <a:pPr lvl="2"/>
            <a:r>
              <a:rPr lang="en-US" dirty="0" smtClean="0"/>
              <a:t>A thermal property class for layered </a:t>
            </a:r>
            <a:r>
              <a:rPr lang="en-US" dirty="0" smtClean="0"/>
              <a:t>assembly types</a:t>
            </a:r>
          </a:p>
          <a:p>
            <a:pPr lvl="3"/>
            <a:r>
              <a:rPr lang="en-US" dirty="0" smtClean="0"/>
              <a:t>New in 2013</a:t>
            </a:r>
            <a:endParaRPr lang="en-US" dirty="0" smtClean="0"/>
          </a:p>
          <a:p>
            <a:pPr lvl="2"/>
            <a:r>
              <a:rPr lang="en-US" dirty="0" smtClean="0"/>
              <a:t>No </a:t>
            </a:r>
            <a:r>
              <a:rPr lang="en-US" dirty="0"/>
              <a:t>constructor or class </a:t>
            </a:r>
            <a:r>
              <a:rPr lang="en-US" dirty="0" smtClean="0"/>
              <a:t>factory method</a:t>
            </a:r>
          </a:p>
          <a:p>
            <a:pPr lvl="2"/>
            <a:r>
              <a:rPr lang="en-US" dirty="0" smtClean="0"/>
              <a:t>Some read-write properties, some read-only.</a:t>
            </a:r>
          </a:p>
          <a:p>
            <a:pPr lvl="1"/>
            <a:r>
              <a:rPr lang="en-US" dirty="0" smtClean="0"/>
              <a:t>What can you do?</a:t>
            </a:r>
          </a:p>
          <a:p>
            <a:pPr lvl="2"/>
            <a:r>
              <a:rPr lang="en-US" dirty="0" smtClean="0"/>
              <a:t>Read thermal data from layered assembly types.</a:t>
            </a:r>
          </a:p>
          <a:p>
            <a:pPr lvl="2"/>
            <a:r>
              <a:rPr lang="en-US" dirty="0" smtClean="0"/>
              <a:t>Adjust certain properties.</a:t>
            </a:r>
          </a:p>
          <a:p>
            <a:pPr lvl="3"/>
            <a:r>
              <a:rPr lang="en-US" dirty="0" smtClean="0"/>
              <a:t>Absorptance</a:t>
            </a:r>
          </a:p>
          <a:p>
            <a:pPr lvl="3"/>
            <a:r>
              <a:rPr lang="en-US" dirty="0" smtClean="0"/>
              <a:t>Roughness</a:t>
            </a:r>
          </a:p>
          <a:p>
            <a:pPr lvl="2"/>
            <a:r>
              <a:rPr lang="en-US" dirty="0" smtClean="0"/>
              <a:t>View driven properties</a:t>
            </a:r>
          </a:p>
          <a:p>
            <a:pPr lvl="3"/>
            <a:r>
              <a:rPr lang="en-US" dirty="0" smtClean="0"/>
              <a:t>U-Value</a:t>
            </a:r>
          </a:p>
          <a:p>
            <a:pPr lvl="3"/>
            <a:r>
              <a:rPr lang="en-US" dirty="0" smtClean="0"/>
              <a:t>R-Value</a:t>
            </a:r>
          </a:p>
          <a:p>
            <a:pPr lvl="3"/>
            <a:r>
              <a:rPr lang="en-US" dirty="0" smtClean="0"/>
              <a:t>Thermal Mass</a:t>
            </a:r>
            <a:endParaRPr lang="en-US" dirty="0"/>
          </a:p>
        </p:txBody>
      </p:sp>
    </p:spTree>
    <p:extLst>
      <p:ext uri="{BB962C8B-B14F-4D97-AF65-F5344CB8AC3E}">
        <p14:creationId xmlns:p14="http://schemas.microsoft.com/office/powerpoint/2010/main" val="224091799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ThermalProperties - Driven</a:t>
            </a:r>
            <a:endParaRPr lang="en-US" dirty="0"/>
          </a:p>
        </p:txBody>
      </p:sp>
      <p:sp>
        <p:nvSpPr>
          <p:cNvPr id="3" name="Content Placeholder 2"/>
          <p:cNvSpPr>
            <a:spLocks noGrp="1"/>
          </p:cNvSpPr>
          <p:nvPr>
            <p:ph idx="1"/>
          </p:nvPr>
        </p:nvSpPr>
        <p:spPr/>
        <p:txBody>
          <a:bodyPr/>
          <a:lstStyle/>
          <a:p>
            <a:pPr lvl="1"/>
            <a:r>
              <a:rPr lang="en-US" dirty="0"/>
              <a:t>How are driven properties generated?</a:t>
            </a:r>
          </a:p>
          <a:p>
            <a:pPr lvl="3"/>
            <a:r>
              <a:rPr lang="en-US" dirty="0"/>
              <a:t>From the ThermalAsset data in the materials in the layers of the assembly.</a:t>
            </a:r>
          </a:p>
          <a:p>
            <a:pPr lvl="3"/>
            <a:r>
              <a:rPr lang="en-US" dirty="0"/>
              <a:t>Some older materials may not have thermal assets.</a:t>
            </a:r>
          </a:p>
          <a:p>
            <a:pPr lvl="3"/>
            <a:r>
              <a:rPr lang="en-US" dirty="0"/>
              <a:t>Adjust your layers and materials to see overall assembly properties change.</a:t>
            </a:r>
          </a:p>
        </p:txBody>
      </p:sp>
    </p:spTree>
    <p:extLst>
      <p:ext uri="{BB962C8B-B14F-4D97-AF65-F5344CB8AC3E}">
        <p14:creationId xmlns:p14="http://schemas.microsoft.com/office/powerpoint/2010/main" val="207612224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WallType property hierarchy</a:t>
            </a:r>
            <a:endParaRPr lang="en-US" dirty="0"/>
          </a:p>
        </p:txBody>
      </p:sp>
      <p:sp>
        <p:nvSpPr>
          <p:cNvPr id="19" name="Content Placeholder 18"/>
          <p:cNvSpPr>
            <a:spLocks noGrp="1"/>
          </p:cNvSpPr>
          <p:nvPr>
            <p:ph idx="1"/>
          </p:nvPr>
        </p:nvSpPr>
        <p:spPr>
          <a:xfrm>
            <a:off x="714375" y="1830387"/>
            <a:ext cx="11762080" cy="7010400"/>
          </a:xfrm>
        </p:spPr>
        <p:txBody>
          <a:bodyPr/>
          <a:lstStyle/>
          <a:p>
            <a:r>
              <a:rPr lang="en-US" dirty="0" smtClean="0"/>
              <a:t>WallType</a:t>
            </a:r>
          </a:p>
          <a:p>
            <a:pPr lvl="1"/>
            <a:r>
              <a:rPr lang="en-US" dirty="0" smtClean="0">
                <a:solidFill>
                  <a:schemeClr val="accent3">
                    <a:lumMod val="60000"/>
                    <a:lumOff val="40000"/>
                  </a:schemeClr>
                </a:solidFill>
              </a:rPr>
              <a:t>ThermalProperties</a:t>
            </a:r>
          </a:p>
          <a:p>
            <a:pPr lvl="2"/>
            <a:r>
              <a:rPr lang="en-US" dirty="0" smtClean="0">
                <a:solidFill>
                  <a:schemeClr val="accent3">
                    <a:lumMod val="60000"/>
                    <a:lumOff val="40000"/>
                  </a:schemeClr>
                </a:solidFill>
              </a:rPr>
              <a:t>Writeable (Absorptance, Roughness)</a:t>
            </a:r>
          </a:p>
          <a:p>
            <a:pPr lvl="2"/>
            <a:r>
              <a:rPr lang="en-US" dirty="0" smtClean="0">
                <a:solidFill>
                  <a:schemeClr val="accent4">
                    <a:lumMod val="60000"/>
                    <a:lumOff val="40000"/>
                  </a:schemeClr>
                </a:solidFill>
              </a:rPr>
              <a:t>Driven by CompoundStructure (ThermalMass, Resistance, HTC)</a:t>
            </a:r>
          </a:p>
          <a:p>
            <a:pPr lvl="1"/>
            <a:r>
              <a:rPr lang="en-US" dirty="0" smtClean="0">
                <a:solidFill>
                  <a:schemeClr val="accent4">
                    <a:lumMod val="60000"/>
                    <a:lumOff val="40000"/>
                  </a:schemeClr>
                </a:solidFill>
              </a:rPr>
              <a:t>CompoundStructure</a:t>
            </a:r>
          </a:p>
          <a:p>
            <a:pPr lvl="3"/>
            <a:r>
              <a:rPr lang="en-US" sz="2900" dirty="0" smtClean="0">
                <a:solidFill>
                  <a:schemeClr val="accent4">
                    <a:lumMod val="60000"/>
                    <a:lumOff val="40000"/>
                  </a:schemeClr>
                </a:solidFill>
              </a:rPr>
              <a:t>CompoundStructureLayer</a:t>
            </a:r>
          </a:p>
          <a:p>
            <a:pPr lvl="4"/>
            <a:r>
              <a:rPr lang="en-US" sz="3100" dirty="0" smtClean="0">
                <a:solidFill>
                  <a:schemeClr val="accent4">
                    <a:lumMod val="60000"/>
                    <a:lumOff val="40000"/>
                  </a:schemeClr>
                </a:solidFill>
              </a:rPr>
              <a:t>Material</a:t>
            </a:r>
          </a:p>
          <a:p>
            <a:pPr lvl="5"/>
            <a:r>
              <a:rPr lang="en-US" sz="3200" dirty="0" smtClean="0">
                <a:solidFill>
                  <a:schemeClr val="accent4">
                    <a:lumMod val="60000"/>
                    <a:lumOff val="40000"/>
                  </a:schemeClr>
                </a:solidFill>
              </a:rPr>
              <a:t>PropertySetElement</a:t>
            </a:r>
          </a:p>
          <a:p>
            <a:pPr lvl="6"/>
            <a:r>
              <a:rPr lang="en-US" sz="3200" dirty="0" smtClean="0">
                <a:solidFill>
                  <a:schemeClr val="accent4">
                    <a:lumMod val="60000"/>
                    <a:lumOff val="40000"/>
                  </a:schemeClr>
                </a:solidFill>
              </a:rPr>
              <a:t>StructuralAsset</a:t>
            </a:r>
          </a:p>
          <a:p>
            <a:pPr lvl="5"/>
            <a:r>
              <a:rPr lang="en-US" sz="3200" dirty="0">
                <a:solidFill>
                  <a:schemeClr val="accent4">
                    <a:lumMod val="60000"/>
                    <a:lumOff val="40000"/>
                  </a:schemeClr>
                </a:solidFill>
              </a:rPr>
              <a:t>PropertySetElement</a:t>
            </a:r>
          </a:p>
          <a:p>
            <a:pPr lvl="6"/>
            <a:r>
              <a:rPr lang="en-US" sz="3200" dirty="0" smtClean="0">
                <a:solidFill>
                  <a:schemeClr val="accent4">
                    <a:lumMod val="60000"/>
                    <a:lumOff val="40000"/>
                  </a:schemeClr>
                </a:solidFill>
              </a:rPr>
              <a:t>ThermalAsset</a:t>
            </a:r>
          </a:p>
          <a:p>
            <a:pPr lvl="3"/>
            <a:r>
              <a:rPr lang="en-US" sz="2900" i="1" dirty="0" smtClean="0">
                <a:solidFill>
                  <a:schemeClr val="accent4">
                    <a:lumMod val="60000"/>
                    <a:lumOff val="40000"/>
                  </a:schemeClr>
                </a:solidFill>
              </a:rPr>
              <a:t>CompoundStructureLayer</a:t>
            </a:r>
          </a:p>
          <a:p>
            <a:pPr lvl="4"/>
            <a:r>
              <a:rPr lang="en-US" sz="3100" i="1" dirty="0" smtClean="0">
                <a:solidFill>
                  <a:schemeClr val="accent4">
                    <a:lumMod val="60000"/>
                    <a:lumOff val="40000"/>
                  </a:schemeClr>
                </a:solidFill>
              </a:rPr>
              <a:t>…..</a:t>
            </a:r>
            <a:endParaRPr lang="en-US" sz="3100" i="1" dirty="0">
              <a:solidFill>
                <a:schemeClr val="accent4">
                  <a:lumMod val="60000"/>
                  <a:lumOff val="40000"/>
                </a:schemeClr>
              </a:solidFill>
            </a:endParaRPr>
          </a:p>
        </p:txBody>
      </p:sp>
    </p:spTree>
    <p:extLst>
      <p:ext uri="{BB962C8B-B14F-4D97-AF65-F5344CB8AC3E}">
        <p14:creationId xmlns:p14="http://schemas.microsoft.com/office/powerpoint/2010/main" val="296787290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WallType thermal properties – Exposed!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1835149"/>
            <a:ext cx="4600575"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2098673"/>
            <a:ext cx="4845193" cy="561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eft-Right Arrow 6"/>
          <p:cNvSpPr/>
          <p:nvPr/>
        </p:nvSpPr>
        <p:spPr bwMode="auto">
          <a:xfrm rot="2130082">
            <a:off x="3656386" y="4208021"/>
            <a:ext cx="4363654" cy="536556"/>
          </a:xfrm>
          <a:prstGeom prst="leftRightArrow">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extLst>
      <p:ext uri="{BB962C8B-B14F-4D97-AF65-F5344CB8AC3E}">
        <p14:creationId xmlns:p14="http://schemas.microsoft.com/office/powerpoint/2010/main" val="127411823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driven thermal properties change?</a:t>
            </a:r>
            <a:endParaRPr lang="en-US" dirty="0"/>
          </a:p>
        </p:txBody>
      </p:sp>
      <p:sp>
        <p:nvSpPr>
          <p:cNvPr id="5" name="Content Placeholder 2"/>
          <p:cNvSpPr>
            <a:spLocks noGrp="1"/>
          </p:cNvSpPr>
          <p:nvPr>
            <p:ph idx="1"/>
          </p:nvPr>
        </p:nvSpPr>
        <p:spPr>
          <a:xfrm>
            <a:off x="593725" y="2146491"/>
            <a:ext cx="11762080" cy="6699652"/>
          </a:xfrm>
        </p:spPr>
        <p:txBody>
          <a:bodyPr/>
          <a:lstStyle/>
          <a:p>
            <a:r>
              <a:rPr lang="en-US" dirty="0" smtClean="0"/>
              <a:t>The inherent thermal nature of a material.</a:t>
            </a:r>
          </a:p>
          <a:p>
            <a:r>
              <a:rPr lang="en-US" dirty="0" smtClean="0"/>
              <a:t>The amount of that material.</a:t>
            </a:r>
          </a:p>
          <a:p>
            <a:r>
              <a:rPr lang="en-US" dirty="0" smtClean="0"/>
              <a:t>We can adjust both in the UI or API and observe the projected thermal results.</a:t>
            </a:r>
          </a:p>
        </p:txBody>
      </p:sp>
    </p:spTree>
    <p:extLst>
      <p:ext uri="{BB962C8B-B14F-4D97-AF65-F5344CB8AC3E}">
        <p14:creationId xmlns:p14="http://schemas.microsoft.com/office/powerpoint/2010/main" val="299782527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layered assembly thermal properties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790530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Change a layer material</a:t>
            </a:r>
            <a:endParaRPr lang="en-US" dirty="0"/>
          </a:p>
        </p:txBody>
      </p:sp>
      <p:sp>
        <p:nvSpPr>
          <p:cNvPr id="5" name="Content Placeholder 2"/>
          <p:cNvSpPr>
            <a:spLocks noGrp="1"/>
          </p:cNvSpPr>
          <p:nvPr>
            <p:ph idx="1"/>
          </p:nvPr>
        </p:nvSpPr>
        <p:spPr>
          <a:xfrm>
            <a:off x="593725" y="2146491"/>
            <a:ext cx="11762080" cy="6699652"/>
          </a:xfrm>
        </p:spPr>
        <p:txBody>
          <a:bodyPr/>
          <a:lstStyle/>
          <a:p>
            <a:pPr marL="514350" indent="-514350">
              <a:buFont typeface="+mj-lt"/>
              <a:buAutoNum type="arabicPeriod"/>
            </a:pPr>
            <a:r>
              <a:rPr lang="en-US" dirty="0" smtClean="0"/>
              <a:t>Note the overall thermal properties of an assembly.</a:t>
            </a:r>
          </a:p>
          <a:p>
            <a:pPr marL="514350" indent="-514350">
              <a:buFont typeface="+mj-lt"/>
              <a:buAutoNum type="arabicPeriod"/>
            </a:pPr>
            <a:r>
              <a:rPr lang="en-US" dirty="0" smtClean="0"/>
              <a:t>Change a material.</a:t>
            </a:r>
          </a:p>
          <a:p>
            <a:pPr lvl="1"/>
            <a:r>
              <a:rPr lang="en-US" dirty="0" smtClean="0"/>
              <a:t>Note our two demo materials</a:t>
            </a:r>
          </a:p>
          <a:p>
            <a:pPr lvl="1"/>
            <a:r>
              <a:rPr lang="en-US" dirty="0" smtClean="0"/>
              <a:t>Concrete_standard</a:t>
            </a:r>
          </a:p>
          <a:p>
            <a:pPr lvl="1"/>
            <a:r>
              <a:rPr lang="en-US" dirty="0" smtClean="0"/>
              <a:t>Concrete_highConductivity</a:t>
            </a:r>
          </a:p>
          <a:p>
            <a:pPr marL="514350" indent="-514350">
              <a:buFont typeface="+mj-lt"/>
              <a:buAutoNum type="arabicPeriod"/>
            </a:pPr>
            <a:r>
              <a:rPr lang="en-US" dirty="0" smtClean="0"/>
              <a:t>Note the result.</a:t>
            </a:r>
          </a:p>
        </p:txBody>
      </p:sp>
    </p:spTree>
    <p:extLst>
      <p:ext uri="{BB962C8B-B14F-4D97-AF65-F5344CB8AC3E}">
        <p14:creationId xmlns:p14="http://schemas.microsoft.com/office/powerpoint/2010/main" val="68477818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Increase a layer width</a:t>
            </a:r>
            <a:endParaRPr lang="en-US" dirty="0"/>
          </a:p>
        </p:txBody>
      </p:sp>
      <p:sp>
        <p:nvSpPr>
          <p:cNvPr id="5" name="Content Placeholder 2"/>
          <p:cNvSpPr>
            <a:spLocks noGrp="1"/>
          </p:cNvSpPr>
          <p:nvPr>
            <p:ph idx="1"/>
          </p:nvPr>
        </p:nvSpPr>
        <p:spPr>
          <a:xfrm>
            <a:off x="593725" y="2146491"/>
            <a:ext cx="11762080" cy="6699652"/>
          </a:xfrm>
        </p:spPr>
        <p:txBody>
          <a:bodyPr/>
          <a:lstStyle/>
          <a:p>
            <a:pPr marL="514350" indent="-514350">
              <a:buFont typeface="+mj-lt"/>
              <a:buAutoNum type="arabicPeriod"/>
            </a:pPr>
            <a:r>
              <a:rPr lang="en-US" dirty="0" smtClean="0"/>
              <a:t>Note the overall thermal properties of a wall assembly.</a:t>
            </a:r>
          </a:p>
          <a:p>
            <a:pPr marL="514350" indent="-514350">
              <a:buFont typeface="+mj-lt"/>
              <a:buAutoNum type="arabicPeriod"/>
            </a:pPr>
            <a:r>
              <a:rPr lang="en-US" dirty="0" smtClean="0"/>
              <a:t>Change a width.</a:t>
            </a:r>
          </a:p>
          <a:p>
            <a:pPr marL="514350" indent="-514350">
              <a:buFont typeface="+mj-lt"/>
              <a:buAutoNum type="arabicPeriod"/>
            </a:pPr>
            <a:r>
              <a:rPr lang="en-US" dirty="0" smtClean="0"/>
              <a:t>Note the result.</a:t>
            </a:r>
          </a:p>
        </p:txBody>
      </p:sp>
    </p:spTree>
    <p:extLst>
      <p:ext uri="{BB962C8B-B14F-4D97-AF65-F5344CB8AC3E}">
        <p14:creationId xmlns:p14="http://schemas.microsoft.com/office/powerpoint/2010/main" val="377686751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Wall analysis</a:t>
            </a:r>
            <a:endParaRPr lang="en-US" dirty="0"/>
          </a:p>
        </p:txBody>
      </p:sp>
      <p:sp>
        <p:nvSpPr>
          <p:cNvPr id="5" name="Content Placeholder 2"/>
          <p:cNvSpPr>
            <a:spLocks noGrp="1"/>
          </p:cNvSpPr>
          <p:nvPr>
            <p:ph idx="1"/>
          </p:nvPr>
        </p:nvSpPr>
        <p:spPr>
          <a:xfrm>
            <a:off x="593725" y="2146491"/>
            <a:ext cx="11762080" cy="6699652"/>
          </a:xfrm>
        </p:spPr>
        <p:txBody>
          <a:bodyPr/>
          <a:lstStyle/>
          <a:p>
            <a:r>
              <a:rPr lang="en-US" dirty="0" smtClean="0"/>
              <a:t>In the API, I can…</a:t>
            </a:r>
          </a:p>
          <a:p>
            <a:pPr lvl="1"/>
            <a:r>
              <a:rPr lang="en-US" dirty="0" smtClean="0"/>
              <a:t>Query layer widths</a:t>
            </a:r>
          </a:p>
          <a:p>
            <a:pPr lvl="1"/>
            <a:r>
              <a:rPr lang="en-US" dirty="0" smtClean="0"/>
              <a:t>Query with layers are insulation</a:t>
            </a:r>
          </a:p>
          <a:p>
            <a:pPr lvl="1"/>
            <a:r>
              <a:rPr lang="en-US" dirty="0" smtClean="0"/>
              <a:t>Query overall R-Value</a:t>
            </a:r>
          </a:p>
          <a:p>
            <a:pPr lvl="1"/>
            <a:r>
              <a:rPr lang="en-US" dirty="0" smtClean="0"/>
              <a:t>Edit a wall’s layer widths</a:t>
            </a:r>
            <a:endParaRPr lang="en-US" dirty="0"/>
          </a:p>
          <a:p>
            <a:r>
              <a:rPr lang="en-US" dirty="0" smtClean="0"/>
              <a:t>Let’s put all of these together!</a:t>
            </a:r>
          </a:p>
        </p:txBody>
      </p:sp>
    </p:spTree>
    <p:extLst>
      <p:ext uri="{BB962C8B-B14F-4D97-AF65-F5344CB8AC3E}">
        <p14:creationId xmlns:p14="http://schemas.microsoft.com/office/powerpoint/2010/main" val="37140937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Model </a:t>
            </a:r>
            <a:r>
              <a:rPr lang="en-US" dirty="0"/>
              <a:t>H</a:t>
            </a:r>
            <a:r>
              <a:rPr lang="en-US" dirty="0" smtClean="0"/>
              <a:t>istory</a:t>
            </a:r>
            <a:endParaRPr lang="en-US" dirty="0"/>
          </a:p>
        </p:txBody>
      </p:sp>
      <p:sp>
        <p:nvSpPr>
          <p:cNvPr id="3" name="Content Placeholder 2"/>
          <p:cNvSpPr>
            <a:spLocks noGrp="1"/>
          </p:cNvSpPr>
          <p:nvPr>
            <p:ph idx="1"/>
          </p:nvPr>
        </p:nvSpPr>
        <p:spPr/>
        <p:txBody>
          <a:bodyPr/>
          <a:lstStyle/>
          <a:p>
            <a:r>
              <a:rPr lang="en-US" dirty="0" smtClean="0"/>
              <a:t>Materials in 2011</a:t>
            </a:r>
          </a:p>
          <a:p>
            <a:pPr lvl="1"/>
            <a:r>
              <a:rPr lang="en-US" dirty="0" smtClean="0"/>
              <a:t>Inheritance model</a:t>
            </a:r>
          </a:p>
          <a:p>
            <a:r>
              <a:rPr lang="en-US" dirty="0" smtClean="0"/>
              <a:t>Materials in 2012</a:t>
            </a:r>
          </a:p>
          <a:p>
            <a:pPr lvl="1"/>
            <a:r>
              <a:rPr lang="en-US" dirty="0" smtClean="0"/>
              <a:t>PropertySet model, Material subclasses obsolete</a:t>
            </a:r>
          </a:p>
          <a:p>
            <a:r>
              <a:rPr lang="en-US" dirty="0" smtClean="0"/>
              <a:t>Materials in 2013</a:t>
            </a:r>
          </a:p>
          <a:p>
            <a:pPr lvl="1"/>
            <a:r>
              <a:rPr lang="en-US" dirty="0" smtClean="0"/>
              <a:t>PropertySet plus Asset model, Material subclasses removed</a:t>
            </a:r>
          </a:p>
          <a:p>
            <a:r>
              <a:rPr lang="en-US" dirty="0" smtClean="0"/>
              <a:t>Why the changes?</a:t>
            </a:r>
          </a:p>
          <a:p>
            <a:pPr lvl="1"/>
            <a:r>
              <a:rPr lang="en-US" dirty="0" smtClean="0"/>
              <a:t>Extensibility for the future</a:t>
            </a:r>
          </a:p>
          <a:p>
            <a:pPr lvl="2"/>
            <a:r>
              <a:rPr lang="en-US" dirty="0" smtClean="0"/>
              <a:t>Add another asset, not derive another subclass.</a:t>
            </a:r>
          </a:p>
          <a:p>
            <a:pPr lvl="1"/>
            <a:r>
              <a:rPr lang="en-US" dirty="0" smtClean="0"/>
              <a:t>Better Element Filter support</a:t>
            </a:r>
          </a:p>
          <a:p>
            <a:pPr lvl="1"/>
            <a:r>
              <a:rPr lang="en-US" dirty="0" smtClean="0"/>
              <a:t>AIRMax compatibility</a:t>
            </a:r>
          </a:p>
          <a:p>
            <a:pPr marL="284146" lvl="1" indent="0">
              <a:buNone/>
            </a:pPr>
            <a:endParaRPr lang="en-US" dirty="0" smtClean="0"/>
          </a:p>
          <a:p>
            <a:pPr lvl="1"/>
            <a:endParaRPr lang="en-US" dirty="0"/>
          </a:p>
        </p:txBody>
      </p:sp>
    </p:spTree>
    <p:extLst>
      <p:ext uri="{BB962C8B-B14F-4D97-AF65-F5344CB8AC3E}">
        <p14:creationId xmlns:p14="http://schemas.microsoft.com/office/powerpoint/2010/main" val="310048510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Wall analysis</a:t>
            </a:r>
            <a:endParaRPr lang="en-US" dirty="0"/>
          </a:p>
        </p:txBody>
      </p:sp>
      <p:sp>
        <p:nvSpPr>
          <p:cNvPr id="5" name="Content Placeholder 2"/>
          <p:cNvSpPr>
            <a:spLocks noGrp="1"/>
          </p:cNvSpPr>
          <p:nvPr>
            <p:ph idx="1"/>
          </p:nvPr>
        </p:nvSpPr>
        <p:spPr>
          <a:xfrm>
            <a:off x="593725" y="2146491"/>
            <a:ext cx="11762080" cy="6699652"/>
          </a:xfrm>
        </p:spPr>
        <p:txBody>
          <a:bodyPr/>
          <a:lstStyle/>
          <a:p>
            <a:r>
              <a:rPr lang="en-US" dirty="0" smtClean="0"/>
              <a:t>Visualize how total R-Values change </a:t>
            </a:r>
          </a:p>
          <a:p>
            <a:pPr lvl="1"/>
            <a:r>
              <a:rPr lang="en-US" dirty="0" smtClean="0"/>
              <a:t>…by adjusting small pieces of a design.</a:t>
            </a:r>
          </a:p>
          <a:p>
            <a:r>
              <a:rPr lang="en-US" dirty="0" smtClean="0"/>
              <a:t>Reset the design to its original configuration when done.</a:t>
            </a:r>
          </a:p>
          <a:p>
            <a:endParaRPr lang="en-US" dirty="0" smtClean="0"/>
          </a:p>
        </p:txBody>
      </p:sp>
    </p:spTree>
    <p:extLst>
      <p:ext uri="{BB962C8B-B14F-4D97-AF65-F5344CB8AC3E}">
        <p14:creationId xmlns:p14="http://schemas.microsoft.com/office/powerpoint/2010/main" val="185380352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Wall analysis</a:t>
            </a:r>
            <a:endParaRPr lang="en-US" dirty="0"/>
          </a:p>
        </p:txBody>
      </p:sp>
      <p:sp>
        <p:nvSpPr>
          <p:cNvPr id="5" name="Content Placeholder 2"/>
          <p:cNvSpPr>
            <a:spLocks noGrp="1"/>
          </p:cNvSpPr>
          <p:nvPr>
            <p:ph idx="1"/>
          </p:nvPr>
        </p:nvSpPr>
        <p:spPr>
          <a:xfrm>
            <a:off x="593725" y="2146491"/>
            <a:ext cx="11762080" cy="6699652"/>
          </a:xfrm>
        </p:spPr>
        <p:txBody>
          <a:bodyPr/>
          <a:lstStyle/>
          <a:p>
            <a:r>
              <a:rPr lang="en-US" dirty="0" smtClean="0"/>
              <a:t>Select a sample wall</a:t>
            </a:r>
          </a:p>
          <a:p>
            <a:r>
              <a:rPr lang="en-US" dirty="0" smtClean="0"/>
              <a:t>Make several trial adjustments insulation widths</a:t>
            </a:r>
          </a:p>
          <a:p>
            <a:r>
              <a:rPr lang="en-US" dirty="0" smtClean="0"/>
              <a:t>Record and display results</a:t>
            </a:r>
          </a:p>
        </p:txBody>
      </p:sp>
    </p:spTree>
    <p:extLst>
      <p:ext uri="{BB962C8B-B14F-4D97-AF65-F5344CB8AC3E}">
        <p14:creationId xmlns:p14="http://schemas.microsoft.com/office/powerpoint/2010/main" val="230418454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 few last things</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838575" y="2973387"/>
            <a:ext cx="4295775" cy="4438650"/>
          </a:xfrm>
          <a:prstGeom prst="rect">
            <a:avLst/>
          </a:prstGeom>
          <a:noFill/>
          <a:ln w="12700">
            <a:noFill/>
            <a:miter lim="800000"/>
            <a:headEnd/>
            <a:tailEnd/>
          </a:ln>
        </p:spPr>
      </p:pic>
    </p:spTree>
    <p:extLst>
      <p:ext uri="{BB962C8B-B14F-4D97-AF65-F5344CB8AC3E}">
        <p14:creationId xmlns:p14="http://schemas.microsoft.com/office/powerpoint/2010/main" val="169526975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Material </a:t>
            </a:r>
            <a:r>
              <a:rPr lang="en-US" dirty="0" smtClean="0"/>
              <a:t>Id</a:t>
            </a:r>
            <a:endParaRPr lang="en-US" dirty="0"/>
          </a:p>
        </p:txBody>
      </p:sp>
      <p:sp>
        <p:nvSpPr>
          <p:cNvPr id="5" name="Content Placeholder 2"/>
          <p:cNvSpPr>
            <a:spLocks noGrp="1"/>
          </p:cNvSpPr>
          <p:nvPr>
            <p:ph idx="1"/>
          </p:nvPr>
        </p:nvSpPr>
        <p:spPr>
          <a:xfrm>
            <a:off x="593725" y="2146491"/>
            <a:ext cx="11762080" cy="6699652"/>
          </a:xfrm>
        </p:spPr>
        <p:txBody>
          <a:bodyPr/>
          <a:lstStyle/>
          <a:p>
            <a:endParaRPr lang="en-US" dirty="0" smtClean="0"/>
          </a:p>
          <a:p>
            <a:endParaRPr lang="en-US" dirty="0" smtClean="0"/>
          </a:p>
        </p:txBody>
      </p:sp>
      <p:sp>
        <p:nvSpPr>
          <p:cNvPr id="4" name="Rectangle 3"/>
          <p:cNvSpPr/>
          <p:nvPr/>
        </p:nvSpPr>
        <p:spPr>
          <a:xfrm>
            <a:off x="180975" y="1830387"/>
            <a:ext cx="6098144" cy="492443"/>
          </a:xfrm>
          <a:prstGeom prst="rect">
            <a:avLst/>
          </a:prstGeom>
        </p:spPr>
        <p:txBody>
          <a:bodyPr wrap="none">
            <a:spAutoFit/>
          </a:bodyPr>
          <a:lstStyle/>
          <a:p>
            <a:pPr marL="457200" indent="-457200">
              <a:buFont typeface="Arial" pitchFamily="34" charset="0"/>
              <a:buChar char="•"/>
            </a:pPr>
            <a:r>
              <a:rPr lang="en-US" dirty="0"/>
              <a:t>(FamilyInstance.StructuralMaterialId)</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2322830"/>
            <a:ext cx="3971925" cy="6807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29005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overrides</a:t>
            </a:r>
          </a:p>
        </p:txBody>
      </p:sp>
      <p:sp>
        <p:nvSpPr>
          <p:cNvPr id="5" name="Content Placeholder 2"/>
          <p:cNvSpPr>
            <a:spLocks noGrp="1"/>
          </p:cNvSpPr>
          <p:nvPr>
            <p:ph idx="1"/>
          </p:nvPr>
        </p:nvSpPr>
        <p:spPr>
          <a:xfrm>
            <a:off x="593725" y="2146491"/>
            <a:ext cx="11762080" cy="6699652"/>
          </a:xfrm>
        </p:spPr>
        <p:txBody>
          <a:bodyPr/>
          <a:lstStyle/>
          <a:p>
            <a:r>
              <a:rPr lang="en-US" dirty="0" smtClean="0"/>
              <a:t>Analyze-&gt;H&amp;C Loads -&gt; Building Construction</a:t>
            </a:r>
          </a:p>
          <a:p>
            <a:pPr lvl="1"/>
            <a:r>
              <a:rPr lang="en-US" dirty="0" smtClean="0"/>
              <a:t>Demo</a:t>
            </a:r>
          </a:p>
          <a:p>
            <a:pPr marL="0" indent="0">
              <a:buNone/>
            </a:pP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354387"/>
            <a:ext cx="9382038" cy="5257800"/>
          </a:xfrm>
          <a:prstGeom prst="rect">
            <a:avLst/>
          </a:prstGeom>
          <a:noFill/>
          <a:ln>
            <a:solidFill>
              <a:srgbClr val="FF0000"/>
            </a:solidFill>
          </a:ln>
          <a:effectLst/>
        </p:spPr>
      </p:pic>
      <p:sp>
        <p:nvSpPr>
          <p:cNvPr id="4" name="Rounded Rectangle 3"/>
          <p:cNvSpPr/>
          <p:nvPr/>
        </p:nvSpPr>
        <p:spPr bwMode="auto">
          <a:xfrm>
            <a:off x="6053093" y="4497387"/>
            <a:ext cx="681081" cy="2667000"/>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extLst>
      <p:ext uri="{BB962C8B-B14F-4D97-AF65-F5344CB8AC3E}">
        <p14:creationId xmlns:p14="http://schemas.microsoft.com/office/powerpoint/2010/main" val="332334151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pPr marL="0" indent="0" algn="ctr">
              <a:buNone/>
            </a:pPr>
            <a:r>
              <a:rPr lang="en-US" dirty="0" smtClean="0">
                <a:hlinkClick r:id="rId2"/>
              </a:rPr>
              <a:t>steven.mycynek@autodesk.com</a:t>
            </a:r>
            <a:endParaRPr lang="en-US" dirty="0" smtClean="0"/>
          </a:p>
          <a:p>
            <a:endParaRPr lang="en-US" dirty="0"/>
          </a:p>
        </p:txBody>
      </p:sp>
    </p:spTree>
    <p:extLst>
      <p:ext uri="{BB962C8B-B14F-4D97-AF65-F5344CB8AC3E}">
        <p14:creationId xmlns:p14="http://schemas.microsoft.com/office/powerpoint/2010/main" val="255648073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4" cstate="print"/>
          <a:stretch>
            <a:fillRect/>
          </a:stretch>
        </p:blipFill>
        <p:spPr>
          <a:xfrm>
            <a:off x="6" y="3967"/>
            <a:ext cx="13011149" cy="9748841"/>
          </a:xfrm>
          <a:prstGeom prst="rect">
            <a:avLst/>
          </a:prstGeom>
        </p:spPr>
      </p:pic>
      <p:sp>
        <p:nvSpPr>
          <p:cNvPr id="5" name="TextBox 4"/>
          <p:cNvSpPr txBox="1"/>
          <p:nvPr/>
        </p:nvSpPr>
        <p:spPr>
          <a:xfrm>
            <a:off x="593725" y="8764587"/>
            <a:ext cx="11779250" cy="830997"/>
          </a:xfrm>
          <a:prstGeom prst="rect">
            <a:avLst/>
          </a:prstGeom>
          <a:noFill/>
        </p:spPr>
        <p:txBody>
          <a:bodyPr wrap="square" rtlCol="0">
            <a:spAutoFit/>
          </a:bodyPr>
          <a:lstStyle/>
          <a:p>
            <a:r>
              <a:rPr lang="en-US" sz="800" dirty="0"/>
              <a:t>Autodesk, AutoCAD, Alias, </a:t>
            </a:r>
            <a:r>
              <a:rPr lang="en-US" sz="800" dirty="0" smtClean="0"/>
              <a:t>Revit, Autodesk </a:t>
            </a:r>
            <a:r>
              <a:rPr lang="en-US" sz="800" dirty="0"/>
              <a:t>Inventor, Inventor, Maya, Mudbox, and 3ds Max are registered trademarks or trademarks of Autodesk, Inc., and/or its subsidiaries and/or affiliates in the USA and/or other countries. Academy Award and Oscar are registered trademarks of the Academy of Motion Picture Arts and Sciences. mental ray is a registered trademark of mental images GmbH licensed for use by Autodesk, Inc.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r>
              <a:rPr lang="en-US" sz="800" dirty="0"/>
              <a:t> </a:t>
            </a:r>
            <a:endParaRPr lang="en-US" sz="800" i="1" dirty="0"/>
          </a:p>
          <a:p>
            <a:r>
              <a:rPr lang="en-US" sz="800" dirty="0"/>
              <a:t>© </a:t>
            </a:r>
            <a:r>
              <a:rPr lang="en-US" sz="800" dirty="0" smtClean="0"/>
              <a:t>2012 </a:t>
            </a:r>
            <a:r>
              <a:rPr lang="en-US" sz="800" dirty="0"/>
              <a:t>Autodesk, Inc. All rights reserved.</a:t>
            </a:r>
            <a:endParaRPr lang="en-US" sz="800" i="1" dirty="0"/>
          </a:p>
          <a:p>
            <a:endParaRPr lang="en-US" sz="800" dirty="0"/>
          </a:p>
        </p:txBody>
      </p:sp>
    </p:spTree>
    <p:custDataLst>
      <p:tags r:id="rId1"/>
    </p:custData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Material Properties</a:t>
            </a:r>
            <a:endParaRPr lang="en-US" dirty="0"/>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575" y="2973387"/>
            <a:ext cx="4295775" cy="4438650"/>
          </a:xfrm>
        </p:spPr>
      </p:pic>
    </p:spTree>
    <p:extLst>
      <p:ext uri="{BB962C8B-B14F-4D97-AF65-F5344CB8AC3E}">
        <p14:creationId xmlns:p14="http://schemas.microsoft.com/office/powerpoint/2010/main" val="21041457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Property Hierarchy</a:t>
            </a:r>
            <a:endParaRPr lang="en-US" dirty="0"/>
          </a:p>
        </p:txBody>
      </p:sp>
      <p:sp>
        <p:nvSpPr>
          <p:cNvPr id="3" name="Content Placeholder 2"/>
          <p:cNvSpPr>
            <a:spLocks noGrp="1"/>
          </p:cNvSpPr>
          <p:nvPr>
            <p:ph idx="1"/>
          </p:nvPr>
        </p:nvSpPr>
        <p:spPr/>
        <p:txBody>
          <a:bodyPr/>
          <a:lstStyle/>
          <a:p>
            <a:r>
              <a:rPr lang="en-US" sz="4300" dirty="0">
                <a:solidFill>
                  <a:schemeClr val="tx1"/>
                </a:solidFill>
              </a:rPr>
              <a:t>Material</a:t>
            </a:r>
          </a:p>
          <a:p>
            <a:pPr lvl="1"/>
            <a:r>
              <a:rPr lang="en-US" sz="4000" dirty="0" err="1" smtClean="0">
                <a:solidFill>
                  <a:schemeClr val="tx1"/>
                </a:solidFill>
              </a:rPr>
              <a:t>PropertySetElement</a:t>
            </a:r>
            <a:r>
              <a:rPr lang="en-US" sz="4000" dirty="0" smtClean="0">
                <a:solidFill>
                  <a:schemeClr val="tx1"/>
                </a:solidFill>
              </a:rPr>
              <a:t> – generic parameter bag</a:t>
            </a:r>
            <a:endParaRPr lang="en-US" sz="4000" dirty="0">
              <a:solidFill>
                <a:schemeClr val="tx1"/>
              </a:solidFill>
            </a:endParaRPr>
          </a:p>
          <a:p>
            <a:pPr lvl="2"/>
            <a:r>
              <a:rPr lang="en-US" sz="3600" dirty="0" err="1" smtClean="0">
                <a:solidFill>
                  <a:schemeClr val="tx1"/>
                </a:solidFill>
              </a:rPr>
              <a:t>StructuralAsset</a:t>
            </a:r>
            <a:r>
              <a:rPr lang="en-US" sz="3600" dirty="0" smtClean="0">
                <a:solidFill>
                  <a:schemeClr val="tx1"/>
                </a:solidFill>
              </a:rPr>
              <a:t> – discoverable props, new in 2013</a:t>
            </a:r>
            <a:endParaRPr lang="en-US" sz="3600" dirty="0">
              <a:solidFill>
                <a:schemeClr val="tx1"/>
              </a:solidFill>
            </a:endParaRPr>
          </a:p>
          <a:p>
            <a:pPr lvl="1"/>
            <a:r>
              <a:rPr lang="en-US" sz="4000" dirty="0" err="1" smtClean="0">
                <a:solidFill>
                  <a:schemeClr val="tx1"/>
                </a:solidFill>
              </a:rPr>
              <a:t>PropertySetElement</a:t>
            </a:r>
            <a:r>
              <a:rPr lang="en-US" sz="4000" dirty="0" smtClean="0">
                <a:solidFill>
                  <a:schemeClr val="tx1"/>
                </a:solidFill>
              </a:rPr>
              <a:t> – generic parameter bag</a:t>
            </a:r>
            <a:endParaRPr lang="en-US" sz="4000" dirty="0">
              <a:solidFill>
                <a:schemeClr val="tx1"/>
              </a:solidFill>
            </a:endParaRPr>
          </a:p>
          <a:p>
            <a:pPr lvl="2"/>
            <a:r>
              <a:rPr lang="en-US" sz="3600" dirty="0" err="1" smtClean="0">
                <a:solidFill>
                  <a:schemeClr val="tx1"/>
                </a:solidFill>
              </a:rPr>
              <a:t>ThermalAsset</a:t>
            </a:r>
            <a:r>
              <a:rPr lang="en-US" sz="3600" dirty="0" smtClean="0">
                <a:solidFill>
                  <a:schemeClr val="tx1"/>
                </a:solidFill>
              </a:rPr>
              <a:t> – discoverable props, new in 2013</a:t>
            </a:r>
            <a:endParaRPr lang="en-US" sz="3600" dirty="0" smtClean="0">
              <a:solidFill>
                <a:schemeClr val="tx1"/>
              </a:solidFill>
            </a:endParaRPr>
          </a:p>
          <a:p>
            <a:pPr lvl="2"/>
            <a:endParaRPr lang="en-US" sz="3600" dirty="0">
              <a:solidFill>
                <a:schemeClr val="tx1"/>
              </a:solidFill>
            </a:endParaRPr>
          </a:p>
          <a:p>
            <a:pPr lvl="2"/>
            <a:endParaRPr lang="en-US" sz="3600" dirty="0" smtClean="0">
              <a:solidFill>
                <a:schemeClr val="tx1"/>
              </a:solidFill>
            </a:endParaRPr>
          </a:p>
          <a:p>
            <a:pPr lvl="1"/>
            <a:r>
              <a:rPr lang="en-US" sz="4000" dirty="0" smtClean="0">
                <a:solidFill>
                  <a:schemeClr val="tx1"/>
                </a:solidFill>
              </a:rPr>
              <a:t>API </a:t>
            </a:r>
            <a:r>
              <a:rPr lang="en-US" sz="4000" dirty="0" smtClean="0">
                <a:solidFill>
                  <a:schemeClr val="tx1"/>
                </a:solidFill>
              </a:rPr>
              <a:t>documentation</a:t>
            </a:r>
          </a:p>
          <a:p>
            <a:pPr lvl="2"/>
            <a:r>
              <a:rPr lang="en-US" sz="3600" dirty="0" smtClean="0">
                <a:solidFill>
                  <a:schemeClr val="tx1"/>
                </a:solidFill>
              </a:rPr>
              <a:t>Material.ThermalAssetId</a:t>
            </a:r>
          </a:p>
          <a:p>
            <a:pPr lvl="2"/>
            <a:r>
              <a:rPr lang="en-US" sz="3600" dirty="0" smtClean="0">
                <a:solidFill>
                  <a:schemeClr val="tx1"/>
                </a:solidFill>
              </a:rPr>
              <a:t>Material.StructuralAssetId</a:t>
            </a:r>
            <a:endParaRPr lang="en-US" sz="3600" dirty="0">
              <a:solidFill>
                <a:schemeClr val="tx1"/>
              </a:solidFill>
            </a:endParaRPr>
          </a:p>
        </p:txBody>
      </p:sp>
    </p:spTree>
    <p:extLst>
      <p:ext uri="{BB962C8B-B14F-4D97-AF65-F5344CB8AC3E}">
        <p14:creationId xmlns:p14="http://schemas.microsoft.com/office/powerpoint/2010/main" val="19058447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types and properties</a:t>
            </a:r>
            <a:endParaRPr lang="en-US" dirty="0"/>
          </a:p>
        </p:txBody>
      </p:sp>
      <p:sp>
        <p:nvSpPr>
          <p:cNvPr id="3" name="Content Placeholder 2"/>
          <p:cNvSpPr>
            <a:spLocks noGrp="1"/>
          </p:cNvSpPr>
          <p:nvPr>
            <p:ph idx="1"/>
          </p:nvPr>
        </p:nvSpPr>
        <p:spPr/>
        <p:txBody>
          <a:bodyPr/>
          <a:lstStyle/>
          <a:p>
            <a:pPr lvl="1"/>
            <a:r>
              <a:rPr lang="en-US" dirty="0" smtClean="0"/>
              <a:t>ThermalAsset</a:t>
            </a:r>
            <a:endParaRPr lang="en-US" dirty="0"/>
          </a:p>
          <a:p>
            <a:pPr lvl="2"/>
            <a:r>
              <a:rPr lang="en-US" dirty="0" smtClean="0"/>
              <a:t>ThermalMaterialType</a:t>
            </a:r>
          </a:p>
          <a:p>
            <a:pPr lvl="3"/>
            <a:r>
              <a:rPr lang="en-US" dirty="0" smtClean="0"/>
              <a:t>Solid</a:t>
            </a:r>
          </a:p>
          <a:p>
            <a:pPr lvl="3"/>
            <a:r>
              <a:rPr lang="en-US" dirty="0" smtClean="0"/>
              <a:t>Liquid</a:t>
            </a:r>
          </a:p>
          <a:p>
            <a:pPr lvl="3"/>
            <a:r>
              <a:rPr lang="en-US" dirty="0" smtClean="0"/>
              <a:t>Glass</a:t>
            </a:r>
          </a:p>
          <a:p>
            <a:pPr lvl="3"/>
            <a:r>
              <a:rPr lang="en-US" dirty="0" smtClean="0"/>
              <a:t>Undefined</a:t>
            </a:r>
          </a:p>
          <a:p>
            <a:pPr lvl="1"/>
            <a:r>
              <a:rPr lang="en-US" dirty="0" smtClean="0"/>
              <a:t>StructuralAsset</a:t>
            </a:r>
          </a:p>
          <a:p>
            <a:pPr lvl="2"/>
            <a:r>
              <a:rPr lang="en-US" dirty="0" smtClean="0"/>
              <a:t>StructuralAssetClass</a:t>
            </a:r>
          </a:p>
          <a:p>
            <a:pPr lvl="3"/>
            <a:r>
              <a:rPr lang="en-US" dirty="0" smtClean="0"/>
              <a:t>Undefined</a:t>
            </a:r>
          </a:p>
          <a:p>
            <a:pPr lvl="3"/>
            <a:r>
              <a:rPr lang="en-US" dirty="0" smtClean="0"/>
              <a:t>Basic</a:t>
            </a:r>
          </a:p>
          <a:p>
            <a:pPr lvl="3"/>
            <a:r>
              <a:rPr lang="en-US" dirty="0" smtClean="0"/>
              <a:t>Generic</a:t>
            </a:r>
          </a:p>
          <a:p>
            <a:pPr lvl="3"/>
            <a:r>
              <a:rPr lang="en-US" dirty="0" smtClean="0"/>
              <a:t>Metal</a:t>
            </a:r>
          </a:p>
          <a:p>
            <a:pPr lvl="3"/>
            <a:r>
              <a:rPr lang="en-US" dirty="0" smtClean="0"/>
              <a:t>Concrete</a:t>
            </a:r>
          </a:p>
          <a:p>
            <a:pPr lvl="3"/>
            <a:r>
              <a:rPr lang="en-US" dirty="0" smtClean="0"/>
              <a:t>Wood</a:t>
            </a:r>
          </a:p>
          <a:p>
            <a:pPr lvl="3"/>
            <a:r>
              <a:rPr lang="en-US" dirty="0" smtClean="0"/>
              <a:t>Liquid</a:t>
            </a:r>
          </a:p>
          <a:p>
            <a:pPr lvl="3"/>
            <a:r>
              <a:rPr lang="en-US" dirty="0" smtClean="0"/>
              <a:t>Gas</a:t>
            </a:r>
          </a:p>
          <a:p>
            <a:pPr lvl="3"/>
            <a:r>
              <a:rPr lang="en-US" dirty="0" smtClean="0"/>
              <a:t>Plastic</a:t>
            </a:r>
          </a:p>
        </p:txBody>
      </p:sp>
      <p:sp>
        <p:nvSpPr>
          <p:cNvPr id="4" name="TextBox 3"/>
          <p:cNvSpPr txBox="1"/>
          <p:nvPr/>
        </p:nvSpPr>
        <p:spPr>
          <a:xfrm>
            <a:off x="6124575" y="4040187"/>
            <a:ext cx="5486400" cy="3293209"/>
          </a:xfrm>
          <a:prstGeom prst="rect">
            <a:avLst/>
          </a:prstGeom>
          <a:noFill/>
        </p:spPr>
        <p:txBody>
          <a:bodyPr wrap="square" rtlCol="0">
            <a:spAutoFit/>
          </a:bodyPr>
          <a:lstStyle/>
          <a:p>
            <a:pPr marL="457200" indent="-457200">
              <a:buFont typeface="Arial" pitchFamily="34" charset="0"/>
              <a:buChar char="•"/>
            </a:pPr>
            <a:r>
              <a:rPr lang="en-US" dirty="0" smtClean="0"/>
              <a:t>Not all properties in each asset apply to all types, e.g. “LiquidViscosity”</a:t>
            </a:r>
          </a:p>
          <a:p>
            <a:pPr marL="457200" indent="-457200">
              <a:buFont typeface="Arial" pitchFamily="34" charset="0"/>
              <a:buChar char="•"/>
            </a:pPr>
            <a:endParaRPr lang="en-US" dirty="0"/>
          </a:p>
          <a:p>
            <a:pPr marL="457200" indent="-457200">
              <a:buFont typeface="Arial" pitchFamily="34" charset="0"/>
              <a:buChar char="•"/>
            </a:pPr>
            <a:r>
              <a:rPr lang="en-US" dirty="0" smtClean="0"/>
              <a:t>Watch out for InapplicableDataException.</a:t>
            </a:r>
          </a:p>
          <a:p>
            <a:endParaRPr lang="en-US" dirty="0" smtClean="0"/>
          </a:p>
          <a:p>
            <a:pPr marL="457200" indent="-457200">
              <a:buFont typeface="Arial" pitchFamily="34" charset="0"/>
              <a:buChar char="•"/>
            </a:pPr>
            <a:r>
              <a:rPr lang="en-US" dirty="0" smtClean="0"/>
              <a:t>See documentation for details.</a:t>
            </a:r>
            <a:endParaRPr lang="en-US" dirty="0"/>
          </a:p>
        </p:txBody>
      </p:sp>
    </p:spTree>
    <p:extLst>
      <p:ext uri="{BB962C8B-B14F-4D97-AF65-F5344CB8AC3E}">
        <p14:creationId xmlns:p14="http://schemas.microsoft.com/office/powerpoint/2010/main" val="26455085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MaterialClass property – new in 2013</a:t>
            </a:r>
            <a:endParaRPr lang="en-US" dirty="0"/>
          </a:p>
        </p:txBody>
      </p:sp>
      <p:sp>
        <p:nvSpPr>
          <p:cNvPr id="3" name="Content Placeholder 2"/>
          <p:cNvSpPr>
            <a:spLocks noGrp="1"/>
          </p:cNvSpPr>
          <p:nvPr>
            <p:ph idx="1"/>
          </p:nvPr>
        </p:nvSpPr>
        <p:spPr/>
        <p:txBody>
          <a:bodyPr/>
          <a:lstStyle/>
          <a:p>
            <a:r>
              <a:rPr lang="en-US" dirty="0" smtClean="0"/>
              <a:t>A simple, top-level string property on Material</a:t>
            </a:r>
          </a:p>
          <a:p>
            <a:r>
              <a:rPr lang="en-US" dirty="0" smtClean="0"/>
              <a:t>Useful for casual categorization</a:t>
            </a:r>
          </a:p>
          <a:p>
            <a:r>
              <a:rPr lang="en-US" dirty="0" smtClean="0"/>
              <a:t>Already filled out for standard materials</a:t>
            </a:r>
          </a:p>
          <a:p>
            <a:r>
              <a:rPr lang="en-US" dirty="0" smtClean="0"/>
              <a:t>Users asked for it with 2012.</a:t>
            </a:r>
          </a:p>
        </p:txBody>
      </p:sp>
    </p:spTree>
    <p:extLst>
      <p:ext uri="{BB962C8B-B14F-4D97-AF65-F5344CB8AC3E}">
        <p14:creationId xmlns:p14="http://schemas.microsoft.com/office/powerpoint/2010/main" val="225667821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4bb7825-3755-4808-a9da-9c9148fe4531"/>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38C631-2E87-4D85-8548-5D452E157EE2}">
  <ds:schemaRefs>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elements/1.1/"/>
    <ds:schemaRef ds:uri="http://purl.org/dc/dcmitype/"/>
    <ds:schemaRef ds:uri="173a1098-70f6-433d-bc61-cdeac2da641a"/>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E7D26-623C-4E20-905C-E4AA82C27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1392</Words>
  <Application>Microsoft Office PowerPoint</Application>
  <PresentationFormat>Custom</PresentationFormat>
  <Paragraphs>319</Paragraphs>
  <Slides>56</Slides>
  <Notes>4</Notes>
  <HiddenSlides>0</HiddenSlides>
  <MMClips>0</MMClips>
  <ScaleCrop>false</ScaleCrop>
  <HeadingPairs>
    <vt:vector size="4" baseType="variant">
      <vt:variant>
        <vt:lpstr>Theme</vt:lpstr>
      </vt:variant>
      <vt:variant>
        <vt:i4>2</vt:i4>
      </vt:variant>
      <vt:variant>
        <vt:lpstr>Slide Titles</vt:lpstr>
      </vt:variant>
      <vt:variant>
        <vt:i4>56</vt:i4>
      </vt:variant>
    </vt:vector>
  </HeadingPairs>
  <TitlesOfParts>
    <vt:vector size="58" baseType="lpstr">
      <vt:lpstr>ADSK_Dark</vt:lpstr>
      <vt:lpstr>ADSK_White</vt:lpstr>
      <vt:lpstr>PowerPoint Presentation</vt:lpstr>
      <vt:lpstr>Outline</vt:lpstr>
      <vt:lpstr>1) Material Model History</vt:lpstr>
      <vt:lpstr>2) Material Properties</vt:lpstr>
      <vt:lpstr>Materials Model History</vt:lpstr>
      <vt:lpstr>2) Material Properties</vt:lpstr>
      <vt:lpstr>Material Property Hierarchy</vt:lpstr>
      <vt:lpstr>Asset types and properties</vt:lpstr>
      <vt:lpstr>MaterialClass property – new in 2013</vt:lpstr>
      <vt:lpstr>3) Units</vt:lpstr>
      <vt:lpstr>Working with Units</vt:lpstr>
      <vt:lpstr>UnitUtility.cs sample code</vt:lpstr>
      <vt:lpstr>4) Working with Materials</vt:lpstr>
      <vt:lpstr>Materials UI</vt:lpstr>
      <vt:lpstr>Creating a material – General Guidelines</vt:lpstr>
      <vt:lpstr>Creating a material</vt:lpstr>
      <vt:lpstr>Creating a material</vt:lpstr>
      <vt:lpstr>Demo:  Creating a material through duplication</vt:lpstr>
      <vt:lpstr>Demo:  Creating a new material from scratch</vt:lpstr>
      <vt:lpstr>5) GBXML in Revit</vt:lpstr>
      <vt:lpstr>GBXML</vt:lpstr>
      <vt:lpstr>GBXML –What is it?</vt:lpstr>
      <vt:lpstr>GBXML –Who uses it outside of Revit?</vt:lpstr>
      <vt:lpstr>GBXML –Where is it used in Revit?</vt:lpstr>
      <vt:lpstr>Understanding the GBXML format.</vt:lpstr>
      <vt:lpstr>Constructions.xml - Windows</vt:lpstr>
      <vt:lpstr>Constructions.xml - Doors</vt:lpstr>
      <vt:lpstr>Where does contructions.xml end up in the API?</vt:lpstr>
      <vt:lpstr>6) Family Thermal Properties</vt:lpstr>
      <vt:lpstr>FamilyThermalProperties class</vt:lpstr>
      <vt:lpstr>Window Family thermal properties – Exposed!</vt:lpstr>
      <vt:lpstr>Demo – Family Thermal Properties</vt:lpstr>
      <vt:lpstr>Not all thermal properties are GBXML based</vt:lpstr>
      <vt:lpstr>7) Layered Assemblies</vt:lpstr>
      <vt:lpstr>Layered Assemblies</vt:lpstr>
      <vt:lpstr>A bit about the layers API</vt:lpstr>
      <vt:lpstr>Wall Layers UI</vt:lpstr>
      <vt:lpstr>CompoundStructure class in detail</vt:lpstr>
      <vt:lpstr>CompoundStructureLayer class in detail</vt:lpstr>
      <vt:lpstr>8) Layered Assembly Thermal Properties</vt:lpstr>
      <vt:lpstr>ThermalProperties class</vt:lpstr>
      <vt:lpstr>ThermalProperties - Driven</vt:lpstr>
      <vt:lpstr>WallType property hierarchy</vt:lpstr>
      <vt:lpstr>WallType thermal properties – Exposed!</vt:lpstr>
      <vt:lpstr>How do driven thermal properties change?</vt:lpstr>
      <vt:lpstr>Demo – layered assembly thermal properties</vt:lpstr>
      <vt:lpstr>Demo:  Change a layer material</vt:lpstr>
      <vt:lpstr>Demo:  Increase a layer width</vt:lpstr>
      <vt:lpstr>Demo:  Wall analysis</vt:lpstr>
      <vt:lpstr>Demo:  Wall analysis</vt:lpstr>
      <vt:lpstr>Demo:  Wall analysis</vt:lpstr>
      <vt:lpstr>9) A few last things</vt:lpstr>
      <vt:lpstr>Structural Material Id</vt:lpstr>
      <vt:lpstr>Construction overrides</vt:lpstr>
      <vt:lpstr>Thank you</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2012-06-01T13:24:31Z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